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drawings/drawing1.xml" ContentType="application/vnd.openxmlformats-officedocument.drawingml.chartshapes+xml"/>
  <Override PartName="/ppt/notesSlides/notesSlide11.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605" r:id="rId2"/>
    <p:sldId id="572" r:id="rId3"/>
    <p:sldId id="571" r:id="rId4"/>
    <p:sldId id="569" r:id="rId5"/>
    <p:sldId id="568" r:id="rId6"/>
    <p:sldId id="606" r:id="rId7"/>
    <p:sldId id="613" r:id="rId8"/>
    <p:sldId id="614" r:id="rId9"/>
    <p:sldId id="615" r:id="rId10"/>
    <p:sldId id="616" r:id="rId11"/>
    <p:sldId id="617" r:id="rId12"/>
    <p:sldId id="630" r:id="rId13"/>
    <p:sldId id="619" r:id="rId14"/>
    <p:sldId id="620" r:id="rId15"/>
    <p:sldId id="621" r:id="rId16"/>
    <p:sldId id="622" r:id="rId17"/>
    <p:sldId id="623" r:id="rId18"/>
    <p:sldId id="624" r:id="rId19"/>
    <p:sldId id="625" r:id="rId20"/>
    <p:sldId id="627" r:id="rId21"/>
    <p:sldId id="628" r:id="rId22"/>
    <p:sldId id="629" r:id="rId23"/>
    <p:sldId id="607" r:id="rId24"/>
    <p:sldId id="631" r:id="rId25"/>
    <p:sldId id="632" r:id="rId26"/>
    <p:sldId id="608" r:id="rId27"/>
    <p:sldId id="633" r:id="rId28"/>
    <p:sldId id="634" r:id="rId29"/>
    <p:sldId id="635" r:id="rId30"/>
    <p:sldId id="636" r:id="rId31"/>
    <p:sldId id="637" r:id="rId32"/>
    <p:sldId id="638" r:id="rId33"/>
    <p:sldId id="610" r:id="rId34"/>
    <p:sldId id="611" r:id="rId35"/>
  </p:sldIdLst>
  <p:sldSz cx="9144000" cy="6858000" type="screen4x3"/>
  <p:notesSz cx="7315200" cy="96012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E5D6"/>
    <a:srgbClr val="FAD0D0"/>
    <a:srgbClr val="548C00"/>
    <a:srgbClr val="D9D9D9"/>
    <a:srgbClr val="FFFF00"/>
    <a:srgbClr val="E87878"/>
    <a:srgbClr val="9DC3E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250" autoAdjust="0"/>
    <p:restoredTop sz="94434" autoAdjust="0"/>
  </p:normalViewPr>
  <p:slideViewPr>
    <p:cSldViewPr snapToGrid="0" showGuides="1">
      <p:cViewPr varScale="1">
        <p:scale>
          <a:sx n="74" d="100"/>
          <a:sy n="74" d="100"/>
        </p:scale>
        <p:origin x="1644" y="72"/>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lberto_ayes\Documents\Presentaciones%20de%20Salvador\2015\Presentaci&#243;n%20de%20Salvador%20en%20AIPN\Regal&#237;a.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alberto_ayes\Documents\Presentaciones%20de%20Salvador\2015\Presentaci&#243;n%20de%20Salvador%20en%20AIPN\Regal&#237;a.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alberto_ayes\Documents\Presentaciones%20de%20Salvador\2015\Presentaci&#243;n%20de%20Salvador%20en%20AIPN\Regal&#237;a.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alberto_ayes\Documents\Presentaciones%20de%20Salvador\2015\Presentaci&#243;n%20de%20Salvador%20en%20AIPN\Regal&#237;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0.11149469505015197"/>
          <c:y val="2.0056485522625327E-2"/>
          <c:w val="0.8429752106875783"/>
          <c:h val="0.81678036426352196"/>
        </c:manualLayout>
      </c:layout>
      <c:scatterChart>
        <c:scatterStyle val="smoothMarker"/>
        <c:varyColors val="0"/>
        <c:ser>
          <c:idx val="1"/>
          <c:order val="0"/>
          <c:tx>
            <c:strRef>
              <c:f>'CRUDO '!$B$3</c:f>
              <c:strCache>
                <c:ptCount val="1"/>
                <c:pt idx="0">
                  <c:v>Crudo</c:v>
                </c:pt>
              </c:strCache>
            </c:strRef>
          </c:tx>
          <c:spPr>
            <a:ln w="31750">
              <a:solidFill>
                <a:schemeClr val="bg1"/>
              </a:solidFill>
            </a:ln>
          </c:spPr>
          <c:marker>
            <c:symbol val="none"/>
          </c:marker>
          <c:xVal>
            <c:numRef>
              <c:f>'CRUDO '!$A$4:$A$123</c:f>
              <c:numCache>
                <c:formatCode>General</c:formatCode>
                <c:ptCount val="120"/>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pt idx="100">
                  <c:v>100</c:v>
                </c:pt>
                <c:pt idx="101">
                  <c:v>101</c:v>
                </c:pt>
                <c:pt idx="102">
                  <c:v>102</c:v>
                </c:pt>
                <c:pt idx="103">
                  <c:v>103</c:v>
                </c:pt>
                <c:pt idx="104">
                  <c:v>104</c:v>
                </c:pt>
                <c:pt idx="105">
                  <c:v>105</c:v>
                </c:pt>
                <c:pt idx="106">
                  <c:v>106</c:v>
                </c:pt>
                <c:pt idx="107">
                  <c:v>107</c:v>
                </c:pt>
                <c:pt idx="108">
                  <c:v>108</c:v>
                </c:pt>
                <c:pt idx="109">
                  <c:v>109</c:v>
                </c:pt>
                <c:pt idx="110">
                  <c:v>110</c:v>
                </c:pt>
                <c:pt idx="111">
                  <c:v>111</c:v>
                </c:pt>
                <c:pt idx="112">
                  <c:v>112</c:v>
                </c:pt>
                <c:pt idx="113">
                  <c:v>113</c:v>
                </c:pt>
                <c:pt idx="114">
                  <c:v>114</c:v>
                </c:pt>
                <c:pt idx="115">
                  <c:v>115</c:v>
                </c:pt>
                <c:pt idx="116">
                  <c:v>116</c:v>
                </c:pt>
                <c:pt idx="117">
                  <c:v>117</c:v>
                </c:pt>
                <c:pt idx="118">
                  <c:v>118</c:v>
                </c:pt>
                <c:pt idx="119">
                  <c:v>119</c:v>
                </c:pt>
              </c:numCache>
            </c:numRef>
          </c:xVal>
          <c:yVal>
            <c:numRef>
              <c:f>'CRUDO '!$B$4:$B$123</c:f>
              <c:numCache>
                <c:formatCode>0.00%</c:formatCode>
                <c:ptCount val="120"/>
                <c:pt idx="0">
                  <c:v>7.4999999999999997E-2</c:v>
                </c:pt>
                <c:pt idx="1">
                  <c:v>7.4999999999999997E-2</c:v>
                </c:pt>
                <c:pt idx="2">
                  <c:v>7.4999999999999997E-2</c:v>
                </c:pt>
                <c:pt idx="3">
                  <c:v>7.4999999999999997E-2</c:v>
                </c:pt>
                <c:pt idx="4">
                  <c:v>7.4999999999999997E-2</c:v>
                </c:pt>
                <c:pt idx="5">
                  <c:v>7.4999999999999997E-2</c:v>
                </c:pt>
                <c:pt idx="6">
                  <c:v>7.4999999999999997E-2</c:v>
                </c:pt>
                <c:pt idx="7">
                  <c:v>7.4999999999999997E-2</c:v>
                </c:pt>
                <c:pt idx="8">
                  <c:v>7.4999999999999997E-2</c:v>
                </c:pt>
                <c:pt idx="9">
                  <c:v>7.4999999999999997E-2</c:v>
                </c:pt>
                <c:pt idx="10">
                  <c:v>7.4999999999999997E-2</c:v>
                </c:pt>
                <c:pt idx="11">
                  <c:v>7.4999999999999997E-2</c:v>
                </c:pt>
                <c:pt idx="12">
                  <c:v>7.4999999999999997E-2</c:v>
                </c:pt>
                <c:pt idx="13">
                  <c:v>7.4999999999999997E-2</c:v>
                </c:pt>
                <c:pt idx="14">
                  <c:v>7.4999999999999997E-2</c:v>
                </c:pt>
                <c:pt idx="15">
                  <c:v>7.4999999999999997E-2</c:v>
                </c:pt>
                <c:pt idx="16">
                  <c:v>7.4999999999999997E-2</c:v>
                </c:pt>
                <c:pt idx="17">
                  <c:v>7.4999999999999997E-2</c:v>
                </c:pt>
                <c:pt idx="18">
                  <c:v>7.4999999999999997E-2</c:v>
                </c:pt>
                <c:pt idx="19">
                  <c:v>7.4999999999999997E-2</c:v>
                </c:pt>
                <c:pt idx="20">
                  <c:v>7.4999999999999997E-2</c:v>
                </c:pt>
                <c:pt idx="21">
                  <c:v>7.4999999999999997E-2</c:v>
                </c:pt>
                <c:pt idx="22">
                  <c:v>7.4999999999999997E-2</c:v>
                </c:pt>
                <c:pt idx="23">
                  <c:v>7.4999999999999997E-2</c:v>
                </c:pt>
                <c:pt idx="24">
                  <c:v>7.4999999999999997E-2</c:v>
                </c:pt>
                <c:pt idx="25">
                  <c:v>7.4999999999999997E-2</c:v>
                </c:pt>
                <c:pt idx="26">
                  <c:v>7.4999999999999997E-2</c:v>
                </c:pt>
                <c:pt idx="27">
                  <c:v>7.4999999999999997E-2</c:v>
                </c:pt>
                <c:pt idx="28">
                  <c:v>7.4999999999999997E-2</c:v>
                </c:pt>
                <c:pt idx="29">
                  <c:v>7.4999999999999997E-2</c:v>
                </c:pt>
                <c:pt idx="30">
                  <c:v>7.4999999999999997E-2</c:v>
                </c:pt>
                <c:pt idx="31">
                  <c:v>7.4999999999999997E-2</c:v>
                </c:pt>
                <c:pt idx="32">
                  <c:v>7.4999999999999997E-2</c:v>
                </c:pt>
                <c:pt idx="33">
                  <c:v>7.4999999999999997E-2</c:v>
                </c:pt>
                <c:pt idx="34">
                  <c:v>7.4999999999999997E-2</c:v>
                </c:pt>
                <c:pt idx="35">
                  <c:v>7.4999999999999997E-2</c:v>
                </c:pt>
                <c:pt idx="36">
                  <c:v>7.4999999999999997E-2</c:v>
                </c:pt>
                <c:pt idx="37">
                  <c:v>7.4999999999999997E-2</c:v>
                </c:pt>
                <c:pt idx="38">
                  <c:v>7.4999999999999997E-2</c:v>
                </c:pt>
                <c:pt idx="39">
                  <c:v>7.4999999999999997E-2</c:v>
                </c:pt>
                <c:pt idx="40">
                  <c:v>7.4999999999999997E-2</c:v>
                </c:pt>
                <c:pt idx="41">
                  <c:v>7.4999999999999997E-2</c:v>
                </c:pt>
                <c:pt idx="42">
                  <c:v>7.4999999999999997E-2</c:v>
                </c:pt>
                <c:pt idx="43">
                  <c:v>7.4999999999999997E-2</c:v>
                </c:pt>
                <c:pt idx="44">
                  <c:v>7.4999999999999997E-2</c:v>
                </c:pt>
                <c:pt idx="45">
                  <c:v>7.4999999999999997E-2</c:v>
                </c:pt>
                <c:pt idx="46">
                  <c:v>7.4999999999999997E-2</c:v>
                </c:pt>
                <c:pt idx="47">
                  <c:v>7.4999999999999997E-2</c:v>
                </c:pt>
                <c:pt idx="48">
                  <c:v>7.4999999999999997E-2</c:v>
                </c:pt>
                <c:pt idx="49">
                  <c:v>7.6249999999999998E-2</c:v>
                </c:pt>
                <c:pt idx="50">
                  <c:v>7.7499999999999999E-2</c:v>
                </c:pt>
                <c:pt idx="51">
                  <c:v>7.8750000000000001E-2</c:v>
                </c:pt>
                <c:pt idx="52">
                  <c:v>0.08</c:v>
                </c:pt>
                <c:pt idx="53">
                  <c:v>8.1250000000000003E-2</c:v>
                </c:pt>
                <c:pt idx="54">
                  <c:v>8.2500000000000004E-2</c:v>
                </c:pt>
                <c:pt idx="55">
                  <c:v>8.3750000000000005E-2</c:v>
                </c:pt>
                <c:pt idx="56">
                  <c:v>8.5000000000000006E-2</c:v>
                </c:pt>
                <c:pt idx="57">
                  <c:v>8.6249999999999993E-2</c:v>
                </c:pt>
                <c:pt idx="58">
                  <c:v>8.7499999999999994E-2</c:v>
                </c:pt>
                <c:pt idx="59">
                  <c:v>8.8749999999999996E-2</c:v>
                </c:pt>
                <c:pt idx="60">
                  <c:v>0.09</c:v>
                </c:pt>
                <c:pt idx="61">
                  <c:v>9.1249999999999998E-2</c:v>
                </c:pt>
                <c:pt idx="62">
                  <c:v>9.2499999999999999E-2</c:v>
                </c:pt>
                <c:pt idx="63">
                  <c:v>9.375E-2</c:v>
                </c:pt>
                <c:pt idx="64">
                  <c:v>9.5000000000000001E-2</c:v>
                </c:pt>
                <c:pt idx="65">
                  <c:v>9.6250000000000002E-2</c:v>
                </c:pt>
                <c:pt idx="66">
                  <c:v>9.7500000000000003E-2</c:v>
                </c:pt>
                <c:pt idx="67">
                  <c:v>9.8750000000000004E-2</c:v>
                </c:pt>
                <c:pt idx="68">
                  <c:v>0.1</c:v>
                </c:pt>
                <c:pt idx="69">
                  <c:v>0.10125000000000001</c:v>
                </c:pt>
                <c:pt idx="70">
                  <c:v>0.10249999999999999</c:v>
                </c:pt>
                <c:pt idx="71">
                  <c:v>0.10375</c:v>
                </c:pt>
                <c:pt idx="72">
                  <c:v>0.105</c:v>
                </c:pt>
                <c:pt idx="73">
                  <c:v>0.10625</c:v>
                </c:pt>
                <c:pt idx="74">
                  <c:v>0.1075</c:v>
                </c:pt>
                <c:pt idx="75">
                  <c:v>0.10875</c:v>
                </c:pt>
                <c:pt idx="76">
                  <c:v>0.11</c:v>
                </c:pt>
                <c:pt idx="77">
                  <c:v>0.11125</c:v>
                </c:pt>
                <c:pt idx="78">
                  <c:v>0.1125</c:v>
                </c:pt>
                <c:pt idx="79">
                  <c:v>0.11375</c:v>
                </c:pt>
                <c:pt idx="80">
                  <c:v>0.115</c:v>
                </c:pt>
                <c:pt idx="81">
                  <c:v>0.11625000000000001</c:v>
                </c:pt>
                <c:pt idx="82">
                  <c:v>0.11749999999999999</c:v>
                </c:pt>
                <c:pt idx="83">
                  <c:v>0.11874999999999999</c:v>
                </c:pt>
                <c:pt idx="84">
                  <c:v>0.12</c:v>
                </c:pt>
                <c:pt idx="85">
                  <c:v>0.12125</c:v>
                </c:pt>
                <c:pt idx="86">
                  <c:v>0.1225</c:v>
                </c:pt>
                <c:pt idx="87">
                  <c:v>0.12375</c:v>
                </c:pt>
                <c:pt idx="88">
                  <c:v>0.125</c:v>
                </c:pt>
                <c:pt idx="89">
                  <c:v>0.12625</c:v>
                </c:pt>
                <c:pt idx="90">
                  <c:v>0.1275</c:v>
                </c:pt>
                <c:pt idx="91">
                  <c:v>0.12875</c:v>
                </c:pt>
                <c:pt idx="92">
                  <c:v>0.13</c:v>
                </c:pt>
                <c:pt idx="93">
                  <c:v>0.13125000000000001</c:v>
                </c:pt>
                <c:pt idx="94">
                  <c:v>0.13250000000000001</c:v>
                </c:pt>
                <c:pt idx="95">
                  <c:v>0.13375000000000001</c:v>
                </c:pt>
                <c:pt idx="96">
                  <c:v>0.13500000000000001</c:v>
                </c:pt>
                <c:pt idx="97">
                  <c:v>0.13625000000000001</c:v>
                </c:pt>
                <c:pt idx="98">
                  <c:v>0.13750000000000001</c:v>
                </c:pt>
                <c:pt idx="99">
                  <c:v>0.13875000000000001</c:v>
                </c:pt>
                <c:pt idx="100">
                  <c:v>0.14000000000000001</c:v>
                </c:pt>
                <c:pt idx="101">
                  <c:v>0.14124999999999999</c:v>
                </c:pt>
                <c:pt idx="102">
                  <c:v>0.14249999999999999</c:v>
                </c:pt>
                <c:pt idx="103">
                  <c:v>0.14374999999999999</c:v>
                </c:pt>
                <c:pt idx="104">
                  <c:v>0.14499999999999999</c:v>
                </c:pt>
                <c:pt idx="105">
                  <c:v>0.14624999999999999</c:v>
                </c:pt>
                <c:pt idx="106">
                  <c:v>0.14749999999999999</c:v>
                </c:pt>
                <c:pt idx="107">
                  <c:v>0.14874999999999999</c:v>
                </c:pt>
                <c:pt idx="108">
                  <c:v>0.15</c:v>
                </c:pt>
                <c:pt idx="109">
                  <c:v>0.15125</c:v>
                </c:pt>
                <c:pt idx="110">
                  <c:v>0.1525</c:v>
                </c:pt>
                <c:pt idx="111">
                  <c:v>0.15375</c:v>
                </c:pt>
                <c:pt idx="112">
                  <c:v>0.155</c:v>
                </c:pt>
                <c:pt idx="113">
                  <c:v>0.15625</c:v>
                </c:pt>
                <c:pt idx="114">
                  <c:v>0.1575</c:v>
                </c:pt>
                <c:pt idx="115">
                  <c:v>0.15875</c:v>
                </c:pt>
                <c:pt idx="116">
                  <c:v>0.16</c:v>
                </c:pt>
                <c:pt idx="117">
                  <c:v>0.16125</c:v>
                </c:pt>
                <c:pt idx="118">
                  <c:v>0.16250000000000001</c:v>
                </c:pt>
                <c:pt idx="119">
                  <c:v>0.16375000000000001</c:v>
                </c:pt>
              </c:numCache>
            </c:numRef>
          </c:yVal>
          <c:smooth val="1"/>
          <c:extLst xmlns:c16r2="http://schemas.microsoft.com/office/drawing/2015/06/chart">
            <c:ext xmlns:c16="http://schemas.microsoft.com/office/drawing/2014/chart" uri="{C3380CC4-5D6E-409C-BE32-E72D297353CC}">
              <c16:uniqueId val="{00000000-CA37-4729-A4A8-F27F5360B902}"/>
            </c:ext>
          </c:extLst>
        </c:ser>
        <c:ser>
          <c:idx val="0"/>
          <c:order val="1"/>
          <c:tx>
            <c:strRef>
              <c:f>'CRUDO '!$D$3</c:f>
              <c:strCache>
                <c:ptCount val="1"/>
                <c:pt idx="0">
                  <c:v>Condensados </c:v>
                </c:pt>
              </c:strCache>
            </c:strRef>
          </c:tx>
          <c:spPr>
            <a:ln w="31750">
              <a:solidFill>
                <a:schemeClr val="bg1">
                  <a:lumMod val="50000"/>
                </a:schemeClr>
              </a:solidFill>
            </a:ln>
          </c:spPr>
          <c:marker>
            <c:symbol val="none"/>
          </c:marker>
          <c:xVal>
            <c:numRef>
              <c:f>'CRUDO '!$A$4:$A$124</c:f>
              <c:numCache>
                <c:formatCode>General</c:formatCode>
                <c:ptCount val="1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pt idx="100">
                  <c:v>100</c:v>
                </c:pt>
                <c:pt idx="101">
                  <c:v>101</c:v>
                </c:pt>
                <c:pt idx="102">
                  <c:v>102</c:v>
                </c:pt>
                <c:pt idx="103">
                  <c:v>103</c:v>
                </c:pt>
                <c:pt idx="104">
                  <c:v>104</c:v>
                </c:pt>
                <c:pt idx="105">
                  <c:v>105</c:v>
                </c:pt>
                <c:pt idx="106">
                  <c:v>106</c:v>
                </c:pt>
                <c:pt idx="107">
                  <c:v>107</c:v>
                </c:pt>
                <c:pt idx="108">
                  <c:v>108</c:v>
                </c:pt>
                <c:pt idx="109">
                  <c:v>109</c:v>
                </c:pt>
                <c:pt idx="110">
                  <c:v>110</c:v>
                </c:pt>
                <c:pt idx="111">
                  <c:v>111</c:v>
                </c:pt>
                <c:pt idx="112">
                  <c:v>112</c:v>
                </c:pt>
                <c:pt idx="113">
                  <c:v>113</c:v>
                </c:pt>
                <c:pt idx="114">
                  <c:v>114</c:v>
                </c:pt>
                <c:pt idx="115">
                  <c:v>115</c:v>
                </c:pt>
                <c:pt idx="116">
                  <c:v>116</c:v>
                </c:pt>
                <c:pt idx="117">
                  <c:v>117</c:v>
                </c:pt>
                <c:pt idx="118">
                  <c:v>118</c:v>
                </c:pt>
                <c:pt idx="119">
                  <c:v>119</c:v>
                </c:pt>
                <c:pt idx="120">
                  <c:v>120</c:v>
                </c:pt>
              </c:numCache>
            </c:numRef>
          </c:xVal>
          <c:yVal>
            <c:numRef>
              <c:f>'CRUDO '!$D$4:$D$124</c:f>
              <c:numCache>
                <c:formatCode>0.00%</c:formatCode>
                <c:ptCount val="121"/>
                <c:pt idx="0">
                  <c:v>0.05</c:v>
                </c:pt>
                <c:pt idx="1">
                  <c:v>0.05</c:v>
                </c:pt>
                <c:pt idx="2">
                  <c:v>0.05</c:v>
                </c:pt>
                <c:pt idx="3">
                  <c:v>0.05</c:v>
                </c:pt>
                <c:pt idx="4">
                  <c:v>0.05</c:v>
                </c:pt>
                <c:pt idx="5">
                  <c:v>0.05</c:v>
                </c:pt>
                <c:pt idx="6">
                  <c:v>0.05</c:v>
                </c:pt>
                <c:pt idx="7">
                  <c:v>0.05</c:v>
                </c:pt>
                <c:pt idx="8">
                  <c:v>0.05</c:v>
                </c:pt>
                <c:pt idx="9">
                  <c:v>0.05</c:v>
                </c:pt>
                <c:pt idx="10">
                  <c:v>0.05</c:v>
                </c:pt>
                <c:pt idx="11">
                  <c:v>0.05</c:v>
                </c:pt>
                <c:pt idx="12">
                  <c:v>0.05</c:v>
                </c:pt>
                <c:pt idx="13">
                  <c:v>0.05</c:v>
                </c:pt>
                <c:pt idx="14">
                  <c:v>0.05</c:v>
                </c:pt>
                <c:pt idx="15">
                  <c:v>0.05</c:v>
                </c:pt>
                <c:pt idx="16">
                  <c:v>0.05</c:v>
                </c:pt>
                <c:pt idx="17">
                  <c:v>0.05</c:v>
                </c:pt>
                <c:pt idx="18">
                  <c:v>0.05</c:v>
                </c:pt>
                <c:pt idx="19">
                  <c:v>0.05</c:v>
                </c:pt>
                <c:pt idx="20">
                  <c:v>0.05</c:v>
                </c:pt>
                <c:pt idx="21">
                  <c:v>0.05</c:v>
                </c:pt>
                <c:pt idx="22">
                  <c:v>0.05</c:v>
                </c:pt>
                <c:pt idx="23">
                  <c:v>0.05</c:v>
                </c:pt>
                <c:pt idx="24">
                  <c:v>0.05</c:v>
                </c:pt>
                <c:pt idx="25">
                  <c:v>0.05</c:v>
                </c:pt>
                <c:pt idx="26">
                  <c:v>0.05</c:v>
                </c:pt>
                <c:pt idx="27">
                  <c:v>0.05</c:v>
                </c:pt>
                <c:pt idx="28">
                  <c:v>0.05</c:v>
                </c:pt>
                <c:pt idx="29">
                  <c:v>0.05</c:v>
                </c:pt>
                <c:pt idx="30">
                  <c:v>0.05</c:v>
                </c:pt>
                <c:pt idx="31">
                  <c:v>0.05</c:v>
                </c:pt>
                <c:pt idx="32">
                  <c:v>0.05</c:v>
                </c:pt>
                <c:pt idx="33">
                  <c:v>0.05</c:v>
                </c:pt>
                <c:pt idx="34">
                  <c:v>0.05</c:v>
                </c:pt>
                <c:pt idx="35">
                  <c:v>0.05</c:v>
                </c:pt>
                <c:pt idx="36">
                  <c:v>0.05</c:v>
                </c:pt>
                <c:pt idx="37">
                  <c:v>0.05</c:v>
                </c:pt>
                <c:pt idx="38">
                  <c:v>0.05</c:v>
                </c:pt>
                <c:pt idx="39">
                  <c:v>0.05</c:v>
                </c:pt>
                <c:pt idx="40">
                  <c:v>0.05</c:v>
                </c:pt>
                <c:pt idx="41">
                  <c:v>0.05</c:v>
                </c:pt>
                <c:pt idx="42">
                  <c:v>0.05</c:v>
                </c:pt>
                <c:pt idx="43">
                  <c:v>0.05</c:v>
                </c:pt>
                <c:pt idx="44">
                  <c:v>0.05</c:v>
                </c:pt>
                <c:pt idx="45">
                  <c:v>0.05</c:v>
                </c:pt>
                <c:pt idx="46">
                  <c:v>0.05</c:v>
                </c:pt>
                <c:pt idx="47">
                  <c:v>0.05</c:v>
                </c:pt>
                <c:pt idx="48">
                  <c:v>0.05</c:v>
                </c:pt>
                <c:pt idx="49">
                  <c:v>0.05</c:v>
                </c:pt>
                <c:pt idx="50">
                  <c:v>0.05</c:v>
                </c:pt>
                <c:pt idx="51">
                  <c:v>0.05</c:v>
                </c:pt>
                <c:pt idx="52">
                  <c:v>0.05</c:v>
                </c:pt>
                <c:pt idx="53">
                  <c:v>0.05</c:v>
                </c:pt>
                <c:pt idx="54">
                  <c:v>0.05</c:v>
                </c:pt>
                <c:pt idx="55">
                  <c:v>0.05</c:v>
                </c:pt>
                <c:pt idx="56">
                  <c:v>0.05</c:v>
                </c:pt>
                <c:pt idx="57">
                  <c:v>0.05</c:v>
                </c:pt>
                <c:pt idx="58">
                  <c:v>0.05</c:v>
                </c:pt>
                <c:pt idx="59">
                  <c:v>0.05</c:v>
                </c:pt>
                <c:pt idx="60">
                  <c:v>0.05</c:v>
                </c:pt>
                <c:pt idx="61">
                  <c:v>5.1249999999999997E-2</c:v>
                </c:pt>
                <c:pt idx="62">
                  <c:v>5.2499999999999998E-2</c:v>
                </c:pt>
                <c:pt idx="63">
                  <c:v>5.3749999999999999E-2</c:v>
                </c:pt>
                <c:pt idx="64">
                  <c:v>5.5E-2</c:v>
                </c:pt>
                <c:pt idx="65">
                  <c:v>5.6250000000000001E-2</c:v>
                </c:pt>
                <c:pt idx="66">
                  <c:v>5.7500000000000002E-2</c:v>
                </c:pt>
                <c:pt idx="67">
                  <c:v>5.8749999999999997E-2</c:v>
                </c:pt>
                <c:pt idx="68">
                  <c:v>0.06</c:v>
                </c:pt>
                <c:pt idx="69">
                  <c:v>6.1249999999999999E-2</c:v>
                </c:pt>
                <c:pt idx="70">
                  <c:v>6.25E-2</c:v>
                </c:pt>
                <c:pt idx="71">
                  <c:v>6.3750000000000001E-2</c:v>
                </c:pt>
                <c:pt idx="72">
                  <c:v>6.5000000000000002E-2</c:v>
                </c:pt>
                <c:pt idx="73">
                  <c:v>6.6250000000000003E-2</c:v>
                </c:pt>
                <c:pt idx="74">
                  <c:v>6.7500000000000004E-2</c:v>
                </c:pt>
                <c:pt idx="75">
                  <c:v>6.8750000000000006E-2</c:v>
                </c:pt>
                <c:pt idx="76">
                  <c:v>7.0000000000000007E-2</c:v>
                </c:pt>
                <c:pt idx="77">
                  <c:v>7.1249999999999994E-2</c:v>
                </c:pt>
                <c:pt idx="78">
                  <c:v>7.2499999999999995E-2</c:v>
                </c:pt>
                <c:pt idx="79">
                  <c:v>7.3749999999999996E-2</c:v>
                </c:pt>
                <c:pt idx="80">
                  <c:v>7.4999999999999997E-2</c:v>
                </c:pt>
                <c:pt idx="81">
                  <c:v>7.6249999999999998E-2</c:v>
                </c:pt>
                <c:pt idx="82">
                  <c:v>7.7499999999999999E-2</c:v>
                </c:pt>
                <c:pt idx="83">
                  <c:v>7.8750000000000001E-2</c:v>
                </c:pt>
                <c:pt idx="84">
                  <c:v>0.08</c:v>
                </c:pt>
                <c:pt idx="85">
                  <c:v>8.1250000000000003E-2</c:v>
                </c:pt>
                <c:pt idx="86">
                  <c:v>8.2500000000000004E-2</c:v>
                </c:pt>
                <c:pt idx="87">
                  <c:v>8.3750000000000005E-2</c:v>
                </c:pt>
                <c:pt idx="88">
                  <c:v>8.5000000000000006E-2</c:v>
                </c:pt>
                <c:pt idx="89">
                  <c:v>8.6249999999999993E-2</c:v>
                </c:pt>
                <c:pt idx="90">
                  <c:v>8.7499999999999994E-2</c:v>
                </c:pt>
                <c:pt idx="91">
                  <c:v>8.8749999999999996E-2</c:v>
                </c:pt>
                <c:pt idx="92">
                  <c:v>0.09</c:v>
                </c:pt>
                <c:pt idx="93">
                  <c:v>9.1249999999999998E-2</c:v>
                </c:pt>
                <c:pt idx="94">
                  <c:v>9.2499999999999999E-2</c:v>
                </c:pt>
                <c:pt idx="95">
                  <c:v>9.375E-2</c:v>
                </c:pt>
                <c:pt idx="96">
                  <c:v>9.5000000000000001E-2</c:v>
                </c:pt>
                <c:pt idx="97">
                  <c:v>9.6250000000000002E-2</c:v>
                </c:pt>
                <c:pt idx="98">
                  <c:v>9.7500000000000003E-2</c:v>
                </c:pt>
                <c:pt idx="99">
                  <c:v>9.8750000000000004E-2</c:v>
                </c:pt>
                <c:pt idx="100">
                  <c:v>0.1</c:v>
                </c:pt>
                <c:pt idx="101">
                  <c:v>0.10125000000000001</c:v>
                </c:pt>
                <c:pt idx="102">
                  <c:v>0.10249999999999999</c:v>
                </c:pt>
                <c:pt idx="103">
                  <c:v>0.10375</c:v>
                </c:pt>
                <c:pt idx="104">
                  <c:v>0.105</c:v>
                </c:pt>
                <c:pt idx="105">
                  <c:v>0.10625</c:v>
                </c:pt>
                <c:pt idx="106">
                  <c:v>0.1075</c:v>
                </c:pt>
                <c:pt idx="107">
                  <c:v>0.10875</c:v>
                </c:pt>
                <c:pt idx="108">
                  <c:v>0.11</c:v>
                </c:pt>
                <c:pt idx="109">
                  <c:v>0.11125</c:v>
                </c:pt>
                <c:pt idx="110">
                  <c:v>0.1125</c:v>
                </c:pt>
                <c:pt idx="111">
                  <c:v>0.11375</c:v>
                </c:pt>
                <c:pt idx="112">
                  <c:v>0.115</c:v>
                </c:pt>
                <c:pt idx="113">
                  <c:v>0.11625000000000001</c:v>
                </c:pt>
                <c:pt idx="114">
                  <c:v>0.11749999999999999</c:v>
                </c:pt>
                <c:pt idx="115">
                  <c:v>0.11874999999999999</c:v>
                </c:pt>
                <c:pt idx="116">
                  <c:v>0.12</c:v>
                </c:pt>
                <c:pt idx="117">
                  <c:v>0.12125</c:v>
                </c:pt>
                <c:pt idx="118">
                  <c:v>0.1225</c:v>
                </c:pt>
                <c:pt idx="119">
                  <c:v>0.12375</c:v>
                </c:pt>
                <c:pt idx="120">
                  <c:v>0.125</c:v>
                </c:pt>
              </c:numCache>
            </c:numRef>
          </c:yVal>
          <c:smooth val="1"/>
          <c:extLst xmlns:c16r2="http://schemas.microsoft.com/office/drawing/2015/06/chart">
            <c:ext xmlns:c16="http://schemas.microsoft.com/office/drawing/2014/chart" uri="{C3380CC4-5D6E-409C-BE32-E72D297353CC}">
              <c16:uniqueId val="{00000001-CA37-4729-A4A8-F27F5360B902}"/>
            </c:ext>
          </c:extLst>
        </c:ser>
        <c:dLbls>
          <c:showLegendKey val="0"/>
          <c:showVal val="0"/>
          <c:showCatName val="0"/>
          <c:showSerName val="0"/>
          <c:showPercent val="0"/>
          <c:showBubbleSize val="0"/>
        </c:dLbls>
        <c:axId val="424963280"/>
        <c:axId val="424948592"/>
      </c:scatterChart>
      <c:valAx>
        <c:axId val="424963280"/>
        <c:scaling>
          <c:orientation val="minMax"/>
          <c:max val="120"/>
          <c:min val="0"/>
        </c:scaling>
        <c:delete val="0"/>
        <c:axPos val="b"/>
        <c:title>
          <c:tx>
            <c:rich>
              <a:bodyPr/>
              <a:lstStyle/>
              <a:p>
                <a:pPr>
                  <a:defRPr/>
                </a:pPr>
                <a:r>
                  <a:rPr lang="es-MX"/>
                  <a:t>Precio en dólares por barril</a:t>
                </a:r>
              </a:p>
            </c:rich>
          </c:tx>
          <c:layout>
            <c:manualLayout>
              <c:xMode val="edge"/>
              <c:yMode val="edge"/>
              <c:x val="0.36938618921068173"/>
              <c:y val="0.9083544240768624"/>
            </c:manualLayout>
          </c:layout>
          <c:overlay val="0"/>
        </c:title>
        <c:numFmt formatCode="General" sourceLinked="1"/>
        <c:majorTickMark val="in"/>
        <c:minorTickMark val="none"/>
        <c:tickLblPos val="nextTo"/>
        <c:crossAx val="424948592"/>
        <c:crosses val="autoZero"/>
        <c:crossBetween val="midCat"/>
      </c:valAx>
      <c:valAx>
        <c:axId val="424948592"/>
        <c:scaling>
          <c:orientation val="minMax"/>
        </c:scaling>
        <c:delete val="0"/>
        <c:axPos val="l"/>
        <c:numFmt formatCode="0%" sourceLinked="0"/>
        <c:majorTickMark val="out"/>
        <c:minorTickMark val="none"/>
        <c:tickLblPos val="nextTo"/>
        <c:crossAx val="424963280"/>
        <c:crosses val="autoZero"/>
        <c:crossBetween val="midCat"/>
      </c:valAx>
    </c:plotArea>
    <c:plotVisOnly val="1"/>
    <c:dispBlanksAs val="gap"/>
    <c:showDLblsOverMax val="0"/>
  </c:chart>
  <c:txPr>
    <a:bodyPr/>
    <a:lstStyle/>
    <a:p>
      <a:pPr>
        <a:defRPr sz="1000">
          <a:latin typeface="Arial" panose="020B0604020202020204" pitchFamily="34" charset="0"/>
          <a:cs typeface="Arial" panose="020B0604020202020204" pitchFamily="34" charset="0"/>
        </a:defRPr>
      </a:pPr>
      <a:endParaRPr lang="es-MX"/>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0.11149469505015197"/>
          <c:y val="1.7320327324188707E-2"/>
          <c:w val="0.8429752106875783"/>
          <c:h val="0.81988016533161756"/>
        </c:manualLayout>
      </c:layout>
      <c:scatterChart>
        <c:scatterStyle val="smoothMarker"/>
        <c:varyColors val="0"/>
        <c:ser>
          <c:idx val="1"/>
          <c:order val="0"/>
          <c:tx>
            <c:strRef>
              <c:f>'CRUDO '!$B$3</c:f>
              <c:strCache>
                <c:ptCount val="1"/>
                <c:pt idx="0">
                  <c:v>Crudo</c:v>
                </c:pt>
              </c:strCache>
            </c:strRef>
          </c:tx>
          <c:spPr>
            <a:ln w="31750">
              <a:solidFill>
                <a:srgbClr val="990000"/>
              </a:solidFill>
            </a:ln>
          </c:spPr>
          <c:marker>
            <c:symbol val="none"/>
          </c:marker>
          <c:xVal>
            <c:numRef>
              <c:f>'CRUDO '!$A$4:$A$123</c:f>
              <c:numCache>
                <c:formatCode>General</c:formatCode>
                <c:ptCount val="120"/>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pt idx="100">
                  <c:v>100</c:v>
                </c:pt>
                <c:pt idx="101">
                  <c:v>101</c:v>
                </c:pt>
                <c:pt idx="102">
                  <c:v>102</c:v>
                </c:pt>
                <c:pt idx="103">
                  <c:v>103</c:v>
                </c:pt>
                <c:pt idx="104">
                  <c:v>104</c:v>
                </c:pt>
                <c:pt idx="105">
                  <c:v>105</c:v>
                </c:pt>
                <c:pt idx="106">
                  <c:v>106</c:v>
                </c:pt>
                <c:pt idx="107">
                  <c:v>107</c:v>
                </c:pt>
                <c:pt idx="108">
                  <c:v>108</c:v>
                </c:pt>
                <c:pt idx="109">
                  <c:v>109</c:v>
                </c:pt>
                <c:pt idx="110">
                  <c:v>110</c:v>
                </c:pt>
                <c:pt idx="111">
                  <c:v>111</c:v>
                </c:pt>
                <c:pt idx="112">
                  <c:v>112</c:v>
                </c:pt>
                <c:pt idx="113">
                  <c:v>113</c:v>
                </c:pt>
                <c:pt idx="114">
                  <c:v>114</c:v>
                </c:pt>
                <c:pt idx="115">
                  <c:v>115</c:v>
                </c:pt>
                <c:pt idx="116">
                  <c:v>116</c:v>
                </c:pt>
                <c:pt idx="117">
                  <c:v>117</c:v>
                </c:pt>
                <c:pt idx="118">
                  <c:v>118</c:v>
                </c:pt>
                <c:pt idx="119">
                  <c:v>119</c:v>
                </c:pt>
              </c:numCache>
            </c:numRef>
          </c:xVal>
          <c:yVal>
            <c:numRef>
              <c:f>'CRUDO '!$B$4:$B$123</c:f>
              <c:numCache>
                <c:formatCode>0.00%</c:formatCode>
                <c:ptCount val="120"/>
                <c:pt idx="0">
                  <c:v>7.4999999999999997E-2</c:v>
                </c:pt>
                <c:pt idx="1">
                  <c:v>7.4999999999999997E-2</c:v>
                </c:pt>
                <c:pt idx="2">
                  <c:v>7.4999999999999997E-2</c:v>
                </c:pt>
                <c:pt idx="3">
                  <c:v>7.4999999999999997E-2</c:v>
                </c:pt>
                <c:pt idx="4">
                  <c:v>7.4999999999999997E-2</c:v>
                </c:pt>
                <c:pt idx="5">
                  <c:v>7.4999999999999997E-2</c:v>
                </c:pt>
                <c:pt idx="6">
                  <c:v>7.4999999999999997E-2</c:v>
                </c:pt>
                <c:pt idx="7">
                  <c:v>7.4999999999999997E-2</c:v>
                </c:pt>
                <c:pt idx="8">
                  <c:v>7.4999999999999997E-2</c:v>
                </c:pt>
                <c:pt idx="9">
                  <c:v>7.4999999999999997E-2</c:v>
                </c:pt>
                <c:pt idx="10">
                  <c:v>7.4999999999999997E-2</c:v>
                </c:pt>
                <c:pt idx="11">
                  <c:v>7.4999999999999997E-2</c:v>
                </c:pt>
                <c:pt idx="12">
                  <c:v>7.4999999999999997E-2</c:v>
                </c:pt>
                <c:pt idx="13">
                  <c:v>7.4999999999999997E-2</c:v>
                </c:pt>
                <c:pt idx="14">
                  <c:v>7.4999999999999997E-2</c:v>
                </c:pt>
                <c:pt idx="15">
                  <c:v>7.4999999999999997E-2</c:v>
                </c:pt>
                <c:pt idx="16">
                  <c:v>7.4999999999999997E-2</c:v>
                </c:pt>
                <c:pt idx="17">
                  <c:v>7.4999999999999997E-2</c:v>
                </c:pt>
                <c:pt idx="18">
                  <c:v>7.4999999999999997E-2</c:v>
                </c:pt>
                <c:pt idx="19">
                  <c:v>7.4999999999999997E-2</c:v>
                </c:pt>
                <c:pt idx="20">
                  <c:v>7.4999999999999997E-2</c:v>
                </c:pt>
                <c:pt idx="21">
                  <c:v>7.4999999999999997E-2</c:v>
                </c:pt>
                <c:pt idx="22">
                  <c:v>7.4999999999999997E-2</c:v>
                </c:pt>
                <c:pt idx="23">
                  <c:v>7.4999999999999997E-2</c:v>
                </c:pt>
                <c:pt idx="24">
                  <c:v>7.4999999999999997E-2</c:v>
                </c:pt>
                <c:pt idx="25">
                  <c:v>7.4999999999999997E-2</c:v>
                </c:pt>
                <c:pt idx="26">
                  <c:v>7.4999999999999997E-2</c:v>
                </c:pt>
                <c:pt idx="27">
                  <c:v>7.4999999999999997E-2</c:v>
                </c:pt>
                <c:pt idx="28">
                  <c:v>7.4999999999999997E-2</c:v>
                </c:pt>
                <c:pt idx="29">
                  <c:v>7.4999999999999997E-2</c:v>
                </c:pt>
                <c:pt idx="30">
                  <c:v>7.4999999999999997E-2</c:v>
                </c:pt>
                <c:pt idx="31">
                  <c:v>7.4999999999999997E-2</c:v>
                </c:pt>
                <c:pt idx="32">
                  <c:v>7.4999999999999997E-2</c:v>
                </c:pt>
                <c:pt idx="33">
                  <c:v>7.4999999999999997E-2</c:v>
                </c:pt>
                <c:pt idx="34">
                  <c:v>7.4999999999999997E-2</c:v>
                </c:pt>
                <c:pt idx="35">
                  <c:v>7.4999999999999997E-2</c:v>
                </c:pt>
                <c:pt idx="36">
                  <c:v>7.4999999999999997E-2</c:v>
                </c:pt>
                <c:pt idx="37">
                  <c:v>7.4999999999999997E-2</c:v>
                </c:pt>
                <c:pt idx="38">
                  <c:v>7.4999999999999997E-2</c:v>
                </c:pt>
                <c:pt idx="39">
                  <c:v>7.4999999999999997E-2</c:v>
                </c:pt>
                <c:pt idx="40">
                  <c:v>7.4999999999999997E-2</c:v>
                </c:pt>
                <c:pt idx="41">
                  <c:v>7.4999999999999997E-2</c:v>
                </c:pt>
                <c:pt idx="42">
                  <c:v>7.4999999999999997E-2</c:v>
                </c:pt>
                <c:pt idx="43">
                  <c:v>7.4999999999999997E-2</c:v>
                </c:pt>
                <c:pt idx="44">
                  <c:v>7.4999999999999997E-2</c:v>
                </c:pt>
                <c:pt idx="45">
                  <c:v>7.4999999999999997E-2</c:v>
                </c:pt>
                <c:pt idx="46">
                  <c:v>7.4999999999999997E-2</c:v>
                </c:pt>
                <c:pt idx="47">
                  <c:v>7.4999999999999997E-2</c:v>
                </c:pt>
                <c:pt idx="48">
                  <c:v>7.4999999999999997E-2</c:v>
                </c:pt>
                <c:pt idx="49">
                  <c:v>7.6249999999999998E-2</c:v>
                </c:pt>
                <c:pt idx="50">
                  <c:v>7.7499999999999999E-2</c:v>
                </c:pt>
                <c:pt idx="51">
                  <c:v>7.8750000000000001E-2</c:v>
                </c:pt>
                <c:pt idx="52">
                  <c:v>0.08</c:v>
                </c:pt>
                <c:pt idx="53">
                  <c:v>8.1250000000000003E-2</c:v>
                </c:pt>
                <c:pt idx="54">
                  <c:v>8.2500000000000004E-2</c:v>
                </c:pt>
                <c:pt idx="55">
                  <c:v>8.3750000000000005E-2</c:v>
                </c:pt>
                <c:pt idx="56">
                  <c:v>8.5000000000000006E-2</c:v>
                </c:pt>
                <c:pt idx="57">
                  <c:v>8.6249999999999993E-2</c:v>
                </c:pt>
                <c:pt idx="58">
                  <c:v>8.7499999999999994E-2</c:v>
                </c:pt>
                <c:pt idx="59">
                  <c:v>8.8749999999999996E-2</c:v>
                </c:pt>
                <c:pt idx="60">
                  <c:v>0.09</c:v>
                </c:pt>
                <c:pt idx="61">
                  <c:v>9.1249999999999998E-2</c:v>
                </c:pt>
                <c:pt idx="62">
                  <c:v>9.2499999999999999E-2</c:v>
                </c:pt>
                <c:pt idx="63">
                  <c:v>9.375E-2</c:v>
                </c:pt>
                <c:pt idx="64">
                  <c:v>9.5000000000000001E-2</c:v>
                </c:pt>
                <c:pt idx="65">
                  <c:v>9.6250000000000002E-2</c:v>
                </c:pt>
                <c:pt idx="66">
                  <c:v>9.7500000000000003E-2</c:v>
                </c:pt>
                <c:pt idx="67">
                  <c:v>9.8750000000000004E-2</c:v>
                </c:pt>
                <c:pt idx="68">
                  <c:v>0.1</c:v>
                </c:pt>
                <c:pt idx="69">
                  <c:v>0.10125000000000001</c:v>
                </c:pt>
                <c:pt idx="70">
                  <c:v>0.10249999999999999</c:v>
                </c:pt>
                <c:pt idx="71">
                  <c:v>0.10375</c:v>
                </c:pt>
                <c:pt idx="72">
                  <c:v>0.105</c:v>
                </c:pt>
                <c:pt idx="73">
                  <c:v>0.10625</c:v>
                </c:pt>
                <c:pt idx="74">
                  <c:v>0.1075</c:v>
                </c:pt>
                <c:pt idx="75">
                  <c:v>0.10875</c:v>
                </c:pt>
                <c:pt idx="76">
                  <c:v>0.11</c:v>
                </c:pt>
                <c:pt idx="77">
                  <c:v>0.11125</c:v>
                </c:pt>
                <c:pt idx="78">
                  <c:v>0.1125</c:v>
                </c:pt>
                <c:pt idx="79">
                  <c:v>0.11375</c:v>
                </c:pt>
                <c:pt idx="80">
                  <c:v>0.115</c:v>
                </c:pt>
                <c:pt idx="81">
                  <c:v>0.11625000000000001</c:v>
                </c:pt>
                <c:pt idx="82">
                  <c:v>0.11749999999999999</c:v>
                </c:pt>
                <c:pt idx="83">
                  <c:v>0.11874999999999999</c:v>
                </c:pt>
                <c:pt idx="84">
                  <c:v>0.12</c:v>
                </c:pt>
                <c:pt idx="85">
                  <c:v>0.12125</c:v>
                </c:pt>
                <c:pt idx="86">
                  <c:v>0.1225</c:v>
                </c:pt>
                <c:pt idx="87">
                  <c:v>0.12375</c:v>
                </c:pt>
                <c:pt idx="88">
                  <c:v>0.125</c:v>
                </c:pt>
                <c:pt idx="89">
                  <c:v>0.12625</c:v>
                </c:pt>
                <c:pt idx="90">
                  <c:v>0.1275</c:v>
                </c:pt>
                <c:pt idx="91">
                  <c:v>0.12875</c:v>
                </c:pt>
                <c:pt idx="92">
                  <c:v>0.13</c:v>
                </c:pt>
                <c:pt idx="93">
                  <c:v>0.13125000000000001</c:v>
                </c:pt>
                <c:pt idx="94">
                  <c:v>0.13250000000000001</c:v>
                </c:pt>
                <c:pt idx="95">
                  <c:v>0.13375000000000001</c:v>
                </c:pt>
                <c:pt idx="96">
                  <c:v>0.13500000000000001</c:v>
                </c:pt>
                <c:pt idx="97">
                  <c:v>0.13625000000000001</c:v>
                </c:pt>
                <c:pt idx="98">
                  <c:v>0.13750000000000001</c:v>
                </c:pt>
                <c:pt idx="99">
                  <c:v>0.13875000000000001</c:v>
                </c:pt>
                <c:pt idx="100">
                  <c:v>0.14000000000000001</c:v>
                </c:pt>
                <c:pt idx="101">
                  <c:v>0.14124999999999999</c:v>
                </c:pt>
                <c:pt idx="102">
                  <c:v>0.14249999999999999</c:v>
                </c:pt>
                <c:pt idx="103">
                  <c:v>0.14374999999999999</c:v>
                </c:pt>
                <c:pt idx="104">
                  <c:v>0.14499999999999999</c:v>
                </c:pt>
                <c:pt idx="105">
                  <c:v>0.14624999999999999</c:v>
                </c:pt>
                <c:pt idx="106">
                  <c:v>0.14749999999999999</c:v>
                </c:pt>
                <c:pt idx="107">
                  <c:v>0.14874999999999999</c:v>
                </c:pt>
                <c:pt idx="108">
                  <c:v>0.15</c:v>
                </c:pt>
                <c:pt idx="109">
                  <c:v>0.15125</c:v>
                </c:pt>
                <c:pt idx="110">
                  <c:v>0.1525</c:v>
                </c:pt>
                <c:pt idx="111">
                  <c:v>0.15375</c:v>
                </c:pt>
                <c:pt idx="112">
                  <c:v>0.155</c:v>
                </c:pt>
                <c:pt idx="113">
                  <c:v>0.15625</c:v>
                </c:pt>
                <c:pt idx="114">
                  <c:v>0.1575</c:v>
                </c:pt>
                <c:pt idx="115">
                  <c:v>0.15875</c:v>
                </c:pt>
                <c:pt idx="116">
                  <c:v>0.16</c:v>
                </c:pt>
                <c:pt idx="117">
                  <c:v>0.16125</c:v>
                </c:pt>
                <c:pt idx="118">
                  <c:v>0.16250000000000001</c:v>
                </c:pt>
                <c:pt idx="119">
                  <c:v>0.16375000000000001</c:v>
                </c:pt>
              </c:numCache>
            </c:numRef>
          </c:yVal>
          <c:smooth val="1"/>
          <c:extLst xmlns:c16r2="http://schemas.microsoft.com/office/drawing/2015/06/chart">
            <c:ext xmlns:c16="http://schemas.microsoft.com/office/drawing/2014/chart" uri="{C3380CC4-5D6E-409C-BE32-E72D297353CC}">
              <c16:uniqueId val="{00000000-CA37-4729-A4A8-F27F5360B902}"/>
            </c:ext>
          </c:extLst>
        </c:ser>
        <c:dLbls>
          <c:showLegendKey val="0"/>
          <c:showVal val="0"/>
          <c:showCatName val="0"/>
          <c:showSerName val="0"/>
          <c:showPercent val="0"/>
          <c:showBubbleSize val="0"/>
        </c:dLbls>
        <c:axId val="424949136"/>
        <c:axId val="424958928"/>
      </c:scatterChart>
      <c:valAx>
        <c:axId val="424949136"/>
        <c:scaling>
          <c:orientation val="minMax"/>
          <c:max val="120"/>
          <c:min val="0"/>
        </c:scaling>
        <c:delete val="0"/>
        <c:axPos val="b"/>
        <c:title>
          <c:tx>
            <c:rich>
              <a:bodyPr/>
              <a:lstStyle/>
              <a:p>
                <a:pPr>
                  <a:defRPr/>
                </a:pPr>
                <a:r>
                  <a:rPr lang="es-MX"/>
                  <a:t>Precio en dólares por barril</a:t>
                </a:r>
              </a:p>
            </c:rich>
          </c:tx>
          <c:layout>
            <c:manualLayout>
              <c:xMode val="edge"/>
              <c:yMode val="edge"/>
              <c:x val="0.25081724997929628"/>
              <c:y val="0.91455409328534354"/>
            </c:manualLayout>
          </c:layout>
          <c:overlay val="0"/>
        </c:title>
        <c:numFmt formatCode="General" sourceLinked="1"/>
        <c:majorTickMark val="in"/>
        <c:minorTickMark val="none"/>
        <c:tickLblPos val="nextTo"/>
        <c:crossAx val="424958928"/>
        <c:crosses val="autoZero"/>
        <c:crossBetween val="midCat"/>
      </c:valAx>
      <c:valAx>
        <c:axId val="424958928"/>
        <c:scaling>
          <c:orientation val="minMax"/>
        </c:scaling>
        <c:delete val="0"/>
        <c:axPos val="l"/>
        <c:numFmt formatCode="0%" sourceLinked="0"/>
        <c:majorTickMark val="out"/>
        <c:minorTickMark val="none"/>
        <c:tickLblPos val="nextTo"/>
        <c:crossAx val="424949136"/>
        <c:crosses val="autoZero"/>
        <c:crossBetween val="midCat"/>
      </c:valAx>
    </c:plotArea>
    <c:plotVisOnly val="1"/>
    <c:dispBlanksAs val="gap"/>
    <c:showDLblsOverMax val="0"/>
  </c:chart>
  <c:txPr>
    <a:bodyPr/>
    <a:lstStyle/>
    <a:p>
      <a:pPr>
        <a:defRPr sz="1000">
          <a:latin typeface="Arial" panose="020B0604020202020204" pitchFamily="34" charset="0"/>
          <a:cs typeface="Arial" panose="020B0604020202020204" pitchFamily="34" charset="0"/>
        </a:defRPr>
      </a:pPr>
      <a:endParaRPr lang="es-MX"/>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054437924932478E-2"/>
          <c:y val="1.9358035539933614E-2"/>
          <c:w val="0.87676189810934158"/>
          <c:h val="0.79522676235110323"/>
        </c:manualLayout>
      </c:layout>
      <c:scatterChart>
        <c:scatterStyle val="smoothMarker"/>
        <c:varyColors val="0"/>
        <c:ser>
          <c:idx val="0"/>
          <c:order val="0"/>
          <c:tx>
            <c:strRef>
              <c:f>'GN asoc'!$B$3</c:f>
              <c:strCache>
                <c:ptCount val="1"/>
                <c:pt idx="0">
                  <c:v>Asociado</c:v>
                </c:pt>
              </c:strCache>
            </c:strRef>
          </c:tx>
          <c:spPr>
            <a:ln w="34925">
              <a:solidFill>
                <a:schemeClr val="bg1">
                  <a:lumMod val="50000"/>
                </a:schemeClr>
              </a:solidFill>
            </a:ln>
          </c:spPr>
          <c:marker>
            <c:symbol val="none"/>
          </c:marker>
          <c:xVal>
            <c:numRef>
              <c:f>'GN asoc'!$A$4:$A$1004</c:f>
              <c:numCache>
                <c:formatCode>General</c:formatCode>
                <c:ptCount val="1001"/>
                <c:pt idx="0">
                  <c:v>0</c:v>
                </c:pt>
                <c:pt idx="1">
                  <c:v>0.01</c:v>
                </c:pt>
                <c:pt idx="2">
                  <c:v>0.02</c:v>
                </c:pt>
                <c:pt idx="3">
                  <c:v>0.03</c:v>
                </c:pt>
                <c:pt idx="4">
                  <c:v>0.04</c:v>
                </c:pt>
                <c:pt idx="5">
                  <c:v>0.05</c:v>
                </c:pt>
                <c:pt idx="6">
                  <c:v>0.06</c:v>
                </c:pt>
                <c:pt idx="7">
                  <c:v>7.0000000000000007E-2</c:v>
                </c:pt>
                <c:pt idx="8">
                  <c:v>0.08</c:v>
                </c:pt>
                <c:pt idx="9">
                  <c:v>0.09</c:v>
                </c:pt>
                <c:pt idx="10">
                  <c:v>0.1</c:v>
                </c:pt>
                <c:pt idx="11">
                  <c:v>0.11</c:v>
                </c:pt>
                <c:pt idx="12">
                  <c:v>0.12</c:v>
                </c:pt>
                <c:pt idx="13">
                  <c:v>0.13</c:v>
                </c:pt>
                <c:pt idx="14">
                  <c:v>0.14000000000000001</c:v>
                </c:pt>
                <c:pt idx="15">
                  <c:v>0.15</c:v>
                </c:pt>
                <c:pt idx="16">
                  <c:v>0.16</c:v>
                </c:pt>
                <c:pt idx="17">
                  <c:v>0.17</c:v>
                </c:pt>
                <c:pt idx="18">
                  <c:v>0.18</c:v>
                </c:pt>
                <c:pt idx="19">
                  <c:v>0.19</c:v>
                </c:pt>
                <c:pt idx="20">
                  <c:v>0.2</c:v>
                </c:pt>
                <c:pt idx="21">
                  <c:v>0.21</c:v>
                </c:pt>
                <c:pt idx="22">
                  <c:v>0.22</c:v>
                </c:pt>
                <c:pt idx="23">
                  <c:v>0.23</c:v>
                </c:pt>
                <c:pt idx="24">
                  <c:v>0.24</c:v>
                </c:pt>
                <c:pt idx="25">
                  <c:v>0.25</c:v>
                </c:pt>
                <c:pt idx="26">
                  <c:v>0.26</c:v>
                </c:pt>
                <c:pt idx="27">
                  <c:v>0.27</c:v>
                </c:pt>
                <c:pt idx="28">
                  <c:v>0.28000000000000003</c:v>
                </c:pt>
                <c:pt idx="29">
                  <c:v>0.28999999999999998</c:v>
                </c:pt>
                <c:pt idx="30">
                  <c:v>0.3</c:v>
                </c:pt>
                <c:pt idx="31">
                  <c:v>0.31</c:v>
                </c:pt>
                <c:pt idx="32">
                  <c:v>0.32</c:v>
                </c:pt>
                <c:pt idx="33">
                  <c:v>0.33</c:v>
                </c:pt>
                <c:pt idx="34">
                  <c:v>0.34</c:v>
                </c:pt>
                <c:pt idx="35">
                  <c:v>0.35</c:v>
                </c:pt>
                <c:pt idx="36">
                  <c:v>0.36</c:v>
                </c:pt>
                <c:pt idx="37">
                  <c:v>0.37</c:v>
                </c:pt>
                <c:pt idx="38">
                  <c:v>0.38</c:v>
                </c:pt>
                <c:pt idx="39">
                  <c:v>0.39</c:v>
                </c:pt>
                <c:pt idx="40">
                  <c:v>0.4</c:v>
                </c:pt>
                <c:pt idx="41">
                  <c:v>0.41</c:v>
                </c:pt>
                <c:pt idx="42">
                  <c:v>0.42</c:v>
                </c:pt>
                <c:pt idx="43">
                  <c:v>0.43</c:v>
                </c:pt>
                <c:pt idx="44">
                  <c:v>0.44</c:v>
                </c:pt>
                <c:pt idx="45">
                  <c:v>0.45</c:v>
                </c:pt>
                <c:pt idx="46">
                  <c:v>0.46</c:v>
                </c:pt>
                <c:pt idx="47">
                  <c:v>0.47</c:v>
                </c:pt>
                <c:pt idx="48">
                  <c:v>0.48</c:v>
                </c:pt>
                <c:pt idx="49">
                  <c:v>0.49</c:v>
                </c:pt>
                <c:pt idx="50">
                  <c:v>0.5</c:v>
                </c:pt>
                <c:pt idx="51">
                  <c:v>0.51</c:v>
                </c:pt>
                <c:pt idx="52">
                  <c:v>0.52</c:v>
                </c:pt>
                <c:pt idx="53">
                  <c:v>0.53</c:v>
                </c:pt>
                <c:pt idx="54">
                  <c:v>0.54</c:v>
                </c:pt>
                <c:pt idx="55">
                  <c:v>0.55000000000000004</c:v>
                </c:pt>
                <c:pt idx="56">
                  <c:v>0.56000000000000005</c:v>
                </c:pt>
                <c:pt idx="57">
                  <c:v>0.56999999999999995</c:v>
                </c:pt>
                <c:pt idx="58">
                  <c:v>0.57999999999999996</c:v>
                </c:pt>
                <c:pt idx="59">
                  <c:v>0.59</c:v>
                </c:pt>
                <c:pt idx="60">
                  <c:v>0.6</c:v>
                </c:pt>
                <c:pt idx="61">
                  <c:v>0.61</c:v>
                </c:pt>
                <c:pt idx="62">
                  <c:v>0.62</c:v>
                </c:pt>
                <c:pt idx="63">
                  <c:v>0.63</c:v>
                </c:pt>
                <c:pt idx="64">
                  <c:v>0.64</c:v>
                </c:pt>
                <c:pt idx="65">
                  <c:v>0.65</c:v>
                </c:pt>
                <c:pt idx="66">
                  <c:v>0.66</c:v>
                </c:pt>
                <c:pt idx="67">
                  <c:v>0.67</c:v>
                </c:pt>
                <c:pt idx="68">
                  <c:v>0.68</c:v>
                </c:pt>
                <c:pt idx="69">
                  <c:v>0.69</c:v>
                </c:pt>
                <c:pt idx="70">
                  <c:v>0.7</c:v>
                </c:pt>
                <c:pt idx="71">
                  <c:v>0.71</c:v>
                </c:pt>
                <c:pt idx="72">
                  <c:v>0.72</c:v>
                </c:pt>
                <c:pt idx="73">
                  <c:v>0.73</c:v>
                </c:pt>
                <c:pt idx="74">
                  <c:v>0.74</c:v>
                </c:pt>
                <c:pt idx="75">
                  <c:v>0.75</c:v>
                </c:pt>
                <c:pt idx="76">
                  <c:v>0.76</c:v>
                </c:pt>
                <c:pt idx="77">
                  <c:v>0.77</c:v>
                </c:pt>
                <c:pt idx="78">
                  <c:v>0.78</c:v>
                </c:pt>
                <c:pt idx="79">
                  <c:v>0.79</c:v>
                </c:pt>
                <c:pt idx="80">
                  <c:v>0.8</c:v>
                </c:pt>
                <c:pt idx="81">
                  <c:v>0.81</c:v>
                </c:pt>
                <c:pt idx="82">
                  <c:v>0.82</c:v>
                </c:pt>
                <c:pt idx="83">
                  <c:v>0.83</c:v>
                </c:pt>
                <c:pt idx="84">
                  <c:v>0.84</c:v>
                </c:pt>
                <c:pt idx="85">
                  <c:v>0.85</c:v>
                </c:pt>
                <c:pt idx="86">
                  <c:v>0.86</c:v>
                </c:pt>
                <c:pt idx="87">
                  <c:v>0.87</c:v>
                </c:pt>
                <c:pt idx="88">
                  <c:v>0.88</c:v>
                </c:pt>
                <c:pt idx="89">
                  <c:v>0.89</c:v>
                </c:pt>
                <c:pt idx="90">
                  <c:v>0.9</c:v>
                </c:pt>
                <c:pt idx="91">
                  <c:v>0.91</c:v>
                </c:pt>
                <c:pt idx="92">
                  <c:v>0.92</c:v>
                </c:pt>
                <c:pt idx="93">
                  <c:v>0.93</c:v>
                </c:pt>
                <c:pt idx="94">
                  <c:v>0.94</c:v>
                </c:pt>
                <c:pt idx="95">
                  <c:v>0.95</c:v>
                </c:pt>
                <c:pt idx="96">
                  <c:v>0.96</c:v>
                </c:pt>
                <c:pt idx="97">
                  <c:v>0.97</c:v>
                </c:pt>
                <c:pt idx="98">
                  <c:v>0.98</c:v>
                </c:pt>
                <c:pt idx="99">
                  <c:v>0.99</c:v>
                </c:pt>
                <c:pt idx="100">
                  <c:v>1</c:v>
                </c:pt>
                <c:pt idx="101">
                  <c:v>1.01</c:v>
                </c:pt>
                <c:pt idx="102">
                  <c:v>1.02</c:v>
                </c:pt>
                <c:pt idx="103">
                  <c:v>1.03</c:v>
                </c:pt>
                <c:pt idx="104">
                  <c:v>1.04</c:v>
                </c:pt>
                <c:pt idx="105">
                  <c:v>1.05</c:v>
                </c:pt>
                <c:pt idx="106">
                  <c:v>1.06</c:v>
                </c:pt>
                <c:pt idx="107">
                  <c:v>1.07</c:v>
                </c:pt>
                <c:pt idx="108">
                  <c:v>1.08</c:v>
                </c:pt>
                <c:pt idx="109">
                  <c:v>1.0900000000000001</c:v>
                </c:pt>
                <c:pt idx="110">
                  <c:v>1.1000000000000001</c:v>
                </c:pt>
                <c:pt idx="111">
                  <c:v>1.1100000000000001</c:v>
                </c:pt>
                <c:pt idx="112">
                  <c:v>1.1200000000000001</c:v>
                </c:pt>
                <c:pt idx="113">
                  <c:v>1.1299999999999999</c:v>
                </c:pt>
                <c:pt idx="114">
                  <c:v>1.1399999999999999</c:v>
                </c:pt>
                <c:pt idx="115">
                  <c:v>1.1499999999999999</c:v>
                </c:pt>
                <c:pt idx="116">
                  <c:v>1.1599999999999999</c:v>
                </c:pt>
                <c:pt idx="117">
                  <c:v>1.17</c:v>
                </c:pt>
                <c:pt idx="118">
                  <c:v>1.18</c:v>
                </c:pt>
                <c:pt idx="119">
                  <c:v>1.19</c:v>
                </c:pt>
                <c:pt idx="120">
                  <c:v>1.2</c:v>
                </c:pt>
                <c:pt idx="121">
                  <c:v>1.21</c:v>
                </c:pt>
                <c:pt idx="122">
                  <c:v>1.22</c:v>
                </c:pt>
                <c:pt idx="123">
                  <c:v>1.23</c:v>
                </c:pt>
                <c:pt idx="124">
                  <c:v>1.24</c:v>
                </c:pt>
                <c:pt idx="125">
                  <c:v>1.25</c:v>
                </c:pt>
                <c:pt idx="126">
                  <c:v>1.26</c:v>
                </c:pt>
                <c:pt idx="127">
                  <c:v>1.27</c:v>
                </c:pt>
                <c:pt idx="128">
                  <c:v>1.28</c:v>
                </c:pt>
                <c:pt idx="129">
                  <c:v>1.29</c:v>
                </c:pt>
                <c:pt idx="130">
                  <c:v>1.3</c:v>
                </c:pt>
                <c:pt idx="131">
                  <c:v>1.31</c:v>
                </c:pt>
                <c:pt idx="132">
                  <c:v>1.32</c:v>
                </c:pt>
                <c:pt idx="133">
                  <c:v>1.33</c:v>
                </c:pt>
                <c:pt idx="134">
                  <c:v>1.34</c:v>
                </c:pt>
                <c:pt idx="135">
                  <c:v>1.35</c:v>
                </c:pt>
                <c:pt idx="136">
                  <c:v>1.36</c:v>
                </c:pt>
                <c:pt idx="137">
                  <c:v>1.37</c:v>
                </c:pt>
                <c:pt idx="138">
                  <c:v>1.38</c:v>
                </c:pt>
                <c:pt idx="139">
                  <c:v>1.39</c:v>
                </c:pt>
                <c:pt idx="140">
                  <c:v>1.4</c:v>
                </c:pt>
                <c:pt idx="141">
                  <c:v>1.41</c:v>
                </c:pt>
                <c:pt idx="142">
                  <c:v>1.42</c:v>
                </c:pt>
                <c:pt idx="143">
                  <c:v>1.43</c:v>
                </c:pt>
                <c:pt idx="144">
                  <c:v>1.44</c:v>
                </c:pt>
                <c:pt idx="145">
                  <c:v>1.45</c:v>
                </c:pt>
                <c:pt idx="146">
                  <c:v>1.46</c:v>
                </c:pt>
                <c:pt idx="147">
                  <c:v>1.47</c:v>
                </c:pt>
                <c:pt idx="148">
                  <c:v>1.48</c:v>
                </c:pt>
                <c:pt idx="149">
                  <c:v>1.49</c:v>
                </c:pt>
                <c:pt idx="150">
                  <c:v>1.5</c:v>
                </c:pt>
                <c:pt idx="151">
                  <c:v>1.51</c:v>
                </c:pt>
                <c:pt idx="152">
                  <c:v>1.52</c:v>
                </c:pt>
                <c:pt idx="153">
                  <c:v>1.53</c:v>
                </c:pt>
                <c:pt idx="154">
                  <c:v>1.54</c:v>
                </c:pt>
                <c:pt idx="155">
                  <c:v>1.55</c:v>
                </c:pt>
                <c:pt idx="156">
                  <c:v>1.56</c:v>
                </c:pt>
                <c:pt idx="157">
                  <c:v>1.57</c:v>
                </c:pt>
                <c:pt idx="158">
                  <c:v>1.58</c:v>
                </c:pt>
                <c:pt idx="159">
                  <c:v>1.59</c:v>
                </c:pt>
                <c:pt idx="160">
                  <c:v>1.6</c:v>
                </c:pt>
                <c:pt idx="161">
                  <c:v>1.61</c:v>
                </c:pt>
                <c:pt idx="162">
                  <c:v>1.62</c:v>
                </c:pt>
                <c:pt idx="163">
                  <c:v>1.63</c:v>
                </c:pt>
                <c:pt idx="164">
                  <c:v>1.64</c:v>
                </c:pt>
                <c:pt idx="165">
                  <c:v>1.65</c:v>
                </c:pt>
                <c:pt idx="166">
                  <c:v>1.66</c:v>
                </c:pt>
                <c:pt idx="167">
                  <c:v>1.67</c:v>
                </c:pt>
                <c:pt idx="168">
                  <c:v>1.68</c:v>
                </c:pt>
                <c:pt idx="169">
                  <c:v>1.69</c:v>
                </c:pt>
                <c:pt idx="170">
                  <c:v>1.7</c:v>
                </c:pt>
                <c:pt idx="171">
                  <c:v>1.71</c:v>
                </c:pt>
                <c:pt idx="172">
                  <c:v>1.72</c:v>
                </c:pt>
                <c:pt idx="173">
                  <c:v>1.73</c:v>
                </c:pt>
                <c:pt idx="174">
                  <c:v>1.74</c:v>
                </c:pt>
                <c:pt idx="175">
                  <c:v>1.75</c:v>
                </c:pt>
                <c:pt idx="176">
                  <c:v>1.76</c:v>
                </c:pt>
                <c:pt idx="177">
                  <c:v>1.77</c:v>
                </c:pt>
                <c:pt idx="178">
                  <c:v>1.78</c:v>
                </c:pt>
                <c:pt idx="179">
                  <c:v>1.79</c:v>
                </c:pt>
                <c:pt idx="180">
                  <c:v>1.8</c:v>
                </c:pt>
                <c:pt idx="181">
                  <c:v>1.81</c:v>
                </c:pt>
                <c:pt idx="182">
                  <c:v>1.82</c:v>
                </c:pt>
                <c:pt idx="183">
                  <c:v>1.83</c:v>
                </c:pt>
                <c:pt idx="184">
                  <c:v>1.84</c:v>
                </c:pt>
                <c:pt idx="185">
                  <c:v>1.85</c:v>
                </c:pt>
                <c:pt idx="186">
                  <c:v>1.86</c:v>
                </c:pt>
                <c:pt idx="187">
                  <c:v>1.87</c:v>
                </c:pt>
                <c:pt idx="188">
                  <c:v>1.88</c:v>
                </c:pt>
                <c:pt idx="189">
                  <c:v>1.89</c:v>
                </c:pt>
                <c:pt idx="190">
                  <c:v>1.9</c:v>
                </c:pt>
                <c:pt idx="191">
                  <c:v>1.91</c:v>
                </c:pt>
                <c:pt idx="192">
                  <c:v>1.92</c:v>
                </c:pt>
                <c:pt idx="193">
                  <c:v>1.93</c:v>
                </c:pt>
                <c:pt idx="194">
                  <c:v>1.94</c:v>
                </c:pt>
                <c:pt idx="195">
                  <c:v>1.95</c:v>
                </c:pt>
                <c:pt idx="196">
                  <c:v>1.96</c:v>
                </c:pt>
                <c:pt idx="197">
                  <c:v>1.97</c:v>
                </c:pt>
                <c:pt idx="198">
                  <c:v>1.98</c:v>
                </c:pt>
                <c:pt idx="199">
                  <c:v>1.99</c:v>
                </c:pt>
                <c:pt idx="200">
                  <c:v>2</c:v>
                </c:pt>
                <c:pt idx="201">
                  <c:v>2.0099999999999998</c:v>
                </c:pt>
                <c:pt idx="202">
                  <c:v>2.02</c:v>
                </c:pt>
                <c:pt idx="203">
                  <c:v>2.0299999999999998</c:v>
                </c:pt>
                <c:pt idx="204">
                  <c:v>2.04</c:v>
                </c:pt>
                <c:pt idx="205">
                  <c:v>2.0499999999999998</c:v>
                </c:pt>
                <c:pt idx="206">
                  <c:v>2.06</c:v>
                </c:pt>
                <c:pt idx="207">
                  <c:v>2.0699999999999998</c:v>
                </c:pt>
                <c:pt idx="208">
                  <c:v>2.08</c:v>
                </c:pt>
                <c:pt idx="209">
                  <c:v>2.09</c:v>
                </c:pt>
                <c:pt idx="210">
                  <c:v>2.1</c:v>
                </c:pt>
                <c:pt idx="211">
                  <c:v>2.11</c:v>
                </c:pt>
                <c:pt idx="212">
                  <c:v>2.12</c:v>
                </c:pt>
                <c:pt idx="213">
                  <c:v>2.13</c:v>
                </c:pt>
                <c:pt idx="214">
                  <c:v>2.14</c:v>
                </c:pt>
                <c:pt idx="215">
                  <c:v>2.15</c:v>
                </c:pt>
                <c:pt idx="216">
                  <c:v>2.16</c:v>
                </c:pt>
                <c:pt idx="217">
                  <c:v>2.17</c:v>
                </c:pt>
                <c:pt idx="218">
                  <c:v>2.1800000000000002</c:v>
                </c:pt>
                <c:pt idx="219">
                  <c:v>2.19</c:v>
                </c:pt>
                <c:pt idx="220">
                  <c:v>2.2000000000000002</c:v>
                </c:pt>
                <c:pt idx="221">
                  <c:v>2.21</c:v>
                </c:pt>
                <c:pt idx="222">
                  <c:v>2.2200000000000002</c:v>
                </c:pt>
                <c:pt idx="223">
                  <c:v>2.23</c:v>
                </c:pt>
                <c:pt idx="224">
                  <c:v>2.2400000000000002</c:v>
                </c:pt>
                <c:pt idx="225">
                  <c:v>2.25</c:v>
                </c:pt>
                <c:pt idx="226">
                  <c:v>2.2599999999999998</c:v>
                </c:pt>
                <c:pt idx="227">
                  <c:v>2.27</c:v>
                </c:pt>
                <c:pt idx="228">
                  <c:v>2.2799999999999998</c:v>
                </c:pt>
                <c:pt idx="229">
                  <c:v>2.29</c:v>
                </c:pt>
                <c:pt idx="230">
                  <c:v>2.2999999999999998</c:v>
                </c:pt>
                <c:pt idx="231">
                  <c:v>2.31</c:v>
                </c:pt>
                <c:pt idx="232">
                  <c:v>2.3199999999999998</c:v>
                </c:pt>
                <c:pt idx="233">
                  <c:v>2.33</c:v>
                </c:pt>
                <c:pt idx="234">
                  <c:v>2.34</c:v>
                </c:pt>
                <c:pt idx="235">
                  <c:v>2.35</c:v>
                </c:pt>
                <c:pt idx="236">
                  <c:v>2.36</c:v>
                </c:pt>
                <c:pt idx="237">
                  <c:v>2.37</c:v>
                </c:pt>
                <c:pt idx="238">
                  <c:v>2.38</c:v>
                </c:pt>
                <c:pt idx="239">
                  <c:v>2.39</c:v>
                </c:pt>
                <c:pt idx="240">
                  <c:v>2.4</c:v>
                </c:pt>
                <c:pt idx="241">
                  <c:v>2.41</c:v>
                </c:pt>
                <c:pt idx="242">
                  <c:v>2.42</c:v>
                </c:pt>
                <c:pt idx="243">
                  <c:v>2.4300000000000002</c:v>
                </c:pt>
                <c:pt idx="244">
                  <c:v>2.44</c:v>
                </c:pt>
                <c:pt idx="245">
                  <c:v>2.4500000000000002</c:v>
                </c:pt>
                <c:pt idx="246">
                  <c:v>2.46</c:v>
                </c:pt>
                <c:pt idx="247">
                  <c:v>2.4700000000000002</c:v>
                </c:pt>
                <c:pt idx="248">
                  <c:v>2.48</c:v>
                </c:pt>
                <c:pt idx="249">
                  <c:v>2.4900000000000002</c:v>
                </c:pt>
                <c:pt idx="250">
                  <c:v>2.5</c:v>
                </c:pt>
                <c:pt idx="251">
                  <c:v>2.5099999999999998</c:v>
                </c:pt>
                <c:pt idx="252">
                  <c:v>2.52</c:v>
                </c:pt>
                <c:pt idx="253">
                  <c:v>2.5299999999999998</c:v>
                </c:pt>
                <c:pt idx="254">
                  <c:v>2.54</c:v>
                </c:pt>
                <c:pt idx="255">
                  <c:v>2.5499999999999998</c:v>
                </c:pt>
                <c:pt idx="256">
                  <c:v>2.56</c:v>
                </c:pt>
                <c:pt idx="257">
                  <c:v>2.57</c:v>
                </c:pt>
                <c:pt idx="258">
                  <c:v>2.58</c:v>
                </c:pt>
                <c:pt idx="259">
                  <c:v>2.59</c:v>
                </c:pt>
                <c:pt idx="260">
                  <c:v>2.6</c:v>
                </c:pt>
                <c:pt idx="261">
                  <c:v>2.61</c:v>
                </c:pt>
                <c:pt idx="262">
                  <c:v>2.62</c:v>
                </c:pt>
                <c:pt idx="263">
                  <c:v>2.63</c:v>
                </c:pt>
                <c:pt idx="264">
                  <c:v>2.64</c:v>
                </c:pt>
                <c:pt idx="265">
                  <c:v>2.65</c:v>
                </c:pt>
                <c:pt idx="266">
                  <c:v>2.66</c:v>
                </c:pt>
                <c:pt idx="267">
                  <c:v>2.67</c:v>
                </c:pt>
                <c:pt idx="268">
                  <c:v>2.68</c:v>
                </c:pt>
                <c:pt idx="269">
                  <c:v>2.69</c:v>
                </c:pt>
                <c:pt idx="270">
                  <c:v>2.7</c:v>
                </c:pt>
                <c:pt idx="271">
                  <c:v>2.71</c:v>
                </c:pt>
                <c:pt idx="272">
                  <c:v>2.72</c:v>
                </c:pt>
                <c:pt idx="273">
                  <c:v>2.73</c:v>
                </c:pt>
                <c:pt idx="274">
                  <c:v>2.74</c:v>
                </c:pt>
                <c:pt idx="275">
                  <c:v>2.75</c:v>
                </c:pt>
                <c:pt idx="276">
                  <c:v>2.76</c:v>
                </c:pt>
                <c:pt idx="277">
                  <c:v>2.77</c:v>
                </c:pt>
                <c:pt idx="278">
                  <c:v>2.78</c:v>
                </c:pt>
                <c:pt idx="279">
                  <c:v>2.79</c:v>
                </c:pt>
                <c:pt idx="280">
                  <c:v>2.8</c:v>
                </c:pt>
                <c:pt idx="281">
                  <c:v>2.81</c:v>
                </c:pt>
                <c:pt idx="282">
                  <c:v>2.82</c:v>
                </c:pt>
                <c:pt idx="283">
                  <c:v>2.83</c:v>
                </c:pt>
                <c:pt idx="284">
                  <c:v>2.84</c:v>
                </c:pt>
                <c:pt idx="285">
                  <c:v>2.85</c:v>
                </c:pt>
                <c:pt idx="286">
                  <c:v>2.86</c:v>
                </c:pt>
                <c:pt idx="287">
                  <c:v>2.87</c:v>
                </c:pt>
                <c:pt idx="288">
                  <c:v>2.88</c:v>
                </c:pt>
                <c:pt idx="289">
                  <c:v>2.89</c:v>
                </c:pt>
                <c:pt idx="290">
                  <c:v>2.9</c:v>
                </c:pt>
                <c:pt idx="291">
                  <c:v>2.91</c:v>
                </c:pt>
                <c:pt idx="292">
                  <c:v>2.92</c:v>
                </c:pt>
                <c:pt idx="293">
                  <c:v>2.93</c:v>
                </c:pt>
                <c:pt idx="294">
                  <c:v>2.94</c:v>
                </c:pt>
                <c:pt idx="295">
                  <c:v>2.95</c:v>
                </c:pt>
                <c:pt idx="296">
                  <c:v>2.96</c:v>
                </c:pt>
                <c:pt idx="297">
                  <c:v>2.97</c:v>
                </c:pt>
                <c:pt idx="298">
                  <c:v>2.98</c:v>
                </c:pt>
                <c:pt idx="299">
                  <c:v>2.99</c:v>
                </c:pt>
                <c:pt idx="300">
                  <c:v>3</c:v>
                </c:pt>
                <c:pt idx="301">
                  <c:v>3.01</c:v>
                </c:pt>
                <c:pt idx="302">
                  <c:v>3.02</c:v>
                </c:pt>
                <c:pt idx="303">
                  <c:v>3.03</c:v>
                </c:pt>
                <c:pt idx="304">
                  <c:v>3.04</c:v>
                </c:pt>
                <c:pt idx="305">
                  <c:v>3.05</c:v>
                </c:pt>
                <c:pt idx="306">
                  <c:v>3.06</c:v>
                </c:pt>
                <c:pt idx="307">
                  <c:v>3.07</c:v>
                </c:pt>
                <c:pt idx="308">
                  <c:v>3.08</c:v>
                </c:pt>
                <c:pt idx="309">
                  <c:v>3.09</c:v>
                </c:pt>
                <c:pt idx="310">
                  <c:v>3.1</c:v>
                </c:pt>
                <c:pt idx="311">
                  <c:v>3.11</c:v>
                </c:pt>
                <c:pt idx="312">
                  <c:v>3.12</c:v>
                </c:pt>
                <c:pt idx="313">
                  <c:v>3.13</c:v>
                </c:pt>
                <c:pt idx="314">
                  <c:v>3.14</c:v>
                </c:pt>
                <c:pt idx="315">
                  <c:v>3.15</c:v>
                </c:pt>
                <c:pt idx="316">
                  <c:v>3.16</c:v>
                </c:pt>
                <c:pt idx="317">
                  <c:v>3.17</c:v>
                </c:pt>
                <c:pt idx="318">
                  <c:v>3.18</c:v>
                </c:pt>
                <c:pt idx="319">
                  <c:v>3.19</c:v>
                </c:pt>
                <c:pt idx="320">
                  <c:v>3.2</c:v>
                </c:pt>
                <c:pt idx="321">
                  <c:v>3.21</c:v>
                </c:pt>
                <c:pt idx="322">
                  <c:v>3.22</c:v>
                </c:pt>
                <c:pt idx="323">
                  <c:v>3.23</c:v>
                </c:pt>
                <c:pt idx="324">
                  <c:v>3.24</c:v>
                </c:pt>
                <c:pt idx="325">
                  <c:v>3.25</c:v>
                </c:pt>
                <c:pt idx="326">
                  <c:v>3.26</c:v>
                </c:pt>
                <c:pt idx="327">
                  <c:v>3.27</c:v>
                </c:pt>
                <c:pt idx="328">
                  <c:v>3.28</c:v>
                </c:pt>
                <c:pt idx="329">
                  <c:v>3.29</c:v>
                </c:pt>
                <c:pt idx="330">
                  <c:v>3.3</c:v>
                </c:pt>
                <c:pt idx="331">
                  <c:v>3.31</c:v>
                </c:pt>
                <c:pt idx="332">
                  <c:v>3.32</c:v>
                </c:pt>
                <c:pt idx="333">
                  <c:v>3.33</c:v>
                </c:pt>
                <c:pt idx="334">
                  <c:v>3.34</c:v>
                </c:pt>
                <c:pt idx="335">
                  <c:v>3.35</c:v>
                </c:pt>
                <c:pt idx="336">
                  <c:v>3.36</c:v>
                </c:pt>
                <c:pt idx="337">
                  <c:v>3.37</c:v>
                </c:pt>
                <c:pt idx="338">
                  <c:v>3.38</c:v>
                </c:pt>
                <c:pt idx="339">
                  <c:v>3.39</c:v>
                </c:pt>
                <c:pt idx="340">
                  <c:v>3.4</c:v>
                </c:pt>
                <c:pt idx="341">
                  <c:v>3.41</c:v>
                </c:pt>
                <c:pt idx="342">
                  <c:v>3.42</c:v>
                </c:pt>
                <c:pt idx="343">
                  <c:v>3.43</c:v>
                </c:pt>
                <c:pt idx="344">
                  <c:v>3.44</c:v>
                </c:pt>
                <c:pt idx="345">
                  <c:v>3.45</c:v>
                </c:pt>
                <c:pt idx="346">
                  <c:v>3.46</c:v>
                </c:pt>
                <c:pt idx="347">
                  <c:v>3.47</c:v>
                </c:pt>
                <c:pt idx="348">
                  <c:v>3.48</c:v>
                </c:pt>
                <c:pt idx="349">
                  <c:v>3.49</c:v>
                </c:pt>
                <c:pt idx="350">
                  <c:v>3.5</c:v>
                </c:pt>
                <c:pt idx="351">
                  <c:v>3.51</c:v>
                </c:pt>
                <c:pt idx="352">
                  <c:v>3.52</c:v>
                </c:pt>
                <c:pt idx="353">
                  <c:v>3.53</c:v>
                </c:pt>
                <c:pt idx="354">
                  <c:v>3.54</c:v>
                </c:pt>
                <c:pt idx="355">
                  <c:v>3.55</c:v>
                </c:pt>
                <c:pt idx="356">
                  <c:v>3.56</c:v>
                </c:pt>
                <c:pt idx="357">
                  <c:v>3.57</c:v>
                </c:pt>
                <c:pt idx="358">
                  <c:v>3.58</c:v>
                </c:pt>
                <c:pt idx="359">
                  <c:v>3.59</c:v>
                </c:pt>
                <c:pt idx="360">
                  <c:v>3.6</c:v>
                </c:pt>
                <c:pt idx="361">
                  <c:v>3.61</c:v>
                </c:pt>
                <c:pt idx="362">
                  <c:v>3.62</c:v>
                </c:pt>
                <c:pt idx="363">
                  <c:v>3.63</c:v>
                </c:pt>
                <c:pt idx="364">
                  <c:v>3.64</c:v>
                </c:pt>
                <c:pt idx="365">
                  <c:v>3.65</c:v>
                </c:pt>
                <c:pt idx="366">
                  <c:v>3.66</c:v>
                </c:pt>
                <c:pt idx="367">
                  <c:v>3.67</c:v>
                </c:pt>
                <c:pt idx="368">
                  <c:v>3.68</c:v>
                </c:pt>
                <c:pt idx="369">
                  <c:v>3.69</c:v>
                </c:pt>
                <c:pt idx="370">
                  <c:v>3.7</c:v>
                </c:pt>
                <c:pt idx="371">
                  <c:v>3.71</c:v>
                </c:pt>
                <c:pt idx="372">
                  <c:v>3.72</c:v>
                </c:pt>
                <c:pt idx="373">
                  <c:v>3.73</c:v>
                </c:pt>
                <c:pt idx="374">
                  <c:v>3.74</c:v>
                </c:pt>
                <c:pt idx="375">
                  <c:v>3.75</c:v>
                </c:pt>
                <c:pt idx="376">
                  <c:v>3.76</c:v>
                </c:pt>
                <c:pt idx="377">
                  <c:v>3.77</c:v>
                </c:pt>
                <c:pt idx="378">
                  <c:v>3.78</c:v>
                </c:pt>
                <c:pt idx="379">
                  <c:v>3.79</c:v>
                </c:pt>
                <c:pt idx="380">
                  <c:v>3.8</c:v>
                </c:pt>
                <c:pt idx="381">
                  <c:v>3.81</c:v>
                </c:pt>
                <c:pt idx="382">
                  <c:v>3.82</c:v>
                </c:pt>
                <c:pt idx="383">
                  <c:v>3.83</c:v>
                </c:pt>
                <c:pt idx="384">
                  <c:v>3.84</c:v>
                </c:pt>
                <c:pt idx="385">
                  <c:v>3.85</c:v>
                </c:pt>
                <c:pt idx="386">
                  <c:v>3.86</c:v>
                </c:pt>
                <c:pt idx="387">
                  <c:v>3.87</c:v>
                </c:pt>
                <c:pt idx="388">
                  <c:v>3.88</c:v>
                </c:pt>
                <c:pt idx="389">
                  <c:v>3.89</c:v>
                </c:pt>
                <c:pt idx="390">
                  <c:v>3.9</c:v>
                </c:pt>
                <c:pt idx="391">
                  <c:v>3.91</c:v>
                </c:pt>
                <c:pt idx="392">
                  <c:v>3.92</c:v>
                </c:pt>
                <c:pt idx="393">
                  <c:v>3.93</c:v>
                </c:pt>
                <c:pt idx="394">
                  <c:v>3.94</c:v>
                </c:pt>
                <c:pt idx="395">
                  <c:v>3.95</c:v>
                </c:pt>
                <c:pt idx="396">
                  <c:v>3.96</c:v>
                </c:pt>
                <c:pt idx="397">
                  <c:v>3.97</c:v>
                </c:pt>
                <c:pt idx="398">
                  <c:v>3.98</c:v>
                </c:pt>
                <c:pt idx="399">
                  <c:v>3.99</c:v>
                </c:pt>
                <c:pt idx="400">
                  <c:v>4</c:v>
                </c:pt>
                <c:pt idx="401">
                  <c:v>4.01</c:v>
                </c:pt>
                <c:pt idx="402">
                  <c:v>4.0199999999999996</c:v>
                </c:pt>
                <c:pt idx="403">
                  <c:v>4.03</c:v>
                </c:pt>
                <c:pt idx="404">
                  <c:v>4.04</c:v>
                </c:pt>
                <c:pt idx="405">
                  <c:v>4.05</c:v>
                </c:pt>
                <c:pt idx="406">
                  <c:v>4.0599999999999996</c:v>
                </c:pt>
                <c:pt idx="407">
                  <c:v>4.07</c:v>
                </c:pt>
                <c:pt idx="408">
                  <c:v>4.08</c:v>
                </c:pt>
                <c:pt idx="409">
                  <c:v>4.09</c:v>
                </c:pt>
                <c:pt idx="410">
                  <c:v>4.0999999999999996</c:v>
                </c:pt>
                <c:pt idx="411">
                  <c:v>4.1100000000000003</c:v>
                </c:pt>
                <c:pt idx="412">
                  <c:v>4.12</c:v>
                </c:pt>
                <c:pt idx="413">
                  <c:v>4.13</c:v>
                </c:pt>
                <c:pt idx="414">
                  <c:v>4.1399999999999997</c:v>
                </c:pt>
                <c:pt idx="415">
                  <c:v>4.1500000000000004</c:v>
                </c:pt>
                <c:pt idx="416">
                  <c:v>4.16</c:v>
                </c:pt>
                <c:pt idx="417">
                  <c:v>4.17</c:v>
                </c:pt>
                <c:pt idx="418">
                  <c:v>4.18</c:v>
                </c:pt>
                <c:pt idx="419">
                  <c:v>4.1900000000000004</c:v>
                </c:pt>
                <c:pt idx="420">
                  <c:v>4.2</c:v>
                </c:pt>
                <c:pt idx="421">
                  <c:v>4.21</c:v>
                </c:pt>
                <c:pt idx="422">
                  <c:v>4.22</c:v>
                </c:pt>
                <c:pt idx="423">
                  <c:v>4.2300000000000004</c:v>
                </c:pt>
                <c:pt idx="424">
                  <c:v>4.24</c:v>
                </c:pt>
                <c:pt idx="425">
                  <c:v>4.25</c:v>
                </c:pt>
                <c:pt idx="426">
                  <c:v>4.26</c:v>
                </c:pt>
                <c:pt idx="427">
                  <c:v>4.2699999999999996</c:v>
                </c:pt>
                <c:pt idx="428">
                  <c:v>4.28</c:v>
                </c:pt>
                <c:pt idx="429">
                  <c:v>4.29</c:v>
                </c:pt>
                <c:pt idx="430">
                  <c:v>4.3</c:v>
                </c:pt>
                <c:pt idx="431">
                  <c:v>4.3099999999999996</c:v>
                </c:pt>
                <c:pt idx="432">
                  <c:v>4.32</c:v>
                </c:pt>
                <c:pt idx="433">
                  <c:v>4.33</c:v>
                </c:pt>
                <c:pt idx="434">
                  <c:v>4.34</c:v>
                </c:pt>
                <c:pt idx="435">
                  <c:v>4.3499999999999996</c:v>
                </c:pt>
                <c:pt idx="436">
                  <c:v>4.3600000000000003</c:v>
                </c:pt>
                <c:pt idx="437">
                  <c:v>4.37</c:v>
                </c:pt>
                <c:pt idx="438">
                  <c:v>4.38</c:v>
                </c:pt>
                <c:pt idx="439">
                  <c:v>4.3899999999999997</c:v>
                </c:pt>
                <c:pt idx="440">
                  <c:v>4.4000000000000004</c:v>
                </c:pt>
                <c:pt idx="441">
                  <c:v>4.41</c:v>
                </c:pt>
                <c:pt idx="442">
                  <c:v>4.42</c:v>
                </c:pt>
                <c:pt idx="443">
                  <c:v>4.43</c:v>
                </c:pt>
                <c:pt idx="444">
                  <c:v>4.4400000000000004</c:v>
                </c:pt>
                <c:pt idx="445">
                  <c:v>4.45</c:v>
                </c:pt>
                <c:pt idx="446">
                  <c:v>4.46</c:v>
                </c:pt>
                <c:pt idx="447">
                  <c:v>4.47</c:v>
                </c:pt>
                <c:pt idx="448">
                  <c:v>4.4800000000000004</c:v>
                </c:pt>
                <c:pt idx="449">
                  <c:v>4.49</c:v>
                </c:pt>
                <c:pt idx="450">
                  <c:v>4.5</c:v>
                </c:pt>
                <c:pt idx="451">
                  <c:v>4.51</c:v>
                </c:pt>
                <c:pt idx="452">
                  <c:v>4.5199999999999996</c:v>
                </c:pt>
                <c:pt idx="453">
                  <c:v>4.53</c:v>
                </c:pt>
                <c:pt idx="454">
                  <c:v>4.54</c:v>
                </c:pt>
                <c:pt idx="455">
                  <c:v>4.55</c:v>
                </c:pt>
                <c:pt idx="456">
                  <c:v>4.5599999999999996</c:v>
                </c:pt>
                <c:pt idx="457">
                  <c:v>4.57</c:v>
                </c:pt>
                <c:pt idx="458">
                  <c:v>4.58</c:v>
                </c:pt>
                <c:pt idx="459">
                  <c:v>4.59</c:v>
                </c:pt>
                <c:pt idx="460">
                  <c:v>4.5999999999999996</c:v>
                </c:pt>
                <c:pt idx="461">
                  <c:v>4.6100000000000003</c:v>
                </c:pt>
                <c:pt idx="462">
                  <c:v>4.62</c:v>
                </c:pt>
                <c:pt idx="463">
                  <c:v>4.63</c:v>
                </c:pt>
                <c:pt idx="464">
                  <c:v>4.6399999999999997</c:v>
                </c:pt>
                <c:pt idx="465">
                  <c:v>4.6500000000000004</c:v>
                </c:pt>
                <c:pt idx="466">
                  <c:v>4.66</c:v>
                </c:pt>
                <c:pt idx="467">
                  <c:v>4.67</c:v>
                </c:pt>
                <c:pt idx="468">
                  <c:v>4.68</c:v>
                </c:pt>
                <c:pt idx="469">
                  <c:v>4.6900000000000004</c:v>
                </c:pt>
                <c:pt idx="470">
                  <c:v>4.7</c:v>
                </c:pt>
                <c:pt idx="471">
                  <c:v>4.71</c:v>
                </c:pt>
                <c:pt idx="472">
                  <c:v>4.72</c:v>
                </c:pt>
                <c:pt idx="473">
                  <c:v>4.7300000000000004</c:v>
                </c:pt>
                <c:pt idx="474">
                  <c:v>4.74</c:v>
                </c:pt>
                <c:pt idx="475">
                  <c:v>4.75</c:v>
                </c:pt>
                <c:pt idx="476">
                  <c:v>4.76</c:v>
                </c:pt>
                <c:pt idx="477">
                  <c:v>4.7699999999999996</c:v>
                </c:pt>
                <c:pt idx="478">
                  <c:v>4.78</c:v>
                </c:pt>
                <c:pt idx="479">
                  <c:v>4.79</c:v>
                </c:pt>
                <c:pt idx="480">
                  <c:v>4.8</c:v>
                </c:pt>
                <c:pt idx="481">
                  <c:v>4.8099999999999996</c:v>
                </c:pt>
                <c:pt idx="482">
                  <c:v>4.82</c:v>
                </c:pt>
                <c:pt idx="483">
                  <c:v>4.83</c:v>
                </c:pt>
                <c:pt idx="484">
                  <c:v>4.84</c:v>
                </c:pt>
                <c:pt idx="485">
                  <c:v>4.8499999999999996</c:v>
                </c:pt>
                <c:pt idx="486">
                  <c:v>4.8600000000000003</c:v>
                </c:pt>
                <c:pt idx="487">
                  <c:v>4.87</c:v>
                </c:pt>
                <c:pt idx="488">
                  <c:v>4.88</c:v>
                </c:pt>
                <c:pt idx="489">
                  <c:v>4.8899999999999997</c:v>
                </c:pt>
                <c:pt idx="490">
                  <c:v>4.9000000000000004</c:v>
                </c:pt>
                <c:pt idx="491">
                  <c:v>4.91</c:v>
                </c:pt>
                <c:pt idx="492">
                  <c:v>4.92</c:v>
                </c:pt>
                <c:pt idx="493">
                  <c:v>4.93</c:v>
                </c:pt>
                <c:pt idx="494">
                  <c:v>4.9400000000000004</c:v>
                </c:pt>
                <c:pt idx="495">
                  <c:v>4.95</c:v>
                </c:pt>
                <c:pt idx="496">
                  <c:v>4.96</c:v>
                </c:pt>
                <c:pt idx="497">
                  <c:v>4.97</c:v>
                </c:pt>
                <c:pt idx="498">
                  <c:v>4.9800000000000004</c:v>
                </c:pt>
                <c:pt idx="499">
                  <c:v>4.99</c:v>
                </c:pt>
                <c:pt idx="500">
                  <c:v>5</c:v>
                </c:pt>
                <c:pt idx="501">
                  <c:v>5.01</c:v>
                </c:pt>
                <c:pt idx="502">
                  <c:v>5.0199999999999996</c:v>
                </c:pt>
                <c:pt idx="503">
                  <c:v>5.03</c:v>
                </c:pt>
                <c:pt idx="504">
                  <c:v>5.04</c:v>
                </c:pt>
                <c:pt idx="505">
                  <c:v>5.05</c:v>
                </c:pt>
                <c:pt idx="506">
                  <c:v>5.0599999999999996</c:v>
                </c:pt>
                <c:pt idx="507">
                  <c:v>5.07</c:v>
                </c:pt>
                <c:pt idx="508">
                  <c:v>5.08</c:v>
                </c:pt>
                <c:pt idx="509">
                  <c:v>5.09</c:v>
                </c:pt>
                <c:pt idx="510">
                  <c:v>5.0999999999999996</c:v>
                </c:pt>
                <c:pt idx="511">
                  <c:v>5.1100000000000003</c:v>
                </c:pt>
                <c:pt idx="512">
                  <c:v>5.12</c:v>
                </c:pt>
                <c:pt idx="513">
                  <c:v>5.13</c:v>
                </c:pt>
                <c:pt idx="514">
                  <c:v>5.14</c:v>
                </c:pt>
                <c:pt idx="515">
                  <c:v>5.15</c:v>
                </c:pt>
                <c:pt idx="516">
                  <c:v>5.16</c:v>
                </c:pt>
                <c:pt idx="517">
                  <c:v>5.17</c:v>
                </c:pt>
                <c:pt idx="518">
                  <c:v>5.18</c:v>
                </c:pt>
                <c:pt idx="519">
                  <c:v>5.19</c:v>
                </c:pt>
                <c:pt idx="520">
                  <c:v>5.2</c:v>
                </c:pt>
                <c:pt idx="521">
                  <c:v>5.21</c:v>
                </c:pt>
                <c:pt idx="522">
                  <c:v>5.22</c:v>
                </c:pt>
                <c:pt idx="523">
                  <c:v>5.23</c:v>
                </c:pt>
                <c:pt idx="524">
                  <c:v>5.24</c:v>
                </c:pt>
                <c:pt idx="525">
                  <c:v>5.25</c:v>
                </c:pt>
                <c:pt idx="526">
                  <c:v>5.26</c:v>
                </c:pt>
                <c:pt idx="527">
                  <c:v>5.27</c:v>
                </c:pt>
                <c:pt idx="528">
                  <c:v>5.28</c:v>
                </c:pt>
                <c:pt idx="529">
                  <c:v>5.29</c:v>
                </c:pt>
                <c:pt idx="530">
                  <c:v>5.3</c:v>
                </c:pt>
                <c:pt idx="531">
                  <c:v>5.31</c:v>
                </c:pt>
                <c:pt idx="532">
                  <c:v>5.32</c:v>
                </c:pt>
                <c:pt idx="533">
                  <c:v>5.33</c:v>
                </c:pt>
                <c:pt idx="534">
                  <c:v>5.34</c:v>
                </c:pt>
                <c:pt idx="535">
                  <c:v>5.35</c:v>
                </c:pt>
                <c:pt idx="536">
                  <c:v>5.36</c:v>
                </c:pt>
                <c:pt idx="537">
                  <c:v>5.37</c:v>
                </c:pt>
                <c:pt idx="538">
                  <c:v>5.38</c:v>
                </c:pt>
                <c:pt idx="539">
                  <c:v>5.39</c:v>
                </c:pt>
                <c:pt idx="540">
                  <c:v>5.4</c:v>
                </c:pt>
                <c:pt idx="541">
                  <c:v>5.41</c:v>
                </c:pt>
                <c:pt idx="542">
                  <c:v>5.42</c:v>
                </c:pt>
                <c:pt idx="543">
                  <c:v>5.43</c:v>
                </c:pt>
                <c:pt idx="544">
                  <c:v>5.44</c:v>
                </c:pt>
                <c:pt idx="545">
                  <c:v>5.45</c:v>
                </c:pt>
                <c:pt idx="546">
                  <c:v>5.46</c:v>
                </c:pt>
                <c:pt idx="547">
                  <c:v>5.47</c:v>
                </c:pt>
                <c:pt idx="548">
                  <c:v>5.48</c:v>
                </c:pt>
                <c:pt idx="549">
                  <c:v>5.49</c:v>
                </c:pt>
                <c:pt idx="550">
                  <c:v>5.5</c:v>
                </c:pt>
                <c:pt idx="551">
                  <c:v>5.51</c:v>
                </c:pt>
                <c:pt idx="552">
                  <c:v>5.52</c:v>
                </c:pt>
                <c:pt idx="553">
                  <c:v>5.53</c:v>
                </c:pt>
                <c:pt idx="554">
                  <c:v>5.54</c:v>
                </c:pt>
                <c:pt idx="555">
                  <c:v>5.55</c:v>
                </c:pt>
                <c:pt idx="556">
                  <c:v>5.56</c:v>
                </c:pt>
                <c:pt idx="557">
                  <c:v>5.57</c:v>
                </c:pt>
                <c:pt idx="558">
                  <c:v>5.58</c:v>
                </c:pt>
                <c:pt idx="559">
                  <c:v>5.59</c:v>
                </c:pt>
                <c:pt idx="560">
                  <c:v>5.6</c:v>
                </c:pt>
                <c:pt idx="561">
                  <c:v>5.61</c:v>
                </c:pt>
                <c:pt idx="562">
                  <c:v>5.62</c:v>
                </c:pt>
                <c:pt idx="563">
                  <c:v>5.63</c:v>
                </c:pt>
                <c:pt idx="564">
                  <c:v>5.64</c:v>
                </c:pt>
                <c:pt idx="565">
                  <c:v>5.65</c:v>
                </c:pt>
                <c:pt idx="566">
                  <c:v>5.66</c:v>
                </c:pt>
                <c:pt idx="567">
                  <c:v>5.67</c:v>
                </c:pt>
                <c:pt idx="568">
                  <c:v>5.68</c:v>
                </c:pt>
                <c:pt idx="569">
                  <c:v>5.69</c:v>
                </c:pt>
                <c:pt idx="570">
                  <c:v>5.7</c:v>
                </c:pt>
                <c:pt idx="571">
                  <c:v>5.71</c:v>
                </c:pt>
                <c:pt idx="572">
                  <c:v>5.72</c:v>
                </c:pt>
                <c:pt idx="573">
                  <c:v>5.73</c:v>
                </c:pt>
                <c:pt idx="574">
                  <c:v>5.74</c:v>
                </c:pt>
                <c:pt idx="575">
                  <c:v>5.75</c:v>
                </c:pt>
                <c:pt idx="576">
                  <c:v>5.76</c:v>
                </c:pt>
                <c:pt idx="577">
                  <c:v>5.77</c:v>
                </c:pt>
                <c:pt idx="578">
                  <c:v>5.78</c:v>
                </c:pt>
                <c:pt idx="579">
                  <c:v>5.79</c:v>
                </c:pt>
                <c:pt idx="580">
                  <c:v>5.8</c:v>
                </c:pt>
                <c:pt idx="581">
                  <c:v>5.81</c:v>
                </c:pt>
                <c:pt idx="582">
                  <c:v>5.82</c:v>
                </c:pt>
                <c:pt idx="583">
                  <c:v>5.83</c:v>
                </c:pt>
                <c:pt idx="584">
                  <c:v>5.84</c:v>
                </c:pt>
                <c:pt idx="585">
                  <c:v>5.85</c:v>
                </c:pt>
                <c:pt idx="586">
                  <c:v>5.86</c:v>
                </c:pt>
                <c:pt idx="587">
                  <c:v>5.87</c:v>
                </c:pt>
                <c:pt idx="588">
                  <c:v>5.88</c:v>
                </c:pt>
                <c:pt idx="589">
                  <c:v>5.89</c:v>
                </c:pt>
                <c:pt idx="590">
                  <c:v>5.9</c:v>
                </c:pt>
                <c:pt idx="591">
                  <c:v>5.91</c:v>
                </c:pt>
                <c:pt idx="592">
                  <c:v>5.92</c:v>
                </c:pt>
                <c:pt idx="593">
                  <c:v>5.93</c:v>
                </c:pt>
                <c:pt idx="594">
                  <c:v>5.94</c:v>
                </c:pt>
                <c:pt idx="595">
                  <c:v>5.95</c:v>
                </c:pt>
                <c:pt idx="596">
                  <c:v>5.96</c:v>
                </c:pt>
                <c:pt idx="597">
                  <c:v>5.97</c:v>
                </c:pt>
                <c:pt idx="598">
                  <c:v>5.98</c:v>
                </c:pt>
                <c:pt idx="599">
                  <c:v>5.99</c:v>
                </c:pt>
                <c:pt idx="600">
                  <c:v>6</c:v>
                </c:pt>
                <c:pt idx="601">
                  <c:v>6.01</c:v>
                </c:pt>
                <c:pt idx="602">
                  <c:v>6.02</c:v>
                </c:pt>
                <c:pt idx="603">
                  <c:v>6.03</c:v>
                </c:pt>
                <c:pt idx="604">
                  <c:v>6.04</c:v>
                </c:pt>
                <c:pt idx="605">
                  <c:v>6.05</c:v>
                </c:pt>
                <c:pt idx="606">
                  <c:v>6.06</c:v>
                </c:pt>
                <c:pt idx="607">
                  <c:v>6.07</c:v>
                </c:pt>
                <c:pt idx="608">
                  <c:v>6.08</c:v>
                </c:pt>
                <c:pt idx="609">
                  <c:v>6.09</c:v>
                </c:pt>
                <c:pt idx="610">
                  <c:v>6.1</c:v>
                </c:pt>
                <c:pt idx="611">
                  <c:v>6.11</c:v>
                </c:pt>
                <c:pt idx="612">
                  <c:v>6.12</c:v>
                </c:pt>
                <c:pt idx="613">
                  <c:v>6.13</c:v>
                </c:pt>
                <c:pt idx="614">
                  <c:v>6.14</c:v>
                </c:pt>
                <c:pt idx="615">
                  <c:v>6.15</c:v>
                </c:pt>
                <c:pt idx="616">
                  <c:v>6.16</c:v>
                </c:pt>
                <c:pt idx="617">
                  <c:v>6.17</c:v>
                </c:pt>
                <c:pt idx="618">
                  <c:v>6.18</c:v>
                </c:pt>
                <c:pt idx="619">
                  <c:v>6.19</c:v>
                </c:pt>
                <c:pt idx="620">
                  <c:v>6.2</c:v>
                </c:pt>
                <c:pt idx="621">
                  <c:v>6.21</c:v>
                </c:pt>
                <c:pt idx="622">
                  <c:v>6.22</c:v>
                </c:pt>
                <c:pt idx="623">
                  <c:v>6.23</c:v>
                </c:pt>
                <c:pt idx="624">
                  <c:v>6.2399999999999904</c:v>
                </c:pt>
                <c:pt idx="625">
                  <c:v>6.2499999999999902</c:v>
                </c:pt>
                <c:pt idx="626">
                  <c:v>6.25999999999999</c:v>
                </c:pt>
                <c:pt idx="627">
                  <c:v>6.2699999999999898</c:v>
                </c:pt>
                <c:pt idx="628">
                  <c:v>6.2799999999999896</c:v>
                </c:pt>
                <c:pt idx="629">
                  <c:v>6.2899999999999903</c:v>
                </c:pt>
                <c:pt idx="630">
                  <c:v>6.2999999999999901</c:v>
                </c:pt>
                <c:pt idx="631">
                  <c:v>6.3099999999999898</c:v>
                </c:pt>
                <c:pt idx="632">
                  <c:v>6.3199999999999896</c:v>
                </c:pt>
                <c:pt idx="633">
                  <c:v>6.3299999999999903</c:v>
                </c:pt>
                <c:pt idx="634">
                  <c:v>6.3399999999999901</c:v>
                </c:pt>
                <c:pt idx="635">
                  <c:v>6.3499999999999899</c:v>
                </c:pt>
                <c:pt idx="636">
                  <c:v>6.3599999999999897</c:v>
                </c:pt>
                <c:pt idx="637">
                  <c:v>6.3699999999999903</c:v>
                </c:pt>
                <c:pt idx="638">
                  <c:v>6.3799999999999901</c:v>
                </c:pt>
                <c:pt idx="639">
                  <c:v>6.3899999999999899</c:v>
                </c:pt>
                <c:pt idx="640">
                  <c:v>6.3999999999999897</c:v>
                </c:pt>
                <c:pt idx="641">
                  <c:v>6.4099999999999904</c:v>
                </c:pt>
                <c:pt idx="642">
                  <c:v>6.4199999999999902</c:v>
                </c:pt>
                <c:pt idx="643">
                  <c:v>6.4299999999999899</c:v>
                </c:pt>
                <c:pt idx="644">
                  <c:v>6.4399999999999897</c:v>
                </c:pt>
                <c:pt idx="645">
                  <c:v>6.4499999999999904</c:v>
                </c:pt>
                <c:pt idx="646">
                  <c:v>6.4599999999999902</c:v>
                </c:pt>
                <c:pt idx="647">
                  <c:v>6.46999999999999</c:v>
                </c:pt>
                <c:pt idx="648">
                  <c:v>6.4799999999999898</c:v>
                </c:pt>
                <c:pt idx="649">
                  <c:v>6.4899999999999904</c:v>
                </c:pt>
                <c:pt idx="650">
                  <c:v>6.4999999999999902</c:v>
                </c:pt>
                <c:pt idx="651">
                  <c:v>6.50999999999999</c:v>
                </c:pt>
                <c:pt idx="652">
                  <c:v>6.5199999999999898</c:v>
                </c:pt>
                <c:pt idx="653">
                  <c:v>6.5299999999999896</c:v>
                </c:pt>
                <c:pt idx="654">
                  <c:v>6.5399999999999903</c:v>
                </c:pt>
                <c:pt idx="655">
                  <c:v>6.5499999999999901</c:v>
                </c:pt>
                <c:pt idx="656">
                  <c:v>6.5599999999999898</c:v>
                </c:pt>
                <c:pt idx="657">
                  <c:v>6.5699999999999896</c:v>
                </c:pt>
                <c:pt idx="658">
                  <c:v>6.5799999999999903</c:v>
                </c:pt>
                <c:pt idx="659">
                  <c:v>6.5899999999999901</c:v>
                </c:pt>
                <c:pt idx="660">
                  <c:v>6.5999999999999899</c:v>
                </c:pt>
                <c:pt idx="661">
                  <c:v>6.6099999999999897</c:v>
                </c:pt>
                <c:pt idx="662">
                  <c:v>6.6199999999999903</c:v>
                </c:pt>
                <c:pt idx="663">
                  <c:v>6.6299999999999901</c:v>
                </c:pt>
                <c:pt idx="664">
                  <c:v>6.6399999999999899</c:v>
                </c:pt>
                <c:pt idx="665">
                  <c:v>6.6499999999999897</c:v>
                </c:pt>
                <c:pt idx="666">
                  <c:v>6.6599999999999904</c:v>
                </c:pt>
                <c:pt idx="667">
                  <c:v>6.6699999999999902</c:v>
                </c:pt>
                <c:pt idx="668">
                  <c:v>6.6799999999999899</c:v>
                </c:pt>
                <c:pt idx="669">
                  <c:v>6.6899999999999897</c:v>
                </c:pt>
                <c:pt idx="670">
                  <c:v>6.6999999999999904</c:v>
                </c:pt>
                <c:pt idx="671">
                  <c:v>6.7099999999999804</c:v>
                </c:pt>
                <c:pt idx="672">
                  <c:v>6.7199999999999802</c:v>
                </c:pt>
                <c:pt idx="673">
                  <c:v>6.72999999999998</c:v>
                </c:pt>
                <c:pt idx="674">
                  <c:v>6.7399999999999798</c:v>
                </c:pt>
                <c:pt idx="675">
                  <c:v>6.7499999999999796</c:v>
                </c:pt>
                <c:pt idx="676">
                  <c:v>6.7599999999999802</c:v>
                </c:pt>
                <c:pt idx="677">
                  <c:v>6.76999999999998</c:v>
                </c:pt>
                <c:pt idx="678">
                  <c:v>6.7799999999999798</c:v>
                </c:pt>
                <c:pt idx="679">
                  <c:v>6.7899999999999796</c:v>
                </c:pt>
                <c:pt idx="680">
                  <c:v>6.7999999999999803</c:v>
                </c:pt>
                <c:pt idx="681">
                  <c:v>6.8099999999999801</c:v>
                </c:pt>
                <c:pt idx="682">
                  <c:v>6.8199999999999799</c:v>
                </c:pt>
                <c:pt idx="683">
                  <c:v>6.8299999999999796</c:v>
                </c:pt>
                <c:pt idx="684">
                  <c:v>6.8399999999999803</c:v>
                </c:pt>
                <c:pt idx="685">
                  <c:v>6.8499999999999801</c:v>
                </c:pt>
                <c:pt idx="686">
                  <c:v>6.8599999999999799</c:v>
                </c:pt>
                <c:pt idx="687">
                  <c:v>6.8699999999999797</c:v>
                </c:pt>
                <c:pt idx="688">
                  <c:v>6.8799999999999804</c:v>
                </c:pt>
                <c:pt idx="689">
                  <c:v>6.8899999999999801</c:v>
                </c:pt>
                <c:pt idx="690">
                  <c:v>6.8999999999999799</c:v>
                </c:pt>
                <c:pt idx="691">
                  <c:v>6.9099999999999797</c:v>
                </c:pt>
                <c:pt idx="692">
                  <c:v>6.9199999999999804</c:v>
                </c:pt>
                <c:pt idx="693">
                  <c:v>6.9299999999999802</c:v>
                </c:pt>
                <c:pt idx="694">
                  <c:v>6.93999999999998</c:v>
                </c:pt>
                <c:pt idx="695">
                  <c:v>6.9499999999999797</c:v>
                </c:pt>
                <c:pt idx="696">
                  <c:v>6.9599999999999804</c:v>
                </c:pt>
                <c:pt idx="697">
                  <c:v>6.9699999999999802</c:v>
                </c:pt>
                <c:pt idx="698">
                  <c:v>6.97999999999998</c:v>
                </c:pt>
                <c:pt idx="699">
                  <c:v>6.9899999999999798</c:v>
                </c:pt>
                <c:pt idx="700">
                  <c:v>6.9999999999999796</c:v>
                </c:pt>
                <c:pt idx="701">
                  <c:v>7.0099999999999802</c:v>
                </c:pt>
                <c:pt idx="702">
                  <c:v>7.01999999999998</c:v>
                </c:pt>
                <c:pt idx="703">
                  <c:v>7.0299999999999798</c:v>
                </c:pt>
                <c:pt idx="704">
                  <c:v>7.0399999999999796</c:v>
                </c:pt>
                <c:pt idx="705">
                  <c:v>7.0499999999999803</c:v>
                </c:pt>
                <c:pt idx="706">
                  <c:v>7.0599999999999801</c:v>
                </c:pt>
                <c:pt idx="707">
                  <c:v>7.0699999999999799</c:v>
                </c:pt>
                <c:pt idx="708">
                  <c:v>7.0799999999999796</c:v>
                </c:pt>
                <c:pt idx="709">
                  <c:v>7.0899999999999803</c:v>
                </c:pt>
                <c:pt idx="710">
                  <c:v>7.0999999999999801</c:v>
                </c:pt>
                <c:pt idx="711">
                  <c:v>7.1099999999999799</c:v>
                </c:pt>
                <c:pt idx="712">
                  <c:v>7.1199999999999797</c:v>
                </c:pt>
                <c:pt idx="713">
                  <c:v>7.1299999999999804</c:v>
                </c:pt>
                <c:pt idx="714">
                  <c:v>7.1399999999999801</c:v>
                </c:pt>
                <c:pt idx="715">
                  <c:v>7.1499999999999799</c:v>
                </c:pt>
                <c:pt idx="716">
                  <c:v>7.1599999999999699</c:v>
                </c:pt>
                <c:pt idx="717">
                  <c:v>7.1699999999999697</c:v>
                </c:pt>
                <c:pt idx="718">
                  <c:v>7.1799999999999704</c:v>
                </c:pt>
                <c:pt idx="719">
                  <c:v>7.1899999999999702</c:v>
                </c:pt>
                <c:pt idx="720">
                  <c:v>7.19999999999997</c:v>
                </c:pt>
                <c:pt idx="721">
                  <c:v>7.2099999999999698</c:v>
                </c:pt>
                <c:pt idx="722">
                  <c:v>7.2199999999999704</c:v>
                </c:pt>
                <c:pt idx="723">
                  <c:v>7.2299999999999702</c:v>
                </c:pt>
                <c:pt idx="724">
                  <c:v>7.23999999999997</c:v>
                </c:pt>
                <c:pt idx="725">
                  <c:v>7.2499999999999698</c:v>
                </c:pt>
                <c:pt idx="726">
                  <c:v>7.2599999999999696</c:v>
                </c:pt>
                <c:pt idx="727">
                  <c:v>7.2699999999999703</c:v>
                </c:pt>
                <c:pt idx="728">
                  <c:v>7.2799999999999701</c:v>
                </c:pt>
                <c:pt idx="729">
                  <c:v>7.2899999999999698</c:v>
                </c:pt>
                <c:pt idx="730">
                  <c:v>7.2999999999999696</c:v>
                </c:pt>
                <c:pt idx="731">
                  <c:v>7.3099999999999703</c:v>
                </c:pt>
                <c:pt idx="732">
                  <c:v>7.3199999999999701</c:v>
                </c:pt>
                <c:pt idx="733">
                  <c:v>7.3299999999999699</c:v>
                </c:pt>
                <c:pt idx="734">
                  <c:v>7.3399999999999697</c:v>
                </c:pt>
                <c:pt idx="735">
                  <c:v>7.3499999999999703</c:v>
                </c:pt>
                <c:pt idx="736">
                  <c:v>7.3599999999999701</c:v>
                </c:pt>
                <c:pt idx="737">
                  <c:v>7.3699999999999699</c:v>
                </c:pt>
                <c:pt idx="738">
                  <c:v>7.3799999999999697</c:v>
                </c:pt>
                <c:pt idx="739">
                  <c:v>7.3899999999999704</c:v>
                </c:pt>
                <c:pt idx="740">
                  <c:v>7.3999999999999702</c:v>
                </c:pt>
                <c:pt idx="741">
                  <c:v>7.4099999999999699</c:v>
                </c:pt>
                <c:pt idx="742">
                  <c:v>7.4199999999999697</c:v>
                </c:pt>
                <c:pt idx="743">
                  <c:v>7.4299999999999704</c:v>
                </c:pt>
                <c:pt idx="744">
                  <c:v>7.4399999999999702</c:v>
                </c:pt>
                <c:pt idx="745">
                  <c:v>7.44999999999997</c:v>
                </c:pt>
                <c:pt idx="746">
                  <c:v>7.4599999999999698</c:v>
                </c:pt>
                <c:pt idx="747">
                  <c:v>7.4699999999999704</c:v>
                </c:pt>
                <c:pt idx="748">
                  <c:v>7.4799999999999702</c:v>
                </c:pt>
                <c:pt idx="749">
                  <c:v>7.48999999999997</c:v>
                </c:pt>
                <c:pt idx="750">
                  <c:v>7.4999999999999698</c:v>
                </c:pt>
                <c:pt idx="751">
                  <c:v>7.5099999999999696</c:v>
                </c:pt>
                <c:pt idx="752">
                  <c:v>7.5199999999999703</c:v>
                </c:pt>
                <c:pt idx="753">
                  <c:v>7.5299999999999701</c:v>
                </c:pt>
                <c:pt idx="754">
                  <c:v>7.5399999999999698</c:v>
                </c:pt>
                <c:pt idx="755">
                  <c:v>7.5499999999999696</c:v>
                </c:pt>
                <c:pt idx="756">
                  <c:v>7.5599999999999703</c:v>
                </c:pt>
                <c:pt idx="757">
                  <c:v>7.5699999999999701</c:v>
                </c:pt>
                <c:pt idx="758">
                  <c:v>7.5799999999999699</c:v>
                </c:pt>
                <c:pt idx="759">
                  <c:v>7.5899999999999697</c:v>
                </c:pt>
                <c:pt idx="760">
                  <c:v>7.5999999999999703</c:v>
                </c:pt>
                <c:pt idx="761">
                  <c:v>7.6099999999999701</c:v>
                </c:pt>
                <c:pt idx="762">
                  <c:v>7.6199999999999699</c:v>
                </c:pt>
                <c:pt idx="763">
                  <c:v>7.6299999999999599</c:v>
                </c:pt>
                <c:pt idx="764">
                  <c:v>7.6399999999999597</c:v>
                </c:pt>
                <c:pt idx="765">
                  <c:v>7.6499999999999604</c:v>
                </c:pt>
                <c:pt idx="766">
                  <c:v>7.6599999999999602</c:v>
                </c:pt>
                <c:pt idx="767">
                  <c:v>7.66999999999996</c:v>
                </c:pt>
                <c:pt idx="768">
                  <c:v>7.6799999999999597</c:v>
                </c:pt>
                <c:pt idx="769">
                  <c:v>7.6899999999999604</c:v>
                </c:pt>
                <c:pt idx="770">
                  <c:v>7.6999999999999602</c:v>
                </c:pt>
                <c:pt idx="771">
                  <c:v>7.70999999999996</c:v>
                </c:pt>
                <c:pt idx="772">
                  <c:v>7.7199999999999598</c:v>
                </c:pt>
                <c:pt idx="773">
                  <c:v>7.7299999999999596</c:v>
                </c:pt>
                <c:pt idx="774">
                  <c:v>7.7399999999999602</c:v>
                </c:pt>
                <c:pt idx="775">
                  <c:v>7.74999999999996</c:v>
                </c:pt>
                <c:pt idx="776">
                  <c:v>7.7599999999999598</c:v>
                </c:pt>
                <c:pt idx="777">
                  <c:v>7.7699999999999596</c:v>
                </c:pt>
                <c:pt idx="778">
                  <c:v>7.7799999999999603</c:v>
                </c:pt>
                <c:pt idx="779">
                  <c:v>7.7899999999999601</c:v>
                </c:pt>
                <c:pt idx="780">
                  <c:v>7.7999999999999599</c:v>
                </c:pt>
                <c:pt idx="781">
                  <c:v>7.8099999999999596</c:v>
                </c:pt>
                <c:pt idx="782">
                  <c:v>7.8199999999999603</c:v>
                </c:pt>
                <c:pt idx="783">
                  <c:v>7.8299999999999601</c:v>
                </c:pt>
                <c:pt idx="784">
                  <c:v>7.8399999999999599</c:v>
                </c:pt>
                <c:pt idx="785">
                  <c:v>7.8499999999999597</c:v>
                </c:pt>
                <c:pt idx="786">
                  <c:v>7.8599999999999604</c:v>
                </c:pt>
                <c:pt idx="787">
                  <c:v>7.8699999999999601</c:v>
                </c:pt>
                <c:pt idx="788">
                  <c:v>7.8799999999999599</c:v>
                </c:pt>
                <c:pt idx="789">
                  <c:v>7.8899999999999597</c:v>
                </c:pt>
                <c:pt idx="790">
                  <c:v>7.8999999999999604</c:v>
                </c:pt>
                <c:pt idx="791">
                  <c:v>7.9099999999999602</c:v>
                </c:pt>
                <c:pt idx="792">
                  <c:v>7.91999999999996</c:v>
                </c:pt>
                <c:pt idx="793">
                  <c:v>7.9299999999999597</c:v>
                </c:pt>
                <c:pt idx="794">
                  <c:v>7.9399999999999604</c:v>
                </c:pt>
                <c:pt idx="795">
                  <c:v>7.9499999999999602</c:v>
                </c:pt>
                <c:pt idx="796">
                  <c:v>7.95999999999996</c:v>
                </c:pt>
                <c:pt idx="797">
                  <c:v>7.9699999999999598</c:v>
                </c:pt>
                <c:pt idx="798">
                  <c:v>7.9799999999999596</c:v>
                </c:pt>
                <c:pt idx="799">
                  <c:v>7.9899999999999602</c:v>
                </c:pt>
                <c:pt idx="800">
                  <c:v>7.99999999999996</c:v>
                </c:pt>
                <c:pt idx="801">
                  <c:v>8.0099999999999607</c:v>
                </c:pt>
                <c:pt idx="802">
                  <c:v>8.0199999999999605</c:v>
                </c:pt>
                <c:pt idx="803">
                  <c:v>8.0299999999999603</c:v>
                </c:pt>
                <c:pt idx="804">
                  <c:v>8.0399999999999601</c:v>
                </c:pt>
                <c:pt idx="805">
                  <c:v>8.0499999999999599</c:v>
                </c:pt>
                <c:pt idx="806">
                  <c:v>8.0599999999999596</c:v>
                </c:pt>
                <c:pt idx="807">
                  <c:v>8.0699999999999594</c:v>
                </c:pt>
                <c:pt idx="808">
                  <c:v>8.0799999999999592</c:v>
                </c:pt>
                <c:pt idx="809">
                  <c:v>8.0899999999999608</c:v>
                </c:pt>
                <c:pt idx="810">
                  <c:v>8.0999999999999499</c:v>
                </c:pt>
                <c:pt idx="811">
                  <c:v>8.1099999999999497</c:v>
                </c:pt>
                <c:pt idx="812">
                  <c:v>8.1199999999999495</c:v>
                </c:pt>
                <c:pt idx="813">
                  <c:v>8.1299999999999493</c:v>
                </c:pt>
                <c:pt idx="814">
                  <c:v>8.1399999999999508</c:v>
                </c:pt>
                <c:pt idx="815">
                  <c:v>8.1499999999999506</c:v>
                </c:pt>
                <c:pt idx="816">
                  <c:v>8.1599999999999504</c:v>
                </c:pt>
                <c:pt idx="817">
                  <c:v>8.1699999999999502</c:v>
                </c:pt>
                <c:pt idx="818">
                  <c:v>8.17999999999995</c:v>
                </c:pt>
                <c:pt idx="819">
                  <c:v>8.1899999999999498</c:v>
                </c:pt>
                <c:pt idx="820">
                  <c:v>8.1999999999999496</c:v>
                </c:pt>
                <c:pt idx="821">
                  <c:v>8.2099999999999493</c:v>
                </c:pt>
                <c:pt idx="822">
                  <c:v>8.2199999999999491</c:v>
                </c:pt>
                <c:pt idx="823">
                  <c:v>8.2299999999999507</c:v>
                </c:pt>
                <c:pt idx="824">
                  <c:v>8.2399999999999505</c:v>
                </c:pt>
                <c:pt idx="825">
                  <c:v>8.2499999999999503</c:v>
                </c:pt>
                <c:pt idx="826">
                  <c:v>8.25999999999995</c:v>
                </c:pt>
                <c:pt idx="827">
                  <c:v>8.2699999999999498</c:v>
                </c:pt>
                <c:pt idx="828">
                  <c:v>8.2799999999999496</c:v>
                </c:pt>
                <c:pt idx="829">
                  <c:v>8.2899999999999494</c:v>
                </c:pt>
                <c:pt idx="830">
                  <c:v>8.2999999999999492</c:v>
                </c:pt>
                <c:pt idx="831">
                  <c:v>8.3099999999999508</c:v>
                </c:pt>
                <c:pt idx="832">
                  <c:v>8.3199999999999505</c:v>
                </c:pt>
                <c:pt idx="833">
                  <c:v>8.3299999999999503</c:v>
                </c:pt>
                <c:pt idx="834">
                  <c:v>8.3399999999999501</c:v>
                </c:pt>
                <c:pt idx="835">
                  <c:v>8.3499999999999499</c:v>
                </c:pt>
                <c:pt idx="836">
                  <c:v>8.3599999999999497</c:v>
                </c:pt>
                <c:pt idx="837">
                  <c:v>8.3699999999999495</c:v>
                </c:pt>
                <c:pt idx="838">
                  <c:v>8.3799999999999493</c:v>
                </c:pt>
                <c:pt idx="839">
                  <c:v>8.3899999999999508</c:v>
                </c:pt>
                <c:pt idx="840">
                  <c:v>8.3999999999999506</c:v>
                </c:pt>
                <c:pt idx="841">
                  <c:v>8.4099999999999504</c:v>
                </c:pt>
                <c:pt idx="842">
                  <c:v>8.4199999999999502</c:v>
                </c:pt>
                <c:pt idx="843">
                  <c:v>8.42999999999995</c:v>
                </c:pt>
                <c:pt idx="844">
                  <c:v>8.4399999999999498</c:v>
                </c:pt>
                <c:pt idx="845">
                  <c:v>8.4499999999999496</c:v>
                </c:pt>
                <c:pt idx="846">
                  <c:v>8.4599999999999493</c:v>
                </c:pt>
                <c:pt idx="847">
                  <c:v>8.4699999999999491</c:v>
                </c:pt>
                <c:pt idx="848">
                  <c:v>8.4799999999999507</c:v>
                </c:pt>
                <c:pt idx="849">
                  <c:v>8.4899999999999505</c:v>
                </c:pt>
                <c:pt idx="850">
                  <c:v>8.4999999999999396</c:v>
                </c:pt>
                <c:pt idx="851">
                  <c:v>8.5099999999999394</c:v>
                </c:pt>
                <c:pt idx="852">
                  <c:v>8.5199999999999392</c:v>
                </c:pt>
                <c:pt idx="853">
                  <c:v>8.5299999999999407</c:v>
                </c:pt>
                <c:pt idx="854">
                  <c:v>8.5399999999999405</c:v>
                </c:pt>
                <c:pt idx="855">
                  <c:v>8.5499999999999403</c:v>
                </c:pt>
                <c:pt idx="856">
                  <c:v>8.5599999999999401</c:v>
                </c:pt>
                <c:pt idx="857">
                  <c:v>8.5699999999999399</c:v>
                </c:pt>
                <c:pt idx="858">
                  <c:v>8.5799999999999397</c:v>
                </c:pt>
                <c:pt idx="859">
                  <c:v>8.5899999999999395</c:v>
                </c:pt>
                <c:pt idx="860">
                  <c:v>8.5999999999999392</c:v>
                </c:pt>
                <c:pt idx="861">
                  <c:v>8.6099999999999408</c:v>
                </c:pt>
                <c:pt idx="862">
                  <c:v>8.6199999999999406</c:v>
                </c:pt>
                <c:pt idx="863">
                  <c:v>8.6299999999999404</c:v>
                </c:pt>
                <c:pt idx="864">
                  <c:v>8.6399999999999402</c:v>
                </c:pt>
                <c:pt idx="865">
                  <c:v>8.64999999999994</c:v>
                </c:pt>
                <c:pt idx="866">
                  <c:v>8.6599999999999397</c:v>
                </c:pt>
                <c:pt idx="867">
                  <c:v>8.6699999999999395</c:v>
                </c:pt>
                <c:pt idx="868">
                  <c:v>8.6799999999999393</c:v>
                </c:pt>
                <c:pt idx="869">
                  <c:v>8.6899999999999409</c:v>
                </c:pt>
                <c:pt idx="870">
                  <c:v>8.6999999999999407</c:v>
                </c:pt>
                <c:pt idx="871">
                  <c:v>8.7099999999999405</c:v>
                </c:pt>
                <c:pt idx="872">
                  <c:v>8.7199999999999402</c:v>
                </c:pt>
                <c:pt idx="873">
                  <c:v>8.72999999999994</c:v>
                </c:pt>
                <c:pt idx="874">
                  <c:v>8.7399999999999398</c:v>
                </c:pt>
                <c:pt idx="875">
                  <c:v>8.7499999999999396</c:v>
                </c:pt>
                <c:pt idx="876">
                  <c:v>8.7599999999999394</c:v>
                </c:pt>
                <c:pt idx="877">
                  <c:v>8.7699999999999392</c:v>
                </c:pt>
                <c:pt idx="878">
                  <c:v>8.7799999999999407</c:v>
                </c:pt>
                <c:pt idx="879">
                  <c:v>8.7899999999999405</c:v>
                </c:pt>
                <c:pt idx="880">
                  <c:v>8.7999999999999403</c:v>
                </c:pt>
                <c:pt idx="881">
                  <c:v>8.8099999999999401</c:v>
                </c:pt>
                <c:pt idx="882">
                  <c:v>8.8199999999999399</c:v>
                </c:pt>
                <c:pt idx="883">
                  <c:v>8.8299999999999397</c:v>
                </c:pt>
                <c:pt idx="884">
                  <c:v>8.8399999999999395</c:v>
                </c:pt>
                <c:pt idx="885">
                  <c:v>8.8499999999999392</c:v>
                </c:pt>
                <c:pt idx="886">
                  <c:v>8.8599999999999408</c:v>
                </c:pt>
                <c:pt idx="887">
                  <c:v>8.8699999999999406</c:v>
                </c:pt>
                <c:pt idx="888">
                  <c:v>8.8799999999999404</c:v>
                </c:pt>
                <c:pt idx="889">
                  <c:v>8.8899999999999402</c:v>
                </c:pt>
                <c:pt idx="890">
                  <c:v>8.89999999999994</c:v>
                </c:pt>
                <c:pt idx="891">
                  <c:v>8.9099999999999397</c:v>
                </c:pt>
                <c:pt idx="892">
                  <c:v>8.9199999999999395</c:v>
                </c:pt>
                <c:pt idx="893">
                  <c:v>8.9299999999999393</c:v>
                </c:pt>
                <c:pt idx="894">
                  <c:v>8.9399999999999409</c:v>
                </c:pt>
                <c:pt idx="895">
                  <c:v>8.9499999999999407</c:v>
                </c:pt>
                <c:pt idx="896">
                  <c:v>8.9599999999999405</c:v>
                </c:pt>
                <c:pt idx="897">
                  <c:v>8.9699999999999296</c:v>
                </c:pt>
                <c:pt idx="898">
                  <c:v>8.9799999999999294</c:v>
                </c:pt>
                <c:pt idx="899">
                  <c:v>8.9899999999999292</c:v>
                </c:pt>
                <c:pt idx="900">
                  <c:v>8.9999999999999307</c:v>
                </c:pt>
                <c:pt idx="901">
                  <c:v>9.0099999999999394</c:v>
                </c:pt>
                <c:pt idx="902">
                  <c:v>9.0199999999999392</c:v>
                </c:pt>
                <c:pt idx="903">
                  <c:v>9.0299999999999407</c:v>
                </c:pt>
                <c:pt idx="904">
                  <c:v>9.0399999999999405</c:v>
                </c:pt>
                <c:pt idx="905">
                  <c:v>9.0499999999999403</c:v>
                </c:pt>
                <c:pt idx="906">
                  <c:v>9.0599999999999401</c:v>
                </c:pt>
                <c:pt idx="907">
                  <c:v>9.0699999999999399</c:v>
                </c:pt>
                <c:pt idx="908">
                  <c:v>9.0799999999999397</c:v>
                </c:pt>
                <c:pt idx="909">
                  <c:v>9.0899999999999395</c:v>
                </c:pt>
                <c:pt idx="910">
                  <c:v>9.0999999999999392</c:v>
                </c:pt>
                <c:pt idx="911">
                  <c:v>9.1099999999999408</c:v>
                </c:pt>
                <c:pt idx="912">
                  <c:v>9.1199999999999406</c:v>
                </c:pt>
                <c:pt idx="913">
                  <c:v>9.1299999999999404</c:v>
                </c:pt>
                <c:pt idx="914">
                  <c:v>9.1399999999999295</c:v>
                </c:pt>
                <c:pt idx="915">
                  <c:v>9.1499999999999293</c:v>
                </c:pt>
                <c:pt idx="916">
                  <c:v>9.1599999999999309</c:v>
                </c:pt>
                <c:pt idx="917">
                  <c:v>9.1699999999999307</c:v>
                </c:pt>
                <c:pt idx="918">
                  <c:v>9.1799999999999304</c:v>
                </c:pt>
                <c:pt idx="919">
                  <c:v>9.1899999999999302</c:v>
                </c:pt>
                <c:pt idx="920">
                  <c:v>9.19999999999993</c:v>
                </c:pt>
                <c:pt idx="921">
                  <c:v>9.2099999999999298</c:v>
                </c:pt>
                <c:pt idx="922">
                  <c:v>9.2199999999999296</c:v>
                </c:pt>
                <c:pt idx="923">
                  <c:v>9.2299999999999294</c:v>
                </c:pt>
                <c:pt idx="924">
                  <c:v>9.2399999999999292</c:v>
                </c:pt>
                <c:pt idx="925">
                  <c:v>9.2499999999999307</c:v>
                </c:pt>
                <c:pt idx="926">
                  <c:v>9.2599999999999305</c:v>
                </c:pt>
                <c:pt idx="927">
                  <c:v>9.2699999999999303</c:v>
                </c:pt>
                <c:pt idx="928">
                  <c:v>9.2799999999999301</c:v>
                </c:pt>
                <c:pt idx="929">
                  <c:v>9.2899999999999299</c:v>
                </c:pt>
                <c:pt idx="930">
                  <c:v>9.2999999999999297</c:v>
                </c:pt>
                <c:pt idx="931">
                  <c:v>9.3099999999999294</c:v>
                </c:pt>
                <c:pt idx="932">
                  <c:v>9.3199999999999292</c:v>
                </c:pt>
                <c:pt idx="933">
                  <c:v>9.3299999999999308</c:v>
                </c:pt>
                <c:pt idx="934">
                  <c:v>9.3399999999999306</c:v>
                </c:pt>
                <c:pt idx="935">
                  <c:v>9.3499999999999304</c:v>
                </c:pt>
                <c:pt idx="936">
                  <c:v>9.3599999999999302</c:v>
                </c:pt>
                <c:pt idx="937">
                  <c:v>9.3699999999999299</c:v>
                </c:pt>
                <c:pt idx="938">
                  <c:v>9.3799999999999297</c:v>
                </c:pt>
                <c:pt idx="939">
                  <c:v>9.3899999999999295</c:v>
                </c:pt>
                <c:pt idx="940">
                  <c:v>9.3999999999999293</c:v>
                </c:pt>
                <c:pt idx="941">
                  <c:v>9.4099999999999309</c:v>
                </c:pt>
                <c:pt idx="942">
                  <c:v>9.4199999999999307</c:v>
                </c:pt>
                <c:pt idx="943">
                  <c:v>9.4299999999999304</c:v>
                </c:pt>
                <c:pt idx="944">
                  <c:v>9.4399999999999302</c:v>
                </c:pt>
                <c:pt idx="945">
                  <c:v>9.44999999999993</c:v>
                </c:pt>
                <c:pt idx="946">
                  <c:v>9.4599999999999298</c:v>
                </c:pt>
                <c:pt idx="947">
                  <c:v>9.4699999999999296</c:v>
                </c:pt>
                <c:pt idx="948">
                  <c:v>9.4799999999999294</c:v>
                </c:pt>
                <c:pt idx="949">
                  <c:v>9.4899999999999292</c:v>
                </c:pt>
                <c:pt idx="950">
                  <c:v>9.4999999999999307</c:v>
                </c:pt>
                <c:pt idx="951">
                  <c:v>9.5099999999999305</c:v>
                </c:pt>
                <c:pt idx="952">
                  <c:v>9.5199999999999303</c:v>
                </c:pt>
                <c:pt idx="953">
                  <c:v>9.5299999999999301</c:v>
                </c:pt>
                <c:pt idx="954">
                  <c:v>9.5399999999999299</c:v>
                </c:pt>
                <c:pt idx="955">
                  <c:v>9.5499999999999297</c:v>
                </c:pt>
                <c:pt idx="956">
                  <c:v>9.5599999999999294</c:v>
                </c:pt>
                <c:pt idx="957">
                  <c:v>9.5699999999999292</c:v>
                </c:pt>
                <c:pt idx="958">
                  <c:v>9.5799999999999308</c:v>
                </c:pt>
                <c:pt idx="959">
                  <c:v>9.5899999999999306</c:v>
                </c:pt>
                <c:pt idx="960">
                  <c:v>9.5999999999999304</c:v>
                </c:pt>
                <c:pt idx="961">
                  <c:v>9.6099999999999195</c:v>
                </c:pt>
                <c:pt idx="962">
                  <c:v>9.6199999999999193</c:v>
                </c:pt>
                <c:pt idx="963">
                  <c:v>9.6299999999999208</c:v>
                </c:pt>
                <c:pt idx="964">
                  <c:v>9.6399999999999206</c:v>
                </c:pt>
                <c:pt idx="965">
                  <c:v>9.6499999999999204</c:v>
                </c:pt>
                <c:pt idx="966">
                  <c:v>9.6599999999999202</c:v>
                </c:pt>
                <c:pt idx="967">
                  <c:v>9.66999999999992</c:v>
                </c:pt>
                <c:pt idx="968">
                  <c:v>9.6799999999999198</c:v>
                </c:pt>
                <c:pt idx="969">
                  <c:v>9.6899999999999196</c:v>
                </c:pt>
                <c:pt idx="970">
                  <c:v>9.6999999999999194</c:v>
                </c:pt>
                <c:pt idx="971">
                  <c:v>9.7099999999999191</c:v>
                </c:pt>
                <c:pt idx="972">
                  <c:v>9.7199999999999207</c:v>
                </c:pt>
                <c:pt idx="973">
                  <c:v>9.7299999999999205</c:v>
                </c:pt>
                <c:pt idx="974">
                  <c:v>9.7399999999999203</c:v>
                </c:pt>
                <c:pt idx="975">
                  <c:v>9.7499999999999201</c:v>
                </c:pt>
                <c:pt idx="976">
                  <c:v>9.7599999999999199</c:v>
                </c:pt>
                <c:pt idx="977">
                  <c:v>9.7699999999999196</c:v>
                </c:pt>
                <c:pt idx="978">
                  <c:v>9.7799999999999194</c:v>
                </c:pt>
                <c:pt idx="979">
                  <c:v>9.7899999999999192</c:v>
                </c:pt>
                <c:pt idx="980">
                  <c:v>9.7999999999999208</c:v>
                </c:pt>
                <c:pt idx="981">
                  <c:v>9.8099999999999206</c:v>
                </c:pt>
                <c:pt idx="982">
                  <c:v>9.8199999999999203</c:v>
                </c:pt>
                <c:pt idx="983">
                  <c:v>9.8299999999999201</c:v>
                </c:pt>
                <c:pt idx="984">
                  <c:v>9.8399999999999199</c:v>
                </c:pt>
                <c:pt idx="985">
                  <c:v>9.8499999999999197</c:v>
                </c:pt>
                <c:pt idx="986">
                  <c:v>9.8599999999999195</c:v>
                </c:pt>
                <c:pt idx="987">
                  <c:v>9.8699999999999193</c:v>
                </c:pt>
                <c:pt idx="988">
                  <c:v>9.8799999999999208</c:v>
                </c:pt>
                <c:pt idx="989">
                  <c:v>9.8899999999999206</c:v>
                </c:pt>
                <c:pt idx="990">
                  <c:v>9.8999999999999204</c:v>
                </c:pt>
                <c:pt idx="991">
                  <c:v>9.9099999999999202</c:v>
                </c:pt>
                <c:pt idx="992">
                  <c:v>9.91999999999992</c:v>
                </c:pt>
                <c:pt idx="993">
                  <c:v>9.9299999999999198</c:v>
                </c:pt>
                <c:pt idx="994">
                  <c:v>9.9399999999999196</c:v>
                </c:pt>
                <c:pt idx="995">
                  <c:v>9.9499999999999194</c:v>
                </c:pt>
                <c:pt idx="996">
                  <c:v>9.9599999999999191</c:v>
                </c:pt>
                <c:pt idx="997">
                  <c:v>9.9699999999999207</c:v>
                </c:pt>
                <c:pt idx="998">
                  <c:v>9.9799999999999205</c:v>
                </c:pt>
                <c:pt idx="999">
                  <c:v>9.9899999999999203</c:v>
                </c:pt>
                <c:pt idx="1000">
                  <c:v>9.9999999999999201</c:v>
                </c:pt>
              </c:numCache>
            </c:numRef>
          </c:xVal>
          <c:yVal>
            <c:numRef>
              <c:f>'GN asoc'!$B$4:$B$1004</c:f>
              <c:numCache>
                <c:formatCode>0.000%</c:formatCode>
                <c:ptCount val="1001"/>
                <c:pt idx="0">
                  <c:v>0</c:v>
                </c:pt>
                <c:pt idx="1">
                  <c:v>1E-4</c:v>
                </c:pt>
                <c:pt idx="2">
                  <c:v>2.0000000000000001E-4</c:v>
                </c:pt>
                <c:pt idx="3">
                  <c:v>2.9999999999999997E-4</c:v>
                </c:pt>
                <c:pt idx="4">
                  <c:v>4.0000000000000002E-4</c:v>
                </c:pt>
                <c:pt idx="5">
                  <c:v>5.0000000000000001E-4</c:v>
                </c:pt>
                <c:pt idx="6">
                  <c:v>5.9999999999999995E-4</c:v>
                </c:pt>
                <c:pt idx="7">
                  <c:v>7.000000000000001E-4</c:v>
                </c:pt>
                <c:pt idx="8">
                  <c:v>8.0000000000000004E-4</c:v>
                </c:pt>
                <c:pt idx="9">
                  <c:v>8.9999999999999998E-4</c:v>
                </c:pt>
                <c:pt idx="10">
                  <c:v>1E-3</c:v>
                </c:pt>
                <c:pt idx="11">
                  <c:v>1.1000000000000001E-3</c:v>
                </c:pt>
                <c:pt idx="12">
                  <c:v>1.1999999999999999E-3</c:v>
                </c:pt>
                <c:pt idx="13">
                  <c:v>1.2999999999999999E-3</c:v>
                </c:pt>
                <c:pt idx="14">
                  <c:v>1.4000000000000002E-3</c:v>
                </c:pt>
                <c:pt idx="15">
                  <c:v>1.5E-3</c:v>
                </c:pt>
                <c:pt idx="16">
                  <c:v>1.6000000000000001E-3</c:v>
                </c:pt>
                <c:pt idx="17">
                  <c:v>1.7000000000000001E-3</c:v>
                </c:pt>
                <c:pt idx="18">
                  <c:v>1.8E-3</c:v>
                </c:pt>
                <c:pt idx="19">
                  <c:v>1.9E-3</c:v>
                </c:pt>
                <c:pt idx="20">
                  <c:v>2E-3</c:v>
                </c:pt>
                <c:pt idx="21">
                  <c:v>2.0999999999999999E-3</c:v>
                </c:pt>
                <c:pt idx="22">
                  <c:v>2.2000000000000001E-3</c:v>
                </c:pt>
                <c:pt idx="23">
                  <c:v>2.3E-3</c:v>
                </c:pt>
                <c:pt idx="24">
                  <c:v>2.3999999999999998E-3</c:v>
                </c:pt>
                <c:pt idx="25">
                  <c:v>2.5000000000000001E-3</c:v>
                </c:pt>
                <c:pt idx="26">
                  <c:v>2.5999999999999999E-3</c:v>
                </c:pt>
                <c:pt idx="27">
                  <c:v>2.7000000000000001E-3</c:v>
                </c:pt>
                <c:pt idx="28">
                  <c:v>2.8000000000000004E-3</c:v>
                </c:pt>
                <c:pt idx="29">
                  <c:v>2.8999999999999998E-3</c:v>
                </c:pt>
                <c:pt idx="30">
                  <c:v>3.0000000000000001E-3</c:v>
                </c:pt>
                <c:pt idx="31">
                  <c:v>3.0999999999999999E-3</c:v>
                </c:pt>
                <c:pt idx="32">
                  <c:v>3.2000000000000002E-3</c:v>
                </c:pt>
                <c:pt idx="33">
                  <c:v>3.3E-3</c:v>
                </c:pt>
                <c:pt idx="34">
                  <c:v>3.4000000000000002E-3</c:v>
                </c:pt>
                <c:pt idx="35">
                  <c:v>3.4999999999999996E-3</c:v>
                </c:pt>
                <c:pt idx="36">
                  <c:v>3.5999999999999999E-3</c:v>
                </c:pt>
                <c:pt idx="37">
                  <c:v>3.7000000000000002E-3</c:v>
                </c:pt>
                <c:pt idx="38">
                  <c:v>3.8E-3</c:v>
                </c:pt>
                <c:pt idx="39">
                  <c:v>3.9000000000000003E-3</c:v>
                </c:pt>
                <c:pt idx="40">
                  <c:v>4.0000000000000001E-3</c:v>
                </c:pt>
                <c:pt idx="41">
                  <c:v>4.0999999999999995E-3</c:v>
                </c:pt>
                <c:pt idx="42">
                  <c:v>4.1999999999999997E-3</c:v>
                </c:pt>
                <c:pt idx="43">
                  <c:v>4.3E-3</c:v>
                </c:pt>
                <c:pt idx="44">
                  <c:v>4.4000000000000003E-3</c:v>
                </c:pt>
                <c:pt idx="45">
                  <c:v>4.5000000000000005E-3</c:v>
                </c:pt>
                <c:pt idx="46">
                  <c:v>4.5999999999999999E-3</c:v>
                </c:pt>
                <c:pt idx="47">
                  <c:v>4.6999999999999993E-3</c:v>
                </c:pt>
                <c:pt idx="48">
                  <c:v>4.7999999999999996E-3</c:v>
                </c:pt>
                <c:pt idx="49">
                  <c:v>4.8999999999999998E-3</c:v>
                </c:pt>
                <c:pt idx="50">
                  <c:v>5.0000000000000001E-3</c:v>
                </c:pt>
                <c:pt idx="51">
                  <c:v>5.1000000000000004E-3</c:v>
                </c:pt>
                <c:pt idx="52">
                  <c:v>5.1999999999999998E-3</c:v>
                </c:pt>
                <c:pt idx="53">
                  <c:v>5.3E-3</c:v>
                </c:pt>
                <c:pt idx="54">
                  <c:v>5.4000000000000003E-3</c:v>
                </c:pt>
                <c:pt idx="55">
                  <c:v>5.5000000000000005E-3</c:v>
                </c:pt>
                <c:pt idx="56">
                  <c:v>5.6000000000000008E-3</c:v>
                </c:pt>
                <c:pt idx="57">
                  <c:v>5.6999999999999993E-3</c:v>
                </c:pt>
                <c:pt idx="58">
                  <c:v>5.7999999999999996E-3</c:v>
                </c:pt>
                <c:pt idx="59">
                  <c:v>5.8999999999999999E-3</c:v>
                </c:pt>
                <c:pt idx="60">
                  <c:v>6.0000000000000001E-3</c:v>
                </c:pt>
                <c:pt idx="61">
                  <c:v>6.0999999999999995E-3</c:v>
                </c:pt>
                <c:pt idx="62">
                  <c:v>6.1999999999999998E-3</c:v>
                </c:pt>
                <c:pt idx="63">
                  <c:v>6.3E-3</c:v>
                </c:pt>
                <c:pt idx="64">
                  <c:v>6.4000000000000003E-3</c:v>
                </c:pt>
                <c:pt idx="65">
                  <c:v>6.5000000000000006E-3</c:v>
                </c:pt>
                <c:pt idx="66">
                  <c:v>6.6E-3</c:v>
                </c:pt>
                <c:pt idx="67">
                  <c:v>6.7000000000000002E-3</c:v>
                </c:pt>
                <c:pt idx="68">
                  <c:v>6.8000000000000005E-3</c:v>
                </c:pt>
                <c:pt idx="69">
                  <c:v>6.8999999999999999E-3</c:v>
                </c:pt>
                <c:pt idx="70">
                  <c:v>6.9999999999999993E-3</c:v>
                </c:pt>
                <c:pt idx="71">
                  <c:v>7.0999999999999995E-3</c:v>
                </c:pt>
                <c:pt idx="72">
                  <c:v>7.1999999999999998E-3</c:v>
                </c:pt>
                <c:pt idx="73">
                  <c:v>7.3000000000000001E-3</c:v>
                </c:pt>
                <c:pt idx="74">
                  <c:v>7.4000000000000003E-3</c:v>
                </c:pt>
                <c:pt idx="75">
                  <c:v>7.4999999999999997E-3</c:v>
                </c:pt>
                <c:pt idx="76">
                  <c:v>7.6E-3</c:v>
                </c:pt>
                <c:pt idx="77">
                  <c:v>7.7000000000000002E-3</c:v>
                </c:pt>
                <c:pt idx="78">
                  <c:v>7.8000000000000005E-3</c:v>
                </c:pt>
                <c:pt idx="79">
                  <c:v>7.9000000000000008E-3</c:v>
                </c:pt>
                <c:pt idx="80">
                  <c:v>8.0000000000000002E-3</c:v>
                </c:pt>
                <c:pt idx="81">
                  <c:v>8.1000000000000013E-3</c:v>
                </c:pt>
                <c:pt idx="82">
                  <c:v>8.199999999999999E-3</c:v>
                </c:pt>
                <c:pt idx="83">
                  <c:v>8.3000000000000001E-3</c:v>
                </c:pt>
                <c:pt idx="84">
                  <c:v>8.3999999999999995E-3</c:v>
                </c:pt>
                <c:pt idx="85">
                  <c:v>8.5000000000000006E-3</c:v>
                </c:pt>
                <c:pt idx="86">
                  <c:v>8.6E-3</c:v>
                </c:pt>
                <c:pt idx="87">
                  <c:v>8.6999999999999994E-3</c:v>
                </c:pt>
                <c:pt idx="88">
                  <c:v>8.8000000000000005E-3</c:v>
                </c:pt>
                <c:pt idx="89">
                  <c:v>8.8999999999999999E-3</c:v>
                </c:pt>
                <c:pt idx="90">
                  <c:v>9.0000000000000011E-3</c:v>
                </c:pt>
                <c:pt idx="91">
                  <c:v>9.1000000000000004E-3</c:v>
                </c:pt>
                <c:pt idx="92">
                  <c:v>9.1999999999999998E-3</c:v>
                </c:pt>
                <c:pt idx="93">
                  <c:v>9.300000000000001E-3</c:v>
                </c:pt>
                <c:pt idx="94">
                  <c:v>9.3999999999999986E-3</c:v>
                </c:pt>
                <c:pt idx="95">
                  <c:v>9.4999999999999998E-3</c:v>
                </c:pt>
                <c:pt idx="96">
                  <c:v>9.5999999999999992E-3</c:v>
                </c:pt>
                <c:pt idx="97">
                  <c:v>9.7000000000000003E-3</c:v>
                </c:pt>
                <c:pt idx="98">
                  <c:v>9.7999999999999997E-3</c:v>
                </c:pt>
                <c:pt idx="99">
                  <c:v>9.8999999999999991E-3</c:v>
                </c:pt>
                <c:pt idx="100">
                  <c:v>0.01</c:v>
                </c:pt>
                <c:pt idx="101">
                  <c:v>1.01E-2</c:v>
                </c:pt>
                <c:pt idx="102">
                  <c:v>1.0200000000000001E-2</c:v>
                </c:pt>
                <c:pt idx="103">
                  <c:v>1.03E-2</c:v>
                </c:pt>
                <c:pt idx="104">
                  <c:v>1.04E-2</c:v>
                </c:pt>
                <c:pt idx="105">
                  <c:v>1.0500000000000001E-2</c:v>
                </c:pt>
                <c:pt idx="106">
                  <c:v>1.06E-2</c:v>
                </c:pt>
                <c:pt idx="107">
                  <c:v>1.0700000000000001E-2</c:v>
                </c:pt>
                <c:pt idx="108">
                  <c:v>1.0800000000000001E-2</c:v>
                </c:pt>
                <c:pt idx="109">
                  <c:v>1.09E-2</c:v>
                </c:pt>
                <c:pt idx="110">
                  <c:v>1.1000000000000001E-2</c:v>
                </c:pt>
                <c:pt idx="111">
                  <c:v>1.11E-2</c:v>
                </c:pt>
                <c:pt idx="112">
                  <c:v>1.1200000000000002E-2</c:v>
                </c:pt>
                <c:pt idx="113">
                  <c:v>1.1299999999999999E-2</c:v>
                </c:pt>
                <c:pt idx="114">
                  <c:v>1.1399999999999999E-2</c:v>
                </c:pt>
                <c:pt idx="115">
                  <c:v>1.15E-2</c:v>
                </c:pt>
                <c:pt idx="116">
                  <c:v>1.1599999999999999E-2</c:v>
                </c:pt>
                <c:pt idx="117">
                  <c:v>1.1699999999999999E-2</c:v>
                </c:pt>
                <c:pt idx="118">
                  <c:v>1.18E-2</c:v>
                </c:pt>
                <c:pt idx="119">
                  <c:v>1.1899999999999999E-2</c:v>
                </c:pt>
                <c:pt idx="120">
                  <c:v>1.2E-2</c:v>
                </c:pt>
                <c:pt idx="121">
                  <c:v>1.21E-2</c:v>
                </c:pt>
                <c:pt idx="122">
                  <c:v>1.2199999999999999E-2</c:v>
                </c:pt>
                <c:pt idx="123">
                  <c:v>1.23E-2</c:v>
                </c:pt>
                <c:pt idx="124">
                  <c:v>1.24E-2</c:v>
                </c:pt>
                <c:pt idx="125">
                  <c:v>1.2500000000000001E-2</c:v>
                </c:pt>
                <c:pt idx="126">
                  <c:v>1.26E-2</c:v>
                </c:pt>
                <c:pt idx="127">
                  <c:v>1.2699999999999999E-2</c:v>
                </c:pt>
                <c:pt idx="128">
                  <c:v>1.2800000000000001E-2</c:v>
                </c:pt>
                <c:pt idx="129">
                  <c:v>1.29E-2</c:v>
                </c:pt>
                <c:pt idx="130">
                  <c:v>1.3000000000000001E-2</c:v>
                </c:pt>
                <c:pt idx="131">
                  <c:v>1.3100000000000001E-2</c:v>
                </c:pt>
                <c:pt idx="132">
                  <c:v>1.32E-2</c:v>
                </c:pt>
                <c:pt idx="133">
                  <c:v>1.3300000000000001E-2</c:v>
                </c:pt>
                <c:pt idx="134">
                  <c:v>1.34E-2</c:v>
                </c:pt>
                <c:pt idx="135">
                  <c:v>1.3500000000000002E-2</c:v>
                </c:pt>
                <c:pt idx="136">
                  <c:v>1.3600000000000001E-2</c:v>
                </c:pt>
                <c:pt idx="137">
                  <c:v>1.37E-2</c:v>
                </c:pt>
                <c:pt idx="138">
                  <c:v>1.38E-2</c:v>
                </c:pt>
                <c:pt idx="139">
                  <c:v>1.3899999999999999E-2</c:v>
                </c:pt>
                <c:pt idx="140">
                  <c:v>1.3999999999999999E-2</c:v>
                </c:pt>
                <c:pt idx="141">
                  <c:v>1.41E-2</c:v>
                </c:pt>
                <c:pt idx="142">
                  <c:v>1.4199999999999999E-2</c:v>
                </c:pt>
                <c:pt idx="143">
                  <c:v>1.43E-2</c:v>
                </c:pt>
                <c:pt idx="144">
                  <c:v>1.44E-2</c:v>
                </c:pt>
                <c:pt idx="145">
                  <c:v>1.4499999999999999E-2</c:v>
                </c:pt>
                <c:pt idx="146">
                  <c:v>1.46E-2</c:v>
                </c:pt>
                <c:pt idx="147">
                  <c:v>1.47E-2</c:v>
                </c:pt>
                <c:pt idx="148">
                  <c:v>1.4800000000000001E-2</c:v>
                </c:pt>
                <c:pt idx="149">
                  <c:v>1.49E-2</c:v>
                </c:pt>
                <c:pt idx="150">
                  <c:v>1.4999999999999999E-2</c:v>
                </c:pt>
                <c:pt idx="151">
                  <c:v>1.5100000000000001E-2</c:v>
                </c:pt>
                <c:pt idx="152">
                  <c:v>1.52E-2</c:v>
                </c:pt>
                <c:pt idx="153">
                  <c:v>1.5300000000000001E-2</c:v>
                </c:pt>
                <c:pt idx="154">
                  <c:v>1.54E-2</c:v>
                </c:pt>
                <c:pt idx="155">
                  <c:v>1.55E-2</c:v>
                </c:pt>
                <c:pt idx="156">
                  <c:v>1.5600000000000001E-2</c:v>
                </c:pt>
                <c:pt idx="157">
                  <c:v>1.5700000000000002E-2</c:v>
                </c:pt>
                <c:pt idx="158">
                  <c:v>1.5800000000000002E-2</c:v>
                </c:pt>
                <c:pt idx="159">
                  <c:v>1.5900000000000001E-2</c:v>
                </c:pt>
                <c:pt idx="160">
                  <c:v>1.6E-2</c:v>
                </c:pt>
                <c:pt idx="161">
                  <c:v>1.61E-2</c:v>
                </c:pt>
                <c:pt idx="162">
                  <c:v>1.6200000000000003E-2</c:v>
                </c:pt>
                <c:pt idx="163">
                  <c:v>1.6299999999999999E-2</c:v>
                </c:pt>
                <c:pt idx="164">
                  <c:v>1.6399999999999998E-2</c:v>
                </c:pt>
                <c:pt idx="165">
                  <c:v>1.6500000000000001E-2</c:v>
                </c:pt>
                <c:pt idx="166">
                  <c:v>1.66E-2</c:v>
                </c:pt>
                <c:pt idx="167">
                  <c:v>1.67E-2</c:v>
                </c:pt>
                <c:pt idx="168">
                  <c:v>1.6799999999999999E-2</c:v>
                </c:pt>
                <c:pt idx="169">
                  <c:v>1.6899999999999998E-2</c:v>
                </c:pt>
                <c:pt idx="170">
                  <c:v>1.7000000000000001E-2</c:v>
                </c:pt>
                <c:pt idx="171">
                  <c:v>1.7100000000000001E-2</c:v>
                </c:pt>
                <c:pt idx="172">
                  <c:v>1.72E-2</c:v>
                </c:pt>
                <c:pt idx="173">
                  <c:v>1.7299999999999999E-2</c:v>
                </c:pt>
                <c:pt idx="174">
                  <c:v>1.7399999999999999E-2</c:v>
                </c:pt>
                <c:pt idx="175">
                  <c:v>1.7500000000000002E-2</c:v>
                </c:pt>
                <c:pt idx="176">
                  <c:v>1.7600000000000001E-2</c:v>
                </c:pt>
                <c:pt idx="177">
                  <c:v>1.77E-2</c:v>
                </c:pt>
                <c:pt idx="178">
                  <c:v>1.78E-2</c:v>
                </c:pt>
                <c:pt idx="179">
                  <c:v>1.7899999999999999E-2</c:v>
                </c:pt>
                <c:pt idx="180">
                  <c:v>1.8000000000000002E-2</c:v>
                </c:pt>
                <c:pt idx="181">
                  <c:v>1.8100000000000002E-2</c:v>
                </c:pt>
                <c:pt idx="182">
                  <c:v>1.8200000000000001E-2</c:v>
                </c:pt>
                <c:pt idx="183">
                  <c:v>1.83E-2</c:v>
                </c:pt>
                <c:pt idx="184">
                  <c:v>1.84E-2</c:v>
                </c:pt>
                <c:pt idx="185">
                  <c:v>1.8500000000000003E-2</c:v>
                </c:pt>
                <c:pt idx="186">
                  <c:v>1.8600000000000002E-2</c:v>
                </c:pt>
                <c:pt idx="187">
                  <c:v>1.8700000000000001E-2</c:v>
                </c:pt>
                <c:pt idx="188">
                  <c:v>1.8799999999999997E-2</c:v>
                </c:pt>
                <c:pt idx="189">
                  <c:v>1.89E-2</c:v>
                </c:pt>
                <c:pt idx="190">
                  <c:v>1.9E-2</c:v>
                </c:pt>
                <c:pt idx="191">
                  <c:v>1.9099999999999999E-2</c:v>
                </c:pt>
                <c:pt idx="192">
                  <c:v>1.9199999999999998E-2</c:v>
                </c:pt>
                <c:pt idx="193">
                  <c:v>1.9299999999999998E-2</c:v>
                </c:pt>
                <c:pt idx="194">
                  <c:v>1.9400000000000001E-2</c:v>
                </c:pt>
                <c:pt idx="195">
                  <c:v>1.95E-2</c:v>
                </c:pt>
                <c:pt idx="196">
                  <c:v>1.9599999999999999E-2</c:v>
                </c:pt>
                <c:pt idx="197">
                  <c:v>1.9699999999999999E-2</c:v>
                </c:pt>
                <c:pt idx="198">
                  <c:v>1.9799999999999998E-2</c:v>
                </c:pt>
                <c:pt idx="199">
                  <c:v>1.9900000000000001E-2</c:v>
                </c:pt>
                <c:pt idx="200">
                  <c:v>0.02</c:v>
                </c:pt>
                <c:pt idx="201">
                  <c:v>2.0099999999999996E-2</c:v>
                </c:pt>
                <c:pt idx="202">
                  <c:v>2.0199999999999999E-2</c:v>
                </c:pt>
                <c:pt idx="203">
                  <c:v>2.0299999999999999E-2</c:v>
                </c:pt>
                <c:pt idx="204">
                  <c:v>2.0400000000000001E-2</c:v>
                </c:pt>
                <c:pt idx="205">
                  <c:v>2.0499999999999997E-2</c:v>
                </c:pt>
                <c:pt idx="206">
                  <c:v>2.06E-2</c:v>
                </c:pt>
                <c:pt idx="207">
                  <c:v>2.07E-2</c:v>
                </c:pt>
                <c:pt idx="208">
                  <c:v>2.0799999999999999E-2</c:v>
                </c:pt>
                <c:pt idx="209">
                  <c:v>2.0899999999999998E-2</c:v>
                </c:pt>
                <c:pt idx="210">
                  <c:v>2.1000000000000001E-2</c:v>
                </c:pt>
                <c:pt idx="211">
                  <c:v>2.1099999999999997E-2</c:v>
                </c:pt>
                <c:pt idx="212">
                  <c:v>2.12E-2</c:v>
                </c:pt>
                <c:pt idx="213">
                  <c:v>2.1299999999999999E-2</c:v>
                </c:pt>
                <c:pt idx="214">
                  <c:v>2.1400000000000002E-2</c:v>
                </c:pt>
                <c:pt idx="215">
                  <c:v>2.1499999999999998E-2</c:v>
                </c:pt>
                <c:pt idx="216">
                  <c:v>2.1600000000000001E-2</c:v>
                </c:pt>
                <c:pt idx="217">
                  <c:v>2.1700000000000001E-2</c:v>
                </c:pt>
                <c:pt idx="218">
                  <c:v>2.18E-2</c:v>
                </c:pt>
                <c:pt idx="219">
                  <c:v>2.1899999999999999E-2</c:v>
                </c:pt>
                <c:pt idx="220">
                  <c:v>2.2000000000000002E-2</c:v>
                </c:pt>
                <c:pt idx="221">
                  <c:v>2.2099999999999998E-2</c:v>
                </c:pt>
                <c:pt idx="222">
                  <c:v>2.2200000000000001E-2</c:v>
                </c:pt>
                <c:pt idx="223">
                  <c:v>2.23E-2</c:v>
                </c:pt>
                <c:pt idx="224">
                  <c:v>2.2400000000000003E-2</c:v>
                </c:pt>
                <c:pt idx="225">
                  <c:v>2.2499999999999999E-2</c:v>
                </c:pt>
                <c:pt idx="226">
                  <c:v>2.2599999999999999E-2</c:v>
                </c:pt>
                <c:pt idx="227">
                  <c:v>2.2700000000000001E-2</c:v>
                </c:pt>
                <c:pt idx="228">
                  <c:v>2.2799999999999997E-2</c:v>
                </c:pt>
                <c:pt idx="229">
                  <c:v>2.29E-2</c:v>
                </c:pt>
                <c:pt idx="230">
                  <c:v>2.3E-2</c:v>
                </c:pt>
                <c:pt idx="231">
                  <c:v>2.3099999999999999E-2</c:v>
                </c:pt>
                <c:pt idx="232">
                  <c:v>2.3199999999999998E-2</c:v>
                </c:pt>
                <c:pt idx="233">
                  <c:v>2.3300000000000001E-2</c:v>
                </c:pt>
                <c:pt idx="234">
                  <c:v>2.3399999999999997E-2</c:v>
                </c:pt>
                <c:pt idx="235">
                  <c:v>2.35E-2</c:v>
                </c:pt>
                <c:pt idx="236">
                  <c:v>2.3599999999999999E-2</c:v>
                </c:pt>
                <c:pt idx="237">
                  <c:v>2.3700000000000002E-2</c:v>
                </c:pt>
                <c:pt idx="238">
                  <c:v>2.3799999999999998E-2</c:v>
                </c:pt>
                <c:pt idx="239">
                  <c:v>2.3900000000000001E-2</c:v>
                </c:pt>
                <c:pt idx="240">
                  <c:v>2.4E-2</c:v>
                </c:pt>
                <c:pt idx="241">
                  <c:v>2.41E-2</c:v>
                </c:pt>
                <c:pt idx="242">
                  <c:v>2.4199999999999999E-2</c:v>
                </c:pt>
                <c:pt idx="243">
                  <c:v>2.4300000000000002E-2</c:v>
                </c:pt>
                <c:pt idx="244">
                  <c:v>2.4399999999999998E-2</c:v>
                </c:pt>
                <c:pt idx="245">
                  <c:v>2.4500000000000001E-2</c:v>
                </c:pt>
                <c:pt idx="246">
                  <c:v>2.46E-2</c:v>
                </c:pt>
                <c:pt idx="247">
                  <c:v>2.4700000000000003E-2</c:v>
                </c:pt>
                <c:pt idx="248">
                  <c:v>2.4799999999999999E-2</c:v>
                </c:pt>
                <c:pt idx="249">
                  <c:v>2.4900000000000002E-2</c:v>
                </c:pt>
                <c:pt idx="250">
                  <c:v>2.5000000000000001E-2</c:v>
                </c:pt>
                <c:pt idx="251">
                  <c:v>2.5099999999999997E-2</c:v>
                </c:pt>
                <c:pt idx="252">
                  <c:v>2.52E-2</c:v>
                </c:pt>
                <c:pt idx="253">
                  <c:v>2.53E-2</c:v>
                </c:pt>
                <c:pt idx="254">
                  <c:v>2.5399999999999999E-2</c:v>
                </c:pt>
                <c:pt idx="255">
                  <c:v>2.5499999999999998E-2</c:v>
                </c:pt>
                <c:pt idx="256">
                  <c:v>2.5600000000000001E-2</c:v>
                </c:pt>
                <c:pt idx="257">
                  <c:v>2.5699999999999997E-2</c:v>
                </c:pt>
                <c:pt idx="258">
                  <c:v>2.58E-2</c:v>
                </c:pt>
                <c:pt idx="259">
                  <c:v>2.5899999999999999E-2</c:v>
                </c:pt>
                <c:pt idx="260">
                  <c:v>2.6000000000000002E-2</c:v>
                </c:pt>
                <c:pt idx="261">
                  <c:v>2.6099999999999998E-2</c:v>
                </c:pt>
                <c:pt idx="262">
                  <c:v>2.6200000000000001E-2</c:v>
                </c:pt>
                <c:pt idx="263">
                  <c:v>2.63E-2</c:v>
                </c:pt>
                <c:pt idx="264">
                  <c:v>2.64E-2</c:v>
                </c:pt>
                <c:pt idx="265">
                  <c:v>2.6499999999999999E-2</c:v>
                </c:pt>
                <c:pt idx="266">
                  <c:v>2.6600000000000002E-2</c:v>
                </c:pt>
                <c:pt idx="267">
                  <c:v>2.6699999999999998E-2</c:v>
                </c:pt>
                <c:pt idx="268">
                  <c:v>2.6800000000000001E-2</c:v>
                </c:pt>
                <c:pt idx="269">
                  <c:v>2.69E-2</c:v>
                </c:pt>
                <c:pt idx="270">
                  <c:v>2.7000000000000003E-2</c:v>
                </c:pt>
                <c:pt idx="271">
                  <c:v>2.7099999999999999E-2</c:v>
                </c:pt>
                <c:pt idx="272">
                  <c:v>2.7200000000000002E-2</c:v>
                </c:pt>
                <c:pt idx="273">
                  <c:v>2.7300000000000001E-2</c:v>
                </c:pt>
                <c:pt idx="274">
                  <c:v>2.7400000000000001E-2</c:v>
                </c:pt>
                <c:pt idx="275">
                  <c:v>2.75E-2</c:v>
                </c:pt>
                <c:pt idx="276">
                  <c:v>2.76E-2</c:v>
                </c:pt>
                <c:pt idx="277">
                  <c:v>2.7699999999999999E-2</c:v>
                </c:pt>
                <c:pt idx="278">
                  <c:v>2.7799999999999998E-2</c:v>
                </c:pt>
                <c:pt idx="279">
                  <c:v>2.7900000000000001E-2</c:v>
                </c:pt>
                <c:pt idx="280">
                  <c:v>2.7999999999999997E-2</c:v>
                </c:pt>
                <c:pt idx="281">
                  <c:v>2.81E-2</c:v>
                </c:pt>
                <c:pt idx="282">
                  <c:v>2.8199999999999999E-2</c:v>
                </c:pt>
                <c:pt idx="283">
                  <c:v>2.8300000000000002E-2</c:v>
                </c:pt>
                <c:pt idx="284">
                  <c:v>2.8399999999999998E-2</c:v>
                </c:pt>
                <c:pt idx="285">
                  <c:v>2.8500000000000001E-2</c:v>
                </c:pt>
                <c:pt idx="286">
                  <c:v>2.86E-2</c:v>
                </c:pt>
                <c:pt idx="287">
                  <c:v>2.87E-2</c:v>
                </c:pt>
                <c:pt idx="288">
                  <c:v>2.8799999999999999E-2</c:v>
                </c:pt>
                <c:pt idx="289">
                  <c:v>2.8900000000000002E-2</c:v>
                </c:pt>
                <c:pt idx="290">
                  <c:v>2.8999999999999998E-2</c:v>
                </c:pt>
                <c:pt idx="291">
                  <c:v>2.9100000000000001E-2</c:v>
                </c:pt>
                <c:pt idx="292">
                  <c:v>2.92E-2</c:v>
                </c:pt>
                <c:pt idx="293">
                  <c:v>2.9300000000000003E-2</c:v>
                </c:pt>
                <c:pt idx="294">
                  <c:v>2.9399999999999999E-2</c:v>
                </c:pt>
                <c:pt idx="295">
                  <c:v>2.9500000000000002E-2</c:v>
                </c:pt>
                <c:pt idx="296">
                  <c:v>2.9600000000000001E-2</c:v>
                </c:pt>
                <c:pt idx="297">
                  <c:v>2.9700000000000001E-2</c:v>
                </c:pt>
                <c:pt idx="298">
                  <c:v>2.98E-2</c:v>
                </c:pt>
                <c:pt idx="299">
                  <c:v>2.9900000000000003E-2</c:v>
                </c:pt>
                <c:pt idx="300">
                  <c:v>0.03</c:v>
                </c:pt>
                <c:pt idx="301">
                  <c:v>3.0099999999999998E-2</c:v>
                </c:pt>
                <c:pt idx="302">
                  <c:v>3.0200000000000001E-2</c:v>
                </c:pt>
                <c:pt idx="303">
                  <c:v>3.0299999999999997E-2</c:v>
                </c:pt>
                <c:pt idx="304">
                  <c:v>3.04E-2</c:v>
                </c:pt>
                <c:pt idx="305">
                  <c:v>3.0499999999999999E-2</c:v>
                </c:pt>
                <c:pt idx="306">
                  <c:v>3.0600000000000002E-2</c:v>
                </c:pt>
                <c:pt idx="307">
                  <c:v>3.0699999999999998E-2</c:v>
                </c:pt>
                <c:pt idx="308">
                  <c:v>3.0800000000000001E-2</c:v>
                </c:pt>
                <c:pt idx="309">
                  <c:v>3.0899999999999997E-2</c:v>
                </c:pt>
                <c:pt idx="310">
                  <c:v>3.1E-2</c:v>
                </c:pt>
                <c:pt idx="311">
                  <c:v>3.1099999999999999E-2</c:v>
                </c:pt>
                <c:pt idx="312">
                  <c:v>3.1200000000000002E-2</c:v>
                </c:pt>
                <c:pt idx="313">
                  <c:v>3.1300000000000001E-2</c:v>
                </c:pt>
                <c:pt idx="314">
                  <c:v>3.1400000000000004E-2</c:v>
                </c:pt>
                <c:pt idx="315">
                  <c:v>3.15E-2</c:v>
                </c:pt>
                <c:pt idx="316">
                  <c:v>3.1600000000000003E-2</c:v>
                </c:pt>
                <c:pt idx="317">
                  <c:v>3.1699999999999999E-2</c:v>
                </c:pt>
                <c:pt idx="318">
                  <c:v>3.1800000000000002E-2</c:v>
                </c:pt>
                <c:pt idx="319">
                  <c:v>3.1899999999999998E-2</c:v>
                </c:pt>
                <c:pt idx="320">
                  <c:v>3.2000000000000001E-2</c:v>
                </c:pt>
                <c:pt idx="321">
                  <c:v>3.2099999999999997E-2</c:v>
                </c:pt>
                <c:pt idx="322">
                  <c:v>3.2199999999999999E-2</c:v>
                </c:pt>
                <c:pt idx="323">
                  <c:v>3.2300000000000002E-2</c:v>
                </c:pt>
                <c:pt idx="324">
                  <c:v>3.2400000000000005E-2</c:v>
                </c:pt>
                <c:pt idx="325">
                  <c:v>3.2500000000000001E-2</c:v>
                </c:pt>
                <c:pt idx="326">
                  <c:v>3.2599999999999997E-2</c:v>
                </c:pt>
                <c:pt idx="327">
                  <c:v>3.27E-2</c:v>
                </c:pt>
                <c:pt idx="328">
                  <c:v>3.2799999999999996E-2</c:v>
                </c:pt>
                <c:pt idx="329">
                  <c:v>3.2899999999999999E-2</c:v>
                </c:pt>
                <c:pt idx="330">
                  <c:v>3.3000000000000002E-2</c:v>
                </c:pt>
                <c:pt idx="331">
                  <c:v>3.3099999999999997E-2</c:v>
                </c:pt>
                <c:pt idx="332">
                  <c:v>3.32E-2</c:v>
                </c:pt>
                <c:pt idx="333">
                  <c:v>3.3300000000000003E-2</c:v>
                </c:pt>
                <c:pt idx="334">
                  <c:v>3.3399999999999999E-2</c:v>
                </c:pt>
                <c:pt idx="335">
                  <c:v>3.3500000000000002E-2</c:v>
                </c:pt>
                <c:pt idx="336">
                  <c:v>3.3599999999999998E-2</c:v>
                </c:pt>
                <c:pt idx="337">
                  <c:v>3.3700000000000001E-2</c:v>
                </c:pt>
                <c:pt idx="338">
                  <c:v>3.3799999999999997E-2</c:v>
                </c:pt>
                <c:pt idx="339">
                  <c:v>3.39E-2</c:v>
                </c:pt>
                <c:pt idx="340">
                  <c:v>3.4000000000000002E-2</c:v>
                </c:pt>
                <c:pt idx="341">
                  <c:v>3.4099999999999998E-2</c:v>
                </c:pt>
                <c:pt idx="342">
                  <c:v>3.4200000000000001E-2</c:v>
                </c:pt>
                <c:pt idx="343">
                  <c:v>3.4300000000000004E-2</c:v>
                </c:pt>
                <c:pt idx="344">
                  <c:v>3.44E-2</c:v>
                </c:pt>
                <c:pt idx="345">
                  <c:v>3.4500000000000003E-2</c:v>
                </c:pt>
                <c:pt idx="346">
                  <c:v>3.4599999999999999E-2</c:v>
                </c:pt>
                <c:pt idx="347">
                  <c:v>3.4700000000000002E-2</c:v>
                </c:pt>
                <c:pt idx="348">
                  <c:v>3.4799999999999998E-2</c:v>
                </c:pt>
                <c:pt idx="349">
                  <c:v>3.49E-2</c:v>
                </c:pt>
                <c:pt idx="350">
                  <c:v>3.5000000000000003E-2</c:v>
                </c:pt>
                <c:pt idx="351">
                  <c:v>3.5099999999999999E-2</c:v>
                </c:pt>
                <c:pt idx="352">
                  <c:v>3.5200000000000002E-2</c:v>
                </c:pt>
                <c:pt idx="353">
                  <c:v>3.5299999999999998E-2</c:v>
                </c:pt>
                <c:pt idx="354">
                  <c:v>3.5400000000000001E-2</c:v>
                </c:pt>
                <c:pt idx="355">
                  <c:v>3.5499999999999997E-2</c:v>
                </c:pt>
                <c:pt idx="356">
                  <c:v>3.56E-2</c:v>
                </c:pt>
                <c:pt idx="357">
                  <c:v>3.5699999999999996E-2</c:v>
                </c:pt>
                <c:pt idx="358">
                  <c:v>3.5799999999999998E-2</c:v>
                </c:pt>
                <c:pt idx="359">
                  <c:v>3.5900000000000001E-2</c:v>
                </c:pt>
                <c:pt idx="360">
                  <c:v>3.6000000000000004E-2</c:v>
                </c:pt>
                <c:pt idx="361">
                  <c:v>3.61E-2</c:v>
                </c:pt>
                <c:pt idx="362">
                  <c:v>3.6200000000000003E-2</c:v>
                </c:pt>
                <c:pt idx="363">
                  <c:v>3.6299999999999999E-2</c:v>
                </c:pt>
                <c:pt idx="364">
                  <c:v>3.6400000000000002E-2</c:v>
                </c:pt>
                <c:pt idx="365">
                  <c:v>3.6499999999999998E-2</c:v>
                </c:pt>
                <c:pt idx="366">
                  <c:v>3.6600000000000001E-2</c:v>
                </c:pt>
                <c:pt idx="367">
                  <c:v>3.6699999999999997E-2</c:v>
                </c:pt>
                <c:pt idx="368">
                  <c:v>3.6799999999999999E-2</c:v>
                </c:pt>
                <c:pt idx="369">
                  <c:v>3.6900000000000002E-2</c:v>
                </c:pt>
                <c:pt idx="370">
                  <c:v>3.7000000000000005E-2</c:v>
                </c:pt>
                <c:pt idx="371">
                  <c:v>3.7100000000000001E-2</c:v>
                </c:pt>
                <c:pt idx="372">
                  <c:v>3.7200000000000004E-2</c:v>
                </c:pt>
                <c:pt idx="373">
                  <c:v>3.73E-2</c:v>
                </c:pt>
                <c:pt idx="374">
                  <c:v>3.7400000000000003E-2</c:v>
                </c:pt>
                <c:pt idx="375">
                  <c:v>3.7499999999999999E-2</c:v>
                </c:pt>
                <c:pt idx="376">
                  <c:v>3.7599999999999995E-2</c:v>
                </c:pt>
                <c:pt idx="377">
                  <c:v>3.7699999999999997E-2</c:v>
                </c:pt>
                <c:pt idx="378">
                  <c:v>3.78E-2</c:v>
                </c:pt>
                <c:pt idx="379">
                  <c:v>3.7900000000000003E-2</c:v>
                </c:pt>
                <c:pt idx="380">
                  <c:v>3.7999999999999999E-2</c:v>
                </c:pt>
                <c:pt idx="381">
                  <c:v>3.8100000000000002E-2</c:v>
                </c:pt>
                <c:pt idx="382">
                  <c:v>3.8199999999999998E-2</c:v>
                </c:pt>
                <c:pt idx="383">
                  <c:v>3.8300000000000001E-2</c:v>
                </c:pt>
                <c:pt idx="384">
                  <c:v>3.8399999999999997E-2</c:v>
                </c:pt>
                <c:pt idx="385">
                  <c:v>3.85E-2</c:v>
                </c:pt>
                <c:pt idx="386">
                  <c:v>3.8599999999999995E-2</c:v>
                </c:pt>
                <c:pt idx="387">
                  <c:v>3.8699999999999998E-2</c:v>
                </c:pt>
                <c:pt idx="388">
                  <c:v>3.8800000000000001E-2</c:v>
                </c:pt>
                <c:pt idx="389">
                  <c:v>3.8900000000000004E-2</c:v>
                </c:pt>
                <c:pt idx="390">
                  <c:v>3.9E-2</c:v>
                </c:pt>
                <c:pt idx="391">
                  <c:v>3.9100000000000003E-2</c:v>
                </c:pt>
                <c:pt idx="392">
                  <c:v>3.9199999999999999E-2</c:v>
                </c:pt>
                <c:pt idx="393">
                  <c:v>3.9300000000000002E-2</c:v>
                </c:pt>
                <c:pt idx="394">
                  <c:v>3.9399999999999998E-2</c:v>
                </c:pt>
                <c:pt idx="395">
                  <c:v>3.95E-2</c:v>
                </c:pt>
                <c:pt idx="396">
                  <c:v>3.9599999999999996E-2</c:v>
                </c:pt>
                <c:pt idx="397">
                  <c:v>3.9699999999999999E-2</c:v>
                </c:pt>
                <c:pt idx="398">
                  <c:v>3.9800000000000002E-2</c:v>
                </c:pt>
                <c:pt idx="399">
                  <c:v>3.9900000000000005E-2</c:v>
                </c:pt>
                <c:pt idx="400">
                  <c:v>0.04</c:v>
                </c:pt>
                <c:pt idx="401">
                  <c:v>4.0099999999999997E-2</c:v>
                </c:pt>
                <c:pt idx="402">
                  <c:v>4.0199999999999993E-2</c:v>
                </c:pt>
                <c:pt idx="403">
                  <c:v>4.0300000000000002E-2</c:v>
                </c:pt>
                <c:pt idx="404">
                  <c:v>4.0399999999999998E-2</c:v>
                </c:pt>
                <c:pt idx="405">
                  <c:v>4.0500000000000001E-2</c:v>
                </c:pt>
                <c:pt idx="406">
                  <c:v>4.0599999999999997E-2</c:v>
                </c:pt>
                <c:pt idx="407">
                  <c:v>4.07E-2</c:v>
                </c:pt>
                <c:pt idx="408">
                  <c:v>4.0800000000000003E-2</c:v>
                </c:pt>
                <c:pt idx="409">
                  <c:v>4.0899999999999999E-2</c:v>
                </c:pt>
                <c:pt idx="410">
                  <c:v>4.0999999999999995E-2</c:v>
                </c:pt>
                <c:pt idx="411">
                  <c:v>4.1100000000000005E-2</c:v>
                </c:pt>
                <c:pt idx="412">
                  <c:v>4.1200000000000001E-2</c:v>
                </c:pt>
                <c:pt idx="413">
                  <c:v>4.1299999999999996E-2</c:v>
                </c:pt>
                <c:pt idx="414">
                  <c:v>4.1399999999999999E-2</c:v>
                </c:pt>
                <c:pt idx="415">
                  <c:v>4.1500000000000002E-2</c:v>
                </c:pt>
                <c:pt idx="416">
                  <c:v>4.1599999999999998E-2</c:v>
                </c:pt>
                <c:pt idx="417">
                  <c:v>4.1700000000000001E-2</c:v>
                </c:pt>
                <c:pt idx="418">
                  <c:v>4.1799999999999997E-2</c:v>
                </c:pt>
                <c:pt idx="419">
                  <c:v>4.1900000000000007E-2</c:v>
                </c:pt>
                <c:pt idx="420">
                  <c:v>4.2000000000000003E-2</c:v>
                </c:pt>
                <c:pt idx="421">
                  <c:v>4.2099999999999999E-2</c:v>
                </c:pt>
                <c:pt idx="422">
                  <c:v>4.2199999999999994E-2</c:v>
                </c:pt>
                <c:pt idx="423">
                  <c:v>4.2300000000000004E-2</c:v>
                </c:pt>
                <c:pt idx="424">
                  <c:v>4.24E-2</c:v>
                </c:pt>
                <c:pt idx="425">
                  <c:v>4.2500000000000003E-2</c:v>
                </c:pt>
                <c:pt idx="426">
                  <c:v>4.2599999999999999E-2</c:v>
                </c:pt>
                <c:pt idx="427">
                  <c:v>4.2699999999999995E-2</c:v>
                </c:pt>
                <c:pt idx="428">
                  <c:v>4.2800000000000005E-2</c:v>
                </c:pt>
                <c:pt idx="429">
                  <c:v>4.2900000000000001E-2</c:v>
                </c:pt>
                <c:pt idx="430">
                  <c:v>4.2999999999999997E-2</c:v>
                </c:pt>
                <c:pt idx="431">
                  <c:v>4.3099999999999999E-2</c:v>
                </c:pt>
                <c:pt idx="432">
                  <c:v>4.3200000000000002E-2</c:v>
                </c:pt>
                <c:pt idx="433">
                  <c:v>4.3299999999999998E-2</c:v>
                </c:pt>
                <c:pt idx="434">
                  <c:v>4.3400000000000001E-2</c:v>
                </c:pt>
                <c:pt idx="435">
                  <c:v>4.3499999999999997E-2</c:v>
                </c:pt>
                <c:pt idx="436">
                  <c:v>4.36E-2</c:v>
                </c:pt>
                <c:pt idx="437">
                  <c:v>4.3700000000000003E-2</c:v>
                </c:pt>
                <c:pt idx="438">
                  <c:v>4.3799999999999999E-2</c:v>
                </c:pt>
                <c:pt idx="439">
                  <c:v>4.3899999999999995E-2</c:v>
                </c:pt>
                <c:pt idx="440">
                  <c:v>4.4000000000000004E-2</c:v>
                </c:pt>
                <c:pt idx="441">
                  <c:v>4.41E-2</c:v>
                </c:pt>
                <c:pt idx="442">
                  <c:v>4.4199999999999996E-2</c:v>
                </c:pt>
                <c:pt idx="443">
                  <c:v>4.4299999999999999E-2</c:v>
                </c:pt>
                <c:pt idx="444">
                  <c:v>4.4400000000000002E-2</c:v>
                </c:pt>
                <c:pt idx="445">
                  <c:v>4.4500000000000005E-2</c:v>
                </c:pt>
                <c:pt idx="446">
                  <c:v>4.4600000000000001E-2</c:v>
                </c:pt>
                <c:pt idx="447">
                  <c:v>4.4699999999999997E-2</c:v>
                </c:pt>
                <c:pt idx="448">
                  <c:v>4.4800000000000006E-2</c:v>
                </c:pt>
                <c:pt idx="449">
                  <c:v>4.4900000000000002E-2</c:v>
                </c:pt>
                <c:pt idx="450">
                  <c:v>4.4999999999999998E-2</c:v>
                </c:pt>
                <c:pt idx="451">
                  <c:v>4.5100000000000001E-2</c:v>
                </c:pt>
                <c:pt idx="452">
                  <c:v>4.5199999999999997E-2</c:v>
                </c:pt>
                <c:pt idx="453">
                  <c:v>4.53E-2</c:v>
                </c:pt>
                <c:pt idx="454">
                  <c:v>4.5400000000000003E-2</c:v>
                </c:pt>
                <c:pt idx="455">
                  <c:v>4.5499999999999999E-2</c:v>
                </c:pt>
                <c:pt idx="456">
                  <c:v>4.5599999999999995E-2</c:v>
                </c:pt>
                <c:pt idx="457">
                  <c:v>4.5700000000000005E-2</c:v>
                </c:pt>
                <c:pt idx="458">
                  <c:v>4.58E-2</c:v>
                </c:pt>
                <c:pt idx="459">
                  <c:v>4.5899999999999996E-2</c:v>
                </c:pt>
                <c:pt idx="460">
                  <c:v>4.5999999999999999E-2</c:v>
                </c:pt>
                <c:pt idx="461">
                  <c:v>4.6100000000000002E-2</c:v>
                </c:pt>
                <c:pt idx="462">
                  <c:v>4.6199999999999998E-2</c:v>
                </c:pt>
                <c:pt idx="463">
                  <c:v>4.6300000000000001E-2</c:v>
                </c:pt>
                <c:pt idx="464">
                  <c:v>4.6399999999999997E-2</c:v>
                </c:pt>
                <c:pt idx="465">
                  <c:v>4.6500000000000007E-2</c:v>
                </c:pt>
                <c:pt idx="466">
                  <c:v>4.6600000000000003E-2</c:v>
                </c:pt>
                <c:pt idx="467">
                  <c:v>4.6699999999999998E-2</c:v>
                </c:pt>
                <c:pt idx="468">
                  <c:v>4.6799999999999994E-2</c:v>
                </c:pt>
                <c:pt idx="469">
                  <c:v>4.6900000000000004E-2</c:v>
                </c:pt>
                <c:pt idx="470">
                  <c:v>4.7E-2</c:v>
                </c:pt>
                <c:pt idx="471">
                  <c:v>4.7100000000000003E-2</c:v>
                </c:pt>
                <c:pt idx="472">
                  <c:v>4.7199999999999999E-2</c:v>
                </c:pt>
                <c:pt idx="473">
                  <c:v>4.7300000000000002E-2</c:v>
                </c:pt>
                <c:pt idx="474">
                  <c:v>4.7400000000000005E-2</c:v>
                </c:pt>
                <c:pt idx="475">
                  <c:v>4.7500000000000001E-2</c:v>
                </c:pt>
                <c:pt idx="476">
                  <c:v>4.7599999999999996E-2</c:v>
                </c:pt>
                <c:pt idx="477">
                  <c:v>4.7699999999999992E-2</c:v>
                </c:pt>
                <c:pt idx="478">
                  <c:v>4.7800000000000002E-2</c:v>
                </c:pt>
                <c:pt idx="479">
                  <c:v>4.7899999999999998E-2</c:v>
                </c:pt>
                <c:pt idx="480">
                  <c:v>4.8000000000000001E-2</c:v>
                </c:pt>
                <c:pt idx="481">
                  <c:v>4.8099999999999997E-2</c:v>
                </c:pt>
                <c:pt idx="482">
                  <c:v>4.82E-2</c:v>
                </c:pt>
                <c:pt idx="483">
                  <c:v>4.8300000000000003E-2</c:v>
                </c:pt>
                <c:pt idx="484">
                  <c:v>4.8399999999999999E-2</c:v>
                </c:pt>
                <c:pt idx="485">
                  <c:v>4.8499999999999995E-2</c:v>
                </c:pt>
                <c:pt idx="486">
                  <c:v>4.8600000000000004E-2</c:v>
                </c:pt>
                <c:pt idx="487">
                  <c:v>4.87E-2</c:v>
                </c:pt>
                <c:pt idx="488">
                  <c:v>4.8799999999999996E-2</c:v>
                </c:pt>
                <c:pt idx="489">
                  <c:v>4.8899999999999999E-2</c:v>
                </c:pt>
                <c:pt idx="490">
                  <c:v>4.9000000000000002E-2</c:v>
                </c:pt>
                <c:pt idx="491">
                  <c:v>4.9100000000000005E-2</c:v>
                </c:pt>
                <c:pt idx="492">
                  <c:v>4.9200000000000001E-2</c:v>
                </c:pt>
                <c:pt idx="493">
                  <c:v>4.9299999999999997E-2</c:v>
                </c:pt>
                <c:pt idx="494">
                  <c:v>4.9400000000000006E-2</c:v>
                </c:pt>
                <c:pt idx="495">
                  <c:v>4.9500000000000002E-2</c:v>
                </c:pt>
                <c:pt idx="496">
                  <c:v>4.9599999999999998E-2</c:v>
                </c:pt>
                <c:pt idx="497">
                  <c:v>4.9699999999999994E-2</c:v>
                </c:pt>
                <c:pt idx="498">
                  <c:v>4.9800000000000004E-2</c:v>
                </c:pt>
                <c:pt idx="499">
                  <c:v>4.99E-2</c:v>
                </c:pt>
                <c:pt idx="500">
                  <c:v>0.05</c:v>
                </c:pt>
                <c:pt idx="501">
                  <c:v>5.0099999999999999E-2</c:v>
                </c:pt>
                <c:pt idx="502">
                  <c:v>5.0199999999999995E-2</c:v>
                </c:pt>
                <c:pt idx="503">
                  <c:v>5.0300000000000004E-2</c:v>
                </c:pt>
                <c:pt idx="504">
                  <c:v>5.04E-2</c:v>
                </c:pt>
                <c:pt idx="505">
                  <c:v>5.0499999999999996E-2</c:v>
                </c:pt>
                <c:pt idx="506">
                  <c:v>5.0599999999999999E-2</c:v>
                </c:pt>
                <c:pt idx="507">
                  <c:v>5.0700000000000002E-2</c:v>
                </c:pt>
                <c:pt idx="508">
                  <c:v>5.0799999999999998E-2</c:v>
                </c:pt>
                <c:pt idx="509">
                  <c:v>5.0900000000000001E-2</c:v>
                </c:pt>
                <c:pt idx="510">
                  <c:v>5.0999999999999997E-2</c:v>
                </c:pt>
                <c:pt idx="511">
                  <c:v>5.1100000000000007E-2</c:v>
                </c:pt>
                <c:pt idx="512">
                  <c:v>5.1200000000000002E-2</c:v>
                </c:pt>
                <c:pt idx="513">
                  <c:v>5.1299999999999998E-2</c:v>
                </c:pt>
                <c:pt idx="514">
                  <c:v>5.1399999999999994E-2</c:v>
                </c:pt>
                <c:pt idx="515">
                  <c:v>5.1500000000000004E-2</c:v>
                </c:pt>
                <c:pt idx="516">
                  <c:v>5.16E-2</c:v>
                </c:pt>
                <c:pt idx="517">
                  <c:v>5.1699999999999996E-2</c:v>
                </c:pt>
                <c:pt idx="518">
                  <c:v>5.1799999999999999E-2</c:v>
                </c:pt>
                <c:pt idx="519">
                  <c:v>5.1900000000000002E-2</c:v>
                </c:pt>
                <c:pt idx="520">
                  <c:v>5.2000000000000005E-2</c:v>
                </c:pt>
                <c:pt idx="521">
                  <c:v>5.21E-2</c:v>
                </c:pt>
                <c:pt idx="522">
                  <c:v>5.2199999999999996E-2</c:v>
                </c:pt>
                <c:pt idx="523">
                  <c:v>5.2300000000000006E-2</c:v>
                </c:pt>
                <c:pt idx="524">
                  <c:v>5.2400000000000002E-2</c:v>
                </c:pt>
                <c:pt idx="525">
                  <c:v>5.2499999999999998E-2</c:v>
                </c:pt>
                <c:pt idx="526">
                  <c:v>5.2600000000000001E-2</c:v>
                </c:pt>
                <c:pt idx="527">
                  <c:v>5.2699999999999997E-2</c:v>
                </c:pt>
                <c:pt idx="528">
                  <c:v>5.28E-2</c:v>
                </c:pt>
                <c:pt idx="529">
                  <c:v>5.2900000000000003E-2</c:v>
                </c:pt>
                <c:pt idx="530">
                  <c:v>5.2999999999999999E-2</c:v>
                </c:pt>
                <c:pt idx="531">
                  <c:v>5.3099999999999994E-2</c:v>
                </c:pt>
                <c:pt idx="532">
                  <c:v>5.3200000000000004E-2</c:v>
                </c:pt>
                <c:pt idx="533">
                  <c:v>5.33E-2</c:v>
                </c:pt>
                <c:pt idx="534">
                  <c:v>5.3399999999999996E-2</c:v>
                </c:pt>
                <c:pt idx="535">
                  <c:v>5.3499999999999999E-2</c:v>
                </c:pt>
                <c:pt idx="536">
                  <c:v>5.3600000000000002E-2</c:v>
                </c:pt>
                <c:pt idx="537">
                  <c:v>5.3699999999999998E-2</c:v>
                </c:pt>
                <c:pt idx="538">
                  <c:v>5.3800000000000001E-2</c:v>
                </c:pt>
                <c:pt idx="539">
                  <c:v>5.3899999999999997E-2</c:v>
                </c:pt>
                <c:pt idx="540">
                  <c:v>5.4000000000000006E-2</c:v>
                </c:pt>
                <c:pt idx="541">
                  <c:v>5.4100000000000002E-2</c:v>
                </c:pt>
                <c:pt idx="542">
                  <c:v>5.4199999999999998E-2</c:v>
                </c:pt>
                <c:pt idx="543">
                  <c:v>5.4299999999999994E-2</c:v>
                </c:pt>
                <c:pt idx="544">
                  <c:v>5.4400000000000004E-2</c:v>
                </c:pt>
                <c:pt idx="545">
                  <c:v>5.45E-2</c:v>
                </c:pt>
                <c:pt idx="546">
                  <c:v>5.4600000000000003E-2</c:v>
                </c:pt>
                <c:pt idx="547">
                  <c:v>5.4699999999999999E-2</c:v>
                </c:pt>
                <c:pt idx="548">
                  <c:v>5.4800000000000001E-2</c:v>
                </c:pt>
                <c:pt idx="549">
                  <c:v>5.4900000000000004E-2</c:v>
                </c:pt>
                <c:pt idx="550">
                  <c:v>5.5E-2</c:v>
                </c:pt>
                <c:pt idx="551">
                  <c:v>5.5099999999999996E-2</c:v>
                </c:pt>
                <c:pt idx="552">
                  <c:v>5.5199999999999999E-2</c:v>
                </c:pt>
                <c:pt idx="553">
                  <c:v>5.5300000000000002E-2</c:v>
                </c:pt>
                <c:pt idx="554">
                  <c:v>5.5399999999999998E-2</c:v>
                </c:pt>
                <c:pt idx="555">
                  <c:v>5.5500000000000001E-2</c:v>
                </c:pt>
                <c:pt idx="556">
                  <c:v>5.5599999999999997E-2</c:v>
                </c:pt>
                <c:pt idx="557">
                  <c:v>5.57E-2</c:v>
                </c:pt>
                <c:pt idx="558">
                  <c:v>5.5800000000000002E-2</c:v>
                </c:pt>
                <c:pt idx="559">
                  <c:v>5.5899999999999998E-2</c:v>
                </c:pt>
                <c:pt idx="560">
                  <c:v>5.5999999999999994E-2</c:v>
                </c:pt>
                <c:pt idx="561">
                  <c:v>5.6100000000000004E-2</c:v>
                </c:pt>
                <c:pt idx="562">
                  <c:v>5.62E-2</c:v>
                </c:pt>
                <c:pt idx="563">
                  <c:v>5.6299999999999996E-2</c:v>
                </c:pt>
                <c:pt idx="564">
                  <c:v>5.6399999999999999E-2</c:v>
                </c:pt>
                <c:pt idx="565">
                  <c:v>5.6500000000000002E-2</c:v>
                </c:pt>
                <c:pt idx="566">
                  <c:v>5.6600000000000004E-2</c:v>
                </c:pt>
                <c:pt idx="567">
                  <c:v>5.67E-2</c:v>
                </c:pt>
                <c:pt idx="568">
                  <c:v>5.6799999999999996E-2</c:v>
                </c:pt>
                <c:pt idx="569">
                  <c:v>5.6900000000000006E-2</c:v>
                </c:pt>
                <c:pt idx="570">
                  <c:v>5.7000000000000002E-2</c:v>
                </c:pt>
                <c:pt idx="571">
                  <c:v>5.7099999999999998E-2</c:v>
                </c:pt>
                <c:pt idx="572">
                  <c:v>5.7200000000000001E-2</c:v>
                </c:pt>
                <c:pt idx="573">
                  <c:v>5.7300000000000004E-2</c:v>
                </c:pt>
                <c:pt idx="574">
                  <c:v>5.74E-2</c:v>
                </c:pt>
                <c:pt idx="575">
                  <c:v>5.7500000000000002E-2</c:v>
                </c:pt>
                <c:pt idx="576">
                  <c:v>5.7599999999999998E-2</c:v>
                </c:pt>
                <c:pt idx="577">
                  <c:v>5.7699999999999994E-2</c:v>
                </c:pt>
                <c:pt idx="578">
                  <c:v>5.7800000000000004E-2</c:v>
                </c:pt>
                <c:pt idx="579">
                  <c:v>5.79E-2</c:v>
                </c:pt>
                <c:pt idx="580">
                  <c:v>5.7999999999999996E-2</c:v>
                </c:pt>
                <c:pt idx="581">
                  <c:v>5.8099999999999999E-2</c:v>
                </c:pt>
                <c:pt idx="582">
                  <c:v>5.8200000000000002E-2</c:v>
                </c:pt>
                <c:pt idx="583">
                  <c:v>5.8299999999999998E-2</c:v>
                </c:pt>
                <c:pt idx="584">
                  <c:v>5.8400000000000001E-2</c:v>
                </c:pt>
                <c:pt idx="585">
                  <c:v>5.8499999999999996E-2</c:v>
                </c:pt>
                <c:pt idx="586">
                  <c:v>5.8600000000000006E-2</c:v>
                </c:pt>
                <c:pt idx="587">
                  <c:v>5.8700000000000002E-2</c:v>
                </c:pt>
                <c:pt idx="588">
                  <c:v>5.8799999999999998E-2</c:v>
                </c:pt>
                <c:pt idx="589">
                  <c:v>5.8899999999999994E-2</c:v>
                </c:pt>
                <c:pt idx="590">
                  <c:v>5.9000000000000004E-2</c:v>
                </c:pt>
                <c:pt idx="591">
                  <c:v>5.91E-2</c:v>
                </c:pt>
                <c:pt idx="592">
                  <c:v>5.9200000000000003E-2</c:v>
                </c:pt>
                <c:pt idx="593">
                  <c:v>5.9299999999999999E-2</c:v>
                </c:pt>
                <c:pt idx="594">
                  <c:v>5.9400000000000001E-2</c:v>
                </c:pt>
                <c:pt idx="595">
                  <c:v>5.9500000000000004E-2</c:v>
                </c:pt>
                <c:pt idx="596">
                  <c:v>5.96E-2</c:v>
                </c:pt>
                <c:pt idx="597">
                  <c:v>5.9699999999999996E-2</c:v>
                </c:pt>
                <c:pt idx="598">
                  <c:v>5.9800000000000006E-2</c:v>
                </c:pt>
                <c:pt idx="599">
                  <c:v>5.9900000000000002E-2</c:v>
                </c:pt>
                <c:pt idx="600">
                  <c:v>0.06</c:v>
                </c:pt>
                <c:pt idx="601">
                  <c:v>6.0100000000000001E-2</c:v>
                </c:pt>
                <c:pt idx="602">
                  <c:v>6.0199999999999997E-2</c:v>
                </c:pt>
                <c:pt idx="603">
                  <c:v>6.0299999999999999E-2</c:v>
                </c:pt>
                <c:pt idx="604">
                  <c:v>6.0400000000000002E-2</c:v>
                </c:pt>
                <c:pt idx="605">
                  <c:v>6.0499999999999998E-2</c:v>
                </c:pt>
                <c:pt idx="606">
                  <c:v>6.0599999999999994E-2</c:v>
                </c:pt>
                <c:pt idx="607">
                  <c:v>6.0700000000000004E-2</c:v>
                </c:pt>
                <c:pt idx="608">
                  <c:v>6.08E-2</c:v>
                </c:pt>
                <c:pt idx="609">
                  <c:v>6.0899999999999996E-2</c:v>
                </c:pt>
                <c:pt idx="610">
                  <c:v>6.0999999999999999E-2</c:v>
                </c:pt>
                <c:pt idx="611">
                  <c:v>6.1100000000000002E-2</c:v>
                </c:pt>
                <c:pt idx="612">
                  <c:v>6.1200000000000004E-2</c:v>
                </c:pt>
                <c:pt idx="613">
                  <c:v>6.13E-2</c:v>
                </c:pt>
                <c:pt idx="614">
                  <c:v>6.1399999999999996E-2</c:v>
                </c:pt>
                <c:pt idx="615">
                  <c:v>6.1500000000000006E-2</c:v>
                </c:pt>
                <c:pt idx="616">
                  <c:v>6.1600000000000002E-2</c:v>
                </c:pt>
                <c:pt idx="617">
                  <c:v>6.1699999999999998E-2</c:v>
                </c:pt>
                <c:pt idx="618">
                  <c:v>6.1799999999999994E-2</c:v>
                </c:pt>
                <c:pt idx="619">
                  <c:v>6.1900000000000004E-2</c:v>
                </c:pt>
                <c:pt idx="620">
                  <c:v>6.2E-2</c:v>
                </c:pt>
                <c:pt idx="621">
                  <c:v>6.2100000000000002E-2</c:v>
                </c:pt>
                <c:pt idx="622">
                  <c:v>6.2199999999999998E-2</c:v>
                </c:pt>
                <c:pt idx="623">
                  <c:v>6.2300000000000001E-2</c:v>
                </c:pt>
                <c:pt idx="624">
                  <c:v>6.2399999999999907E-2</c:v>
                </c:pt>
                <c:pt idx="625">
                  <c:v>6.2499999999999903E-2</c:v>
                </c:pt>
                <c:pt idx="626">
                  <c:v>6.2599999999999906E-2</c:v>
                </c:pt>
                <c:pt idx="627">
                  <c:v>6.2699999999999895E-2</c:v>
                </c:pt>
                <c:pt idx="628">
                  <c:v>6.2799999999999898E-2</c:v>
                </c:pt>
                <c:pt idx="629">
                  <c:v>6.28999999999999E-2</c:v>
                </c:pt>
                <c:pt idx="630">
                  <c:v>6.2999999999999903E-2</c:v>
                </c:pt>
                <c:pt idx="631">
                  <c:v>6.3099999999999892E-2</c:v>
                </c:pt>
                <c:pt idx="632">
                  <c:v>6.3199999999999895E-2</c:v>
                </c:pt>
                <c:pt idx="633">
                  <c:v>6.3299999999999898E-2</c:v>
                </c:pt>
                <c:pt idx="634">
                  <c:v>6.3399999999999901E-2</c:v>
                </c:pt>
                <c:pt idx="635">
                  <c:v>6.3499999999999904E-2</c:v>
                </c:pt>
                <c:pt idx="636">
                  <c:v>6.3599999999999893E-2</c:v>
                </c:pt>
                <c:pt idx="637">
                  <c:v>6.3699999999999909E-2</c:v>
                </c:pt>
                <c:pt idx="638">
                  <c:v>6.3799999999999898E-2</c:v>
                </c:pt>
                <c:pt idx="639">
                  <c:v>6.3899999999999901E-2</c:v>
                </c:pt>
                <c:pt idx="640">
                  <c:v>6.399999999999989E-2</c:v>
                </c:pt>
                <c:pt idx="641">
                  <c:v>6.4099999999999907E-2</c:v>
                </c:pt>
                <c:pt idx="642">
                  <c:v>6.4199999999999896E-2</c:v>
                </c:pt>
                <c:pt idx="643">
                  <c:v>6.4299999999999899E-2</c:v>
                </c:pt>
                <c:pt idx="644">
                  <c:v>6.4399999999999902E-2</c:v>
                </c:pt>
                <c:pt idx="645">
                  <c:v>6.4499999999999905E-2</c:v>
                </c:pt>
                <c:pt idx="646">
                  <c:v>6.4599999999999907E-2</c:v>
                </c:pt>
                <c:pt idx="647">
                  <c:v>6.4699999999999896E-2</c:v>
                </c:pt>
                <c:pt idx="648">
                  <c:v>6.4799999999999899E-2</c:v>
                </c:pt>
                <c:pt idx="649">
                  <c:v>6.4899999999999902E-2</c:v>
                </c:pt>
                <c:pt idx="650">
                  <c:v>6.4999999999999905E-2</c:v>
                </c:pt>
                <c:pt idx="651">
                  <c:v>6.5099999999999894E-2</c:v>
                </c:pt>
                <c:pt idx="652">
                  <c:v>6.5199999999999897E-2</c:v>
                </c:pt>
                <c:pt idx="653">
                  <c:v>6.52999999999999E-2</c:v>
                </c:pt>
                <c:pt idx="654">
                  <c:v>6.5399999999999903E-2</c:v>
                </c:pt>
                <c:pt idx="655">
                  <c:v>6.5499999999999906E-2</c:v>
                </c:pt>
                <c:pt idx="656">
                  <c:v>6.5599999999999895E-2</c:v>
                </c:pt>
                <c:pt idx="657">
                  <c:v>6.5699999999999897E-2</c:v>
                </c:pt>
                <c:pt idx="658">
                  <c:v>6.57999999999999E-2</c:v>
                </c:pt>
                <c:pt idx="659">
                  <c:v>6.5899999999999903E-2</c:v>
                </c:pt>
                <c:pt idx="660">
                  <c:v>6.5999999999999892E-2</c:v>
                </c:pt>
                <c:pt idx="661">
                  <c:v>6.6099999999999895E-2</c:v>
                </c:pt>
                <c:pt idx="662">
                  <c:v>6.6199999999999898E-2</c:v>
                </c:pt>
                <c:pt idx="663">
                  <c:v>6.6299999999999901E-2</c:v>
                </c:pt>
                <c:pt idx="664">
                  <c:v>6.6399999999999904E-2</c:v>
                </c:pt>
                <c:pt idx="665">
                  <c:v>6.6499999999999893E-2</c:v>
                </c:pt>
                <c:pt idx="666">
                  <c:v>6.6599999999999909E-2</c:v>
                </c:pt>
                <c:pt idx="667">
                  <c:v>6.6699999999999898E-2</c:v>
                </c:pt>
                <c:pt idx="668">
                  <c:v>6.6799999999999901E-2</c:v>
                </c:pt>
                <c:pt idx="669">
                  <c:v>6.6899999999999904E-2</c:v>
                </c:pt>
                <c:pt idx="670">
                  <c:v>6.6999999999999907E-2</c:v>
                </c:pt>
                <c:pt idx="671">
                  <c:v>6.7099999999999799E-2</c:v>
                </c:pt>
                <c:pt idx="672">
                  <c:v>6.7199999999999802E-2</c:v>
                </c:pt>
                <c:pt idx="673">
                  <c:v>6.7299999999999804E-2</c:v>
                </c:pt>
                <c:pt idx="674">
                  <c:v>6.7399999999999793E-2</c:v>
                </c:pt>
                <c:pt idx="675">
                  <c:v>6.7499999999999796E-2</c:v>
                </c:pt>
                <c:pt idx="676">
                  <c:v>6.7599999999999799E-2</c:v>
                </c:pt>
                <c:pt idx="677">
                  <c:v>6.7699999999999802E-2</c:v>
                </c:pt>
                <c:pt idx="678">
                  <c:v>6.7799999999999805E-2</c:v>
                </c:pt>
                <c:pt idx="679">
                  <c:v>6.7899999999999794E-2</c:v>
                </c:pt>
                <c:pt idx="680">
                  <c:v>6.7999999999999797E-2</c:v>
                </c:pt>
                <c:pt idx="681">
                  <c:v>6.80999999999998E-2</c:v>
                </c:pt>
                <c:pt idx="682">
                  <c:v>6.8199999999999802E-2</c:v>
                </c:pt>
                <c:pt idx="683">
                  <c:v>6.8299999999999791E-2</c:v>
                </c:pt>
                <c:pt idx="684">
                  <c:v>6.8399999999999808E-2</c:v>
                </c:pt>
                <c:pt idx="685">
                  <c:v>6.8499999999999797E-2</c:v>
                </c:pt>
                <c:pt idx="686">
                  <c:v>6.85999999999998E-2</c:v>
                </c:pt>
                <c:pt idx="687">
                  <c:v>6.8699999999999803E-2</c:v>
                </c:pt>
                <c:pt idx="688">
                  <c:v>6.8799999999999806E-2</c:v>
                </c:pt>
                <c:pt idx="689">
                  <c:v>6.8899999999999795E-2</c:v>
                </c:pt>
                <c:pt idx="690">
                  <c:v>6.8999999999999798E-2</c:v>
                </c:pt>
                <c:pt idx="691">
                  <c:v>6.90999999999998E-2</c:v>
                </c:pt>
                <c:pt idx="692">
                  <c:v>6.9199999999999803E-2</c:v>
                </c:pt>
                <c:pt idx="693">
                  <c:v>6.9299999999999806E-2</c:v>
                </c:pt>
                <c:pt idx="694">
                  <c:v>6.9399999999999795E-2</c:v>
                </c:pt>
                <c:pt idx="695">
                  <c:v>6.9499999999999798E-2</c:v>
                </c:pt>
                <c:pt idx="696">
                  <c:v>6.9599999999999801E-2</c:v>
                </c:pt>
                <c:pt idx="697">
                  <c:v>6.9699999999999804E-2</c:v>
                </c:pt>
                <c:pt idx="698">
                  <c:v>6.9799999999999807E-2</c:v>
                </c:pt>
                <c:pt idx="699">
                  <c:v>6.9899999999999796E-2</c:v>
                </c:pt>
                <c:pt idx="700">
                  <c:v>6.9999999999999798E-2</c:v>
                </c:pt>
                <c:pt idx="701">
                  <c:v>7.0099999999999801E-2</c:v>
                </c:pt>
                <c:pt idx="702">
                  <c:v>7.0199999999999804E-2</c:v>
                </c:pt>
                <c:pt idx="703">
                  <c:v>7.0299999999999793E-2</c:v>
                </c:pt>
                <c:pt idx="704">
                  <c:v>7.0399999999999796E-2</c:v>
                </c:pt>
                <c:pt idx="705">
                  <c:v>7.0499999999999799E-2</c:v>
                </c:pt>
                <c:pt idx="706">
                  <c:v>7.0599999999999802E-2</c:v>
                </c:pt>
                <c:pt idx="707">
                  <c:v>7.0699999999999805E-2</c:v>
                </c:pt>
                <c:pt idx="708">
                  <c:v>7.0799999999999794E-2</c:v>
                </c:pt>
                <c:pt idx="709">
                  <c:v>7.0899999999999797E-2</c:v>
                </c:pt>
                <c:pt idx="710">
                  <c:v>7.0999999999999799E-2</c:v>
                </c:pt>
                <c:pt idx="711">
                  <c:v>7.1099999999999802E-2</c:v>
                </c:pt>
                <c:pt idx="712">
                  <c:v>7.1199999999999791E-2</c:v>
                </c:pt>
                <c:pt idx="713">
                  <c:v>7.1299999999999808E-2</c:v>
                </c:pt>
                <c:pt idx="714">
                  <c:v>7.1399999999999797E-2</c:v>
                </c:pt>
                <c:pt idx="715">
                  <c:v>7.14999999999998E-2</c:v>
                </c:pt>
                <c:pt idx="716">
                  <c:v>7.1599999999999706E-2</c:v>
                </c:pt>
                <c:pt idx="717">
                  <c:v>7.1699999999999695E-2</c:v>
                </c:pt>
                <c:pt idx="718">
                  <c:v>7.1799999999999697E-2</c:v>
                </c:pt>
                <c:pt idx="719">
                  <c:v>7.18999999999997E-2</c:v>
                </c:pt>
                <c:pt idx="720">
                  <c:v>7.1999999999999703E-2</c:v>
                </c:pt>
                <c:pt idx="721">
                  <c:v>7.2099999999999692E-2</c:v>
                </c:pt>
                <c:pt idx="722">
                  <c:v>7.2199999999999709E-2</c:v>
                </c:pt>
                <c:pt idx="723">
                  <c:v>7.2299999999999698E-2</c:v>
                </c:pt>
                <c:pt idx="724">
                  <c:v>7.2399999999999701E-2</c:v>
                </c:pt>
                <c:pt idx="725">
                  <c:v>7.2499999999999704E-2</c:v>
                </c:pt>
                <c:pt idx="726">
                  <c:v>7.2599999999999693E-2</c:v>
                </c:pt>
                <c:pt idx="727">
                  <c:v>7.2699999999999709E-2</c:v>
                </c:pt>
                <c:pt idx="728">
                  <c:v>7.2799999999999698E-2</c:v>
                </c:pt>
                <c:pt idx="729">
                  <c:v>7.2899999999999701E-2</c:v>
                </c:pt>
                <c:pt idx="730">
                  <c:v>7.299999999999969E-2</c:v>
                </c:pt>
                <c:pt idx="731">
                  <c:v>7.3099999999999707E-2</c:v>
                </c:pt>
                <c:pt idx="732">
                  <c:v>7.3199999999999696E-2</c:v>
                </c:pt>
                <c:pt idx="733">
                  <c:v>7.3299999999999699E-2</c:v>
                </c:pt>
                <c:pt idx="734">
                  <c:v>7.3399999999999702E-2</c:v>
                </c:pt>
                <c:pt idx="735">
                  <c:v>7.3499999999999704E-2</c:v>
                </c:pt>
                <c:pt idx="736">
                  <c:v>7.3599999999999707E-2</c:v>
                </c:pt>
                <c:pt idx="737">
                  <c:v>7.3699999999999696E-2</c:v>
                </c:pt>
                <c:pt idx="738">
                  <c:v>7.3799999999999699E-2</c:v>
                </c:pt>
                <c:pt idx="739">
                  <c:v>7.3899999999999702E-2</c:v>
                </c:pt>
                <c:pt idx="740">
                  <c:v>7.3999999999999705E-2</c:v>
                </c:pt>
                <c:pt idx="741">
                  <c:v>7.4099999999999694E-2</c:v>
                </c:pt>
                <c:pt idx="742">
                  <c:v>7.4199999999999697E-2</c:v>
                </c:pt>
                <c:pt idx="743">
                  <c:v>7.42999999999997E-2</c:v>
                </c:pt>
                <c:pt idx="744">
                  <c:v>7.4399999999999702E-2</c:v>
                </c:pt>
                <c:pt idx="745">
                  <c:v>7.4499999999999705E-2</c:v>
                </c:pt>
                <c:pt idx="746">
                  <c:v>7.4599999999999694E-2</c:v>
                </c:pt>
                <c:pt idx="747">
                  <c:v>7.4699999999999711E-2</c:v>
                </c:pt>
                <c:pt idx="748">
                  <c:v>7.47999999999997E-2</c:v>
                </c:pt>
                <c:pt idx="749">
                  <c:v>7.4899999999999703E-2</c:v>
                </c:pt>
                <c:pt idx="750">
                  <c:v>7.4999999999999692E-2</c:v>
                </c:pt>
                <c:pt idx="751">
                  <c:v>7.5099999999999695E-2</c:v>
                </c:pt>
                <c:pt idx="752">
                  <c:v>7.5199999999999698E-2</c:v>
                </c:pt>
                <c:pt idx="753">
                  <c:v>7.5299999999999701E-2</c:v>
                </c:pt>
                <c:pt idx="754">
                  <c:v>7.5399999999999703E-2</c:v>
                </c:pt>
                <c:pt idx="755">
                  <c:v>7.5499999999999692E-2</c:v>
                </c:pt>
                <c:pt idx="756">
                  <c:v>7.5599999999999709E-2</c:v>
                </c:pt>
                <c:pt idx="757">
                  <c:v>7.5699999999999698E-2</c:v>
                </c:pt>
                <c:pt idx="758">
                  <c:v>7.5799999999999701E-2</c:v>
                </c:pt>
                <c:pt idx="759">
                  <c:v>7.589999999999969E-2</c:v>
                </c:pt>
                <c:pt idx="760">
                  <c:v>7.5999999999999707E-2</c:v>
                </c:pt>
                <c:pt idx="761">
                  <c:v>7.6099999999999696E-2</c:v>
                </c:pt>
                <c:pt idx="762">
                  <c:v>7.6199999999999699E-2</c:v>
                </c:pt>
                <c:pt idx="763">
                  <c:v>7.6299999999999604E-2</c:v>
                </c:pt>
                <c:pt idx="764">
                  <c:v>7.6399999999999593E-2</c:v>
                </c:pt>
                <c:pt idx="765">
                  <c:v>7.649999999999961E-2</c:v>
                </c:pt>
                <c:pt idx="766">
                  <c:v>7.6599999999999599E-2</c:v>
                </c:pt>
                <c:pt idx="767">
                  <c:v>7.6699999999999602E-2</c:v>
                </c:pt>
                <c:pt idx="768">
                  <c:v>7.6799999999999591E-2</c:v>
                </c:pt>
                <c:pt idx="769">
                  <c:v>7.6899999999999608E-2</c:v>
                </c:pt>
                <c:pt idx="770">
                  <c:v>7.6999999999999597E-2</c:v>
                </c:pt>
                <c:pt idx="771">
                  <c:v>7.7099999999999599E-2</c:v>
                </c:pt>
                <c:pt idx="772">
                  <c:v>7.7199999999999602E-2</c:v>
                </c:pt>
                <c:pt idx="773">
                  <c:v>7.7299999999999591E-2</c:v>
                </c:pt>
                <c:pt idx="774">
                  <c:v>7.7399999999999608E-2</c:v>
                </c:pt>
                <c:pt idx="775">
                  <c:v>7.7499999999999597E-2</c:v>
                </c:pt>
                <c:pt idx="776">
                  <c:v>7.75999999999996E-2</c:v>
                </c:pt>
                <c:pt idx="777">
                  <c:v>7.7699999999999603E-2</c:v>
                </c:pt>
                <c:pt idx="778">
                  <c:v>7.7799999999999606E-2</c:v>
                </c:pt>
                <c:pt idx="779">
                  <c:v>7.7899999999999595E-2</c:v>
                </c:pt>
                <c:pt idx="780">
                  <c:v>7.7999999999999597E-2</c:v>
                </c:pt>
                <c:pt idx="781">
                  <c:v>7.80999999999996E-2</c:v>
                </c:pt>
                <c:pt idx="782">
                  <c:v>7.8199999999999603E-2</c:v>
                </c:pt>
                <c:pt idx="783">
                  <c:v>7.8299999999999606E-2</c:v>
                </c:pt>
                <c:pt idx="784">
                  <c:v>7.8399999999999595E-2</c:v>
                </c:pt>
                <c:pt idx="785">
                  <c:v>7.8499999999999598E-2</c:v>
                </c:pt>
                <c:pt idx="786">
                  <c:v>7.8599999999999601E-2</c:v>
                </c:pt>
                <c:pt idx="787">
                  <c:v>7.8699999999999604E-2</c:v>
                </c:pt>
                <c:pt idx="788">
                  <c:v>7.8799999999999593E-2</c:v>
                </c:pt>
                <c:pt idx="789">
                  <c:v>7.8899999999999595E-2</c:v>
                </c:pt>
                <c:pt idx="790">
                  <c:v>7.8999999999999598E-2</c:v>
                </c:pt>
                <c:pt idx="791">
                  <c:v>7.9099999999999601E-2</c:v>
                </c:pt>
                <c:pt idx="792">
                  <c:v>7.9199999999999604E-2</c:v>
                </c:pt>
                <c:pt idx="793">
                  <c:v>7.9299999999999593E-2</c:v>
                </c:pt>
                <c:pt idx="794">
                  <c:v>7.939999999999961E-2</c:v>
                </c:pt>
                <c:pt idx="795">
                  <c:v>7.9499999999999599E-2</c:v>
                </c:pt>
                <c:pt idx="796">
                  <c:v>7.9599999999999602E-2</c:v>
                </c:pt>
                <c:pt idx="797">
                  <c:v>7.9699999999999604E-2</c:v>
                </c:pt>
                <c:pt idx="798">
                  <c:v>7.9799999999999593E-2</c:v>
                </c:pt>
                <c:pt idx="799">
                  <c:v>7.9899999999999596E-2</c:v>
                </c:pt>
                <c:pt idx="800">
                  <c:v>7.9999999999999599E-2</c:v>
                </c:pt>
                <c:pt idx="801">
                  <c:v>8.0099999999999602E-2</c:v>
                </c:pt>
                <c:pt idx="802">
                  <c:v>8.0199999999999605E-2</c:v>
                </c:pt>
                <c:pt idx="803">
                  <c:v>8.0299999999999608E-2</c:v>
                </c:pt>
                <c:pt idx="804">
                  <c:v>8.0399999999999597E-2</c:v>
                </c:pt>
                <c:pt idx="805">
                  <c:v>8.04999999999996E-2</c:v>
                </c:pt>
                <c:pt idx="806">
                  <c:v>8.0599999999999603E-2</c:v>
                </c:pt>
                <c:pt idx="807">
                  <c:v>8.0699999999999592E-2</c:v>
                </c:pt>
                <c:pt idx="808">
                  <c:v>8.0799999999999594E-2</c:v>
                </c:pt>
                <c:pt idx="809">
                  <c:v>8.0899999999999611E-2</c:v>
                </c:pt>
                <c:pt idx="810">
                  <c:v>8.0999999999999503E-2</c:v>
                </c:pt>
                <c:pt idx="811">
                  <c:v>8.1099999999999492E-2</c:v>
                </c:pt>
                <c:pt idx="812">
                  <c:v>8.1199999999999495E-2</c:v>
                </c:pt>
                <c:pt idx="813">
                  <c:v>8.1299999999999498E-2</c:v>
                </c:pt>
                <c:pt idx="814">
                  <c:v>8.1399999999999514E-2</c:v>
                </c:pt>
                <c:pt idx="815">
                  <c:v>8.1499999999999503E-2</c:v>
                </c:pt>
                <c:pt idx="816">
                  <c:v>8.1599999999999506E-2</c:v>
                </c:pt>
                <c:pt idx="817">
                  <c:v>8.1699999999999495E-2</c:v>
                </c:pt>
                <c:pt idx="818">
                  <c:v>8.1799999999999498E-2</c:v>
                </c:pt>
                <c:pt idx="819">
                  <c:v>8.1899999999999501E-2</c:v>
                </c:pt>
                <c:pt idx="820">
                  <c:v>8.199999999999949E-2</c:v>
                </c:pt>
                <c:pt idx="821">
                  <c:v>8.2099999999999493E-2</c:v>
                </c:pt>
                <c:pt idx="822">
                  <c:v>8.2199999999999496E-2</c:v>
                </c:pt>
                <c:pt idx="823">
                  <c:v>8.2299999999999512E-2</c:v>
                </c:pt>
                <c:pt idx="824">
                  <c:v>8.2399999999999501E-2</c:v>
                </c:pt>
                <c:pt idx="825">
                  <c:v>8.2499999999999504E-2</c:v>
                </c:pt>
                <c:pt idx="826">
                  <c:v>8.2599999999999507E-2</c:v>
                </c:pt>
                <c:pt idx="827">
                  <c:v>8.2699999999999496E-2</c:v>
                </c:pt>
                <c:pt idx="828">
                  <c:v>8.2799999999999499E-2</c:v>
                </c:pt>
                <c:pt idx="829">
                  <c:v>8.2899999999999488E-2</c:v>
                </c:pt>
                <c:pt idx="830">
                  <c:v>8.2999999999999491E-2</c:v>
                </c:pt>
                <c:pt idx="831">
                  <c:v>8.3099999999999508E-2</c:v>
                </c:pt>
                <c:pt idx="832">
                  <c:v>8.319999999999951E-2</c:v>
                </c:pt>
                <c:pt idx="833">
                  <c:v>8.3299999999999499E-2</c:v>
                </c:pt>
                <c:pt idx="834">
                  <c:v>8.3399999999999502E-2</c:v>
                </c:pt>
                <c:pt idx="835">
                  <c:v>8.3499999999999505E-2</c:v>
                </c:pt>
                <c:pt idx="836">
                  <c:v>8.3599999999999494E-2</c:v>
                </c:pt>
                <c:pt idx="837">
                  <c:v>8.3699999999999497E-2</c:v>
                </c:pt>
                <c:pt idx="838">
                  <c:v>8.3799999999999486E-2</c:v>
                </c:pt>
                <c:pt idx="839">
                  <c:v>8.3899999999999503E-2</c:v>
                </c:pt>
                <c:pt idx="840">
                  <c:v>8.3999999999999506E-2</c:v>
                </c:pt>
                <c:pt idx="841">
                  <c:v>8.4099999999999508E-2</c:v>
                </c:pt>
                <c:pt idx="842">
                  <c:v>8.4199999999999497E-2</c:v>
                </c:pt>
                <c:pt idx="843">
                  <c:v>8.42999999999995E-2</c:v>
                </c:pt>
                <c:pt idx="844">
                  <c:v>8.4399999999999503E-2</c:v>
                </c:pt>
                <c:pt idx="845">
                  <c:v>8.4499999999999492E-2</c:v>
                </c:pt>
                <c:pt idx="846">
                  <c:v>8.4599999999999495E-2</c:v>
                </c:pt>
                <c:pt idx="847">
                  <c:v>8.4699999999999498E-2</c:v>
                </c:pt>
                <c:pt idx="848">
                  <c:v>8.4799999999999501E-2</c:v>
                </c:pt>
                <c:pt idx="849">
                  <c:v>8.4899999999999504E-2</c:v>
                </c:pt>
                <c:pt idx="850">
                  <c:v>8.4999999999999395E-2</c:v>
                </c:pt>
                <c:pt idx="851">
                  <c:v>8.5099999999999398E-2</c:v>
                </c:pt>
                <c:pt idx="852">
                  <c:v>8.5199999999999387E-2</c:v>
                </c:pt>
                <c:pt idx="853">
                  <c:v>8.5299999999999404E-2</c:v>
                </c:pt>
                <c:pt idx="854">
                  <c:v>8.5399999999999407E-2</c:v>
                </c:pt>
                <c:pt idx="855">
                  <c:v>8.549999999999941E-2</c:v>
                </c:pt>
                <c:pt idx="856">
                  <c:v>8.5599999999999399E-2</c:v>
                </c:pt>
                <c:pt idx="857">
                  <c:v>8.5699999999999402E-2</c:v>
                </c:pt>
                <c:pt idx="858">
                  <c:v>8.5799999999999391E-2</c:v>
                </c:pt>
                <c:pt idx="859">
                  <c:v>8.5899999999999394E-2</c:v>
                </c:pt>
                <c:pt idx="860">
                  <c:v>8.5999999999999396E-2</c:v>
                </c:pt>
                <c:pt idx="861">
                  <c:v>8.6099999999999413E-2</c:v>
                </c:pt>
                <c:pt idx="862">
                  <c:v>8.6199999999999402E-2</c:v>
                </c:pt>
                <c:pt idx="863">
                  <c:v>8.6299999999999405E-2</c:v>
                </c:pt>
                <c:pt idx="864">
                  <c:v>8.6399999999999408E-2</c:v>
                </c:pt>
                <c:pt idx="865">
                  <c:v>8.6499999999999397E-2</c:v>
                </c:pt>
                <c:pt idx="866">
                  <c:v>8.65999999999994E-2</c:v>
                </c:pt>
                <c:pt idx="867">
                  <c:v>8.6699999999999389E-2</c:v>
                </c:pt>
                <c:pt idx="868">
                  <c:v>8.6799999999999392E-2</c:v>
                </c:pt>
                <c:pt idx="869">
                  <c:v>8.6899999999999408E-2</c:v>
                </c:pt>
                <c:pt idx="870">
                  <c:v>8.6999999999999411E-2</c:v>
                </c:pt>
                <c:pt idx="871">
                  <c:v>8.70999999999994E-2</c:v>
                </c:pt>
                <c:pt idx="872">
                  <c:v>8.7199999999999403E-2</c:v>
                </c:pt>
                <c:pt idx="873">
                  <c:v>8.7299999999999406E-2</c:v>
                </c:pt>
                <c:pt idx="874">
                  <c:v>8.7399999999999395E-2</c:v>
                </c:pt>
                <c:pt idx="875">
                  <c:v>8.7499999999999398E-2</c:v>
                </c:pt>
                <c:pt idx="876">
                  <c:v>8.7599999999999401E-2</c:v>
                </c:pt>
                <c:pt idx="877">
                  <c:v>8.769999999999939E-2</c:v>
                </c:pt>
                <c:pt idx="878">
                  <c:v>8.7799999999999406E-2</c:v>
                </c:pt>
                <c:pt idx="879">
                  <c:v>8.7899999999999409E-2</c:v>
                </c:pt>
                <c:pt idx="880">
                  <c:v>8.7999999999999398E-2</c:v>
                </c:pt>
                <c:pt idx="881">
                  <c:v>8.8099999999999401E-2</c:v>
                </c:pt>
                <c:pt idx="882">
                  <c:v>8.8199999999999404E-2</c:v>
                </c:pt>
                <c:pt idx="883">
                  <c:v>8.8299999999999393E-2</c:v>
                </c:pt>
                <c:pt idx="884">
                  <c:v>8.8399999999999396E-2</c:v>
                </c:pt>
                <c:pt idx="885">
                  <c:v>8.8499999999999399E-2</c:v>
                </c:pt>
                <c:pt idx="886">
                  <c:v>8.8599999999999401E-2</c:v>
                </c:pt>
                <c:pt idx="887">
                  <c:v>8.8699999999999404E-2</c:v>
                </c:pt>
                <c:pt idx="888">
                  <c:v>8.8799999999999407E-2</c:v>
                </c:pt>
                <c:pt idx="889">
                  <c:v>8.8899999999999396E-2</c:v>
                </c:pt>
                <c:pt idx="890">
                  <c:v>8.8999999999999399E-2</c:v>
                </c:pt>
                <c:pt idx="891">
                  <c:v>8.9099999999999402E-2</c:v>
                </c:pt>
                <c:pt idx="892">
                  <c:v>8.9199999999999391E-2</c:v>
                </c:pt>
                <c:pt idx="893">
                  <c:v>8.9299999999999394E-2</c:v>
                </c:pt>
                <c:pt idx="894">
                  <c:v>8.939999999999941E-2</c:v>
                </c:pt>
                <c:pt idx="895">
                  <c:v>8.9499999999999413E-2</c:v>
                </c:pt>
                <c:pt idx="896">
                  <c:v>8.9599999999999402E-2</c:v>
                </c:pt>
                <c:pt idx="897">
                  <c:v>8.9699999999999294E-2</c:v>
                </c:pt>
                <c:pt idx="898">
                  <c:v>8.9799999999999297E-2</c:v>
                </c:pt>
                <c:pt idx="899">
                  <c:v>8.9899999999999286E-2</c:v>
                </c:pt>
                <c:pt idx="900">
                  <c:v>8.9999999999999303E-2</c:v>
                </c:pt>
                <c:pt idx="901">
                  <c:v>9.0099999999999389E-2</c:v>
                </c:pt>
                <c:pt idx="902">
                  <c:v>9.0199999999999392E-2</c:v>
                </c:pt>
                <c:pt idx="903">
                  <c:v>9.0299999999999409E-2</c:v>
                </c:pt>
                <c:pt idx="904">
                  <c:v>9.0399999999999411E-2</c:v>
                </c:pt>
                <c:pt idx="905">
                  <c:v>9.04999999999994E-2</c:v>
                </c:pt>
                <c:pt idx="906">
                  <c:v>9.0599999999999403E-2</c:v>
                </c:pt>
                <c:pt idx="907">
                  <c:v>9.0699999999999392E-2</c:v>
                </c:pt>
                <c:pt idx="908">
                  <c:v>9.0799999999999395E-2</c:v>
                </c:pt>
                <c:pt idx="909">
                  <c:v>9.0899999999999398E-2</c:v>
                </c:pt>
                <c:pt idx="910">
                  <c:v>9.0999999999999387E-2</c:v>
                </c:pt>
                <c:pt idx="911">
                  <c:v>9.1099999999999404E-2</c:v>
                </c:pt>
                <c:pt idx="912">
                  <c:v>9.1199999999999407E-2</c:v>
                </c:pt>
                <c:pt idx="913">
                  <c:v>9.1299999999999409E-2</c:v>
                </c:pt>
                <c:pt idx="914">
                  <c:v>9.1399999999999301E-2</c:v>
                </c:pt>
                <c:pt idx="915">
                  <c:v>9.149999999999929E-2</c:v>
                </c:pt>
                <c:pt idx="916">
                  <c:v>9.1599999999999307E-2</c:v>
                </c:pt>
                <c:pt idx="917">
                  <c:v>9.169999999999931E-2</c:v>
                </c:pt>
                <c:pt idx="918">
                  <c:v>9.1799999999999299E-2</c:v>
                </c:pt>
                <c:pt idx="919">
                  <c:v>9.1899999999999302E-2</c:v>
                </c:pt>
                <c:pt idx="920">
                  <c:v>9.1999999999999305E-2</c:v>
                </c:pt>
                <c:pt idx="921">
                  <c:v>9.2099999999999294E-2</c:v>
                </c:pt>
                <c:pt idx="922">
                  <c:v>9.2199999999999296E-2</c:v>
                </c:pt>
                <c:pt idx="923">
                  <c:v>9.2299999999999299E-2</c:v>
                </c:pt>
                <c:pt idx="924">
                  <c:v>9.2399999999999288E-2</c:v>
                </c:pt>
                <c:pt idx="925">
                  <c:v>9.2499999999999305E-2</c:v>
                </c:pt>
                <c:pt idx="926">
                  <c:v>9.2599999999999308E-2</c:v>
                </c:pt>
                <c:pt idx="927">
                  <c:v>9.2699999999999297E-2</c:v>
                </c:pt>
                <c:pt idx="928">
                  <c:v>9.27999999999993E-2</c:v>
                </c:pt>
                <c:pt idx="929">
                  <c:v>9.2899999999999303E-2</c:v>
                </c:pt>
                <c:pt idx="930">
                  <c:v>9.2999999999999292E-2</c:v>
                </c:pt>
                <c:pt idx="931">
                  <c:v>9.3099999999999294E-2</c:v>
                </c:pt>
                <c:pt idx="932">
                  <c:v>9.3199999999999297E-2</c:v>
                </c:pt>
                <c:pt idx="933">
                  <c:v>9.3299999999999314E-2</c:v>
                </c:pt>
                <c:pt idx="934">
                  <c:v>9.3399999999999303E-2</c:v>
                </c:pt>
                <c:pt idx="935">
                  <c:v>9.3499999999999306E-2</c:v>
                </c:pt>
                <c:pt idx="936">
                  <c:v>9.3599999999999295E-2</c:v>
                </c:pt>
                <c:pt idx="937">
                  <c:v>9.3699999999999298E-2</c:v>
                </c:pt>
                <c:pt idx="938">
                  <c:v>9.3799999999999301E-2</c:v>
                </c:pt>
                <c:pt idx="939">
                  <c:v>9.389999999999929E-2</c:v>
                </c:pt>
                <c:pt idx="940">
                  <c:v>9.3999999999999292E-2</c:v>
                </c:pt>
                <c:pt idx="941">
                  <c:v>9.4099999999999309E-2</c:v>
                </c:pt>
                <c:pt idx="942">
                  <c:v>9.4199999999999312E-2</c:v>
                </c:pt>
                <c:pt idx="943">
                  <c:v>9.4299999999999301E-2</c:v>
                </c:pt>
                <c:pt idx="944">
                  <c:v>9.4399999999999304E-2</c:v>
                </c:pt>
                <c:pt idx="945">
                  <c:v>9.4499999999999307E-2</c:v>
                </c:pt>
                <c:pt idx="946">
                  <c:v>9.4599999999999296E-2</c:v>
                </c:pt>
                <c:pt idx="947">
                  <c:v>9.4699999999999299E-2</c:v>
                </c:pt>
                <c:pt idx="948">
                  <c:v>9.4799999999999288E-2</c:v>
                </c:pt>
                <c:pt idx="949">
                  <c:v>9.489999999999929E-2</c:v>
                </c:pt>
                <c:pt idx="950">
                  <c:v>9.4999999999999307E-2</c:v>
                </c:pt>
                <c:pt idx="951">
                  <c:v>9.509999999999931E-2</c:v>
                </c:pt>
                <c:pt idx="952">
                  <c:v>9.5199999999999299E-2</c:v>
                </c:pt>
                <c:pt idx="953">
                  <c:v>9.5299999999999302E-2</c:v>
                </c:pt>
                <c:pt idx="954">
                  <c:v>9.5399999999999305E-2</c:v>
                </c:pt>
                <c:pt idx="955">
                  <c:v>9.5499999999999294E-2</c:v>
                </c:pt>
                <c:pt idx="956">
                  <c:v>9.5599999999999297E-2</c:v>
                </c:pt>
                <c:pt idx="957">
                  <c:v>9.5699999999999286E-2</c:v>
                </c:pt>
                <c:pt idx="958">
                  <c:v>9.5799999999999302E-2</c:v>
                </c:pt>
                <c:pt idx="959">
                  <c:v>9.5899999999999305E-2</c:v>
                </c:pt>
                <c:pt idx="960">
                  <c:v>9.5999999999999308E-2</c:v>
                </c:pt>
                <c:pt idx="961">
                  <c:v>9.60999999999992E-2</c:v>
                </c:pt>
                <c:pt idx="962">
                  <c:v>9.6199999999999189E-2</c:v>
                </c:pt>
                <c:pt idx="963">
                  <c:v>9.6299999999999206E-2</c:v>
                </c:pt>
                <c:pt idx="964">
                  <c:v>9.6399999999999209E-2</c:v>
                </c:pt>
                <c:pt idx="965">
                  <c:v>9.6499999999999198E-2</c:v>
                </c:pt>
                <c:pt idx="966">
                  <c:v>9.65999999999992E-2</c:v>
                </c:pt>
                <c:pt idx="967">
                  <c:v>9.6699999999999203E-2</c:v>
                </c:pt>
                <c:pt idx="968">
                  <c:v>9.6799999999999192E-2</c:v>
                </c:pt>
                <c:pt idx="969">
                  <c:v>9.6899999999999195E-2</c:v>
                </c:pt>
                <c:pt idx="970">
                  <c:v>9.6999999999999198E-2</c:v>
                </c:pt>
                <c:pt idx="971">
                  <c:v>9.7099999999999187E-2</c:v>
                </c:pt>
                <c:pt idx="972">
                  <c:v>9.7199999999999204E-2</c:v>
                </c:pt>
                <c:pt idx="973">
                  <c:v>9.7299999999999207E-2</c:v>
                </c:pt>
                <c:pt idx="974">
                  <c:v>9.7399999999999209E-2</c:v>
                </c:pt>
                <c:pt idx="975">
                  <c:v>9.7499999999999198E-2</c:v>
                </c:pt>
                <c:pt idx="976">
                  <c:v>9.7599999999999201E-2</c:v>
                </c:pt>
                <c:pt idx="977">
                  <c:v>9.769999999999919E-2</c:v>
                </c:pt>
                <c:pt idx="978">
                  <c:v>9.7799999999999193E-2</c:v>
                </c:pt>
                <c:pt idx="979">
                  <c:v>9.7899999999999196E-2</c:v>
                </c:pt>
                <c:pt idx="980">
                  <c:v>9.7999999999999213E-2</c:v>
                </c:pt>
                <c:pt idx="981">
                  <c:v>9.8099999999999202E-2</c:v>
                </c:pt>
                <c:pt idx="982">
                  <c:v>9.8199999999999205E-2</c:v>
                </c:pt>
                <c:pt idx="983">
                  <c:v>9.8299999999999207E-2</c:v>
                </c:pt>
                <c:pt idx="984">
                  <c:v>9.8399999999999196E-2</c:v>
                </c:pt>
                <c:pt idx="985">
                  <c:v>9.8499999999999199E-2</c:v>
                </c:pt>
                <c:pt idx="986">
                  <c:v>9.8599999999999188E-2</c:v>
                </c:pt>
                <c:pt idx="987">
                  <c:v>9.8699999999999191E-2</c:v>
                </c:pt>
                <c:pt idx="988">
                  <c:v>9.8799999999999208E-2</c:v>
                </c:pt>
                <c:pt idx="989">
                  <c:v>9.8899999999999211E-2</c:v>
                </c:pt>
                <c:pt idx="990">
                  <c:v>9.89999999999992E-2</c:v>
                </c:pt>
                <c:pt idx="991">
                  <c:v>9.9099999999999203E-2</c:v>
                </c:pt>
                <c:pt idx="992">
                  <c:v>9.9199999999999205E-2</c:v>
                </c:pt>
                <c:pt idx="993">
                  <c:v>9.9299999999999194E-2</c:v>
                </c:pt>
                <c:pt idx="994">
                  <c:v>9.9399999999999197E-2</c:v>
                </c:pt>
                <c:pt idx="995">
                  <c:v>9.94999999999992E-2</c:v>
                </c:pt>
                <c:pt idx="996">
                  <c:v>9.9599999999999189E-2</c:v>
                </c:pt>
                <c:pt idx="997">
                  <c:v>9.9699999999999206E-2</c:v>
                </c:pt>
                <c:pt idx="998">
                  <c:v>9.9799999999999209E-2</c:v>
                </c:pt>
                <c:pt idx="999">
                  <c:v>9.9899999999999198E-2</c:v>
                </c:pt>
                <c:pt idx="1000">
                  <c:v>9.9999999999999201E-2</c:v>
                </c:pt>
              </c:numCache>
            </c:numRef>
          </c:yVal>
          <c:smooth val="1"/>
          <c:extLst xmlns:c16r2="http://schemas.microsoft.com/office/drawing/2015/06/chart">
            <c:ext xmlns:c16="http://schemas.microsoft.com/office/drawing/2014/chart" uri="{C3380CC4-5D6E-409C-BE32-E72D297353CC}">
              <c16:uniqueId val="{00000000-7547-4795-A13D-708CE12A53CD}"/>
            </c:ext>
          </c:extLst>
        </c:ser>
        <c:dLbls>
          <c:showLegendKey val="0"/>
          <c:showVal val="0"/>
          <c:showCatName val="0"/>
          <c:showSerName val="0"/>
          <c:showPercent val="0"/>
          <c:showBubbleSize val="0"/>
        </c:dLbls>
        <c:axId val="424951856"/>
        <c:axId val="424951312"/>
      </c:scatterChart>
      <c:valAx>
        <c:axId val="424951856"/>
        <c:scaling>
          <c:orientation val="minMax"/>
          <c:max val="10"/>
        </c:scaling>
        <c:delete val="0"/>
        <c:axPos val="b"/>
        <c:title>
          <c:tx>
            <c:rich>
              <a:bodyPr/>
              <a:lstStyle/>
              <a:p>
                <a:pPr>
                  <a:defRPr sz="1050" b="1"/>
                </a:pPr>
                <a:r>
                  <a:rPr lang="es-MX" sz="1050" b="1" dirty="0"/>
                  <a:t>Precio en dólares por MMBTU</a:t>
                </a:r>
              </a:p>
            </c:rich>
          </c:tx>
          <c:layout>
            <c:manualLayout>
              <c:xMode val="edge"/>
              <c:yMode val="edge"/>
              <c:x val="0.31540592860396555"/>
              <c:y val="0.89517780229493749"/>
            </c:manualLayout>
          </c:layout>
          <c:overlay val="0"/>
        </c:title>
        <c:numFmt formatCode="General" sourceLinked="1"/>
        <c:majorTickMark val="in"/>
        <c:minorTickMark val="none"/>
        <c:tickLblPos val="nextTo"/>
        <c:txPr>
          <a:bodyPr/>
          <a:lstStyle/>
          <a:p>
            <a:pPr>
              <a:defRPr sz="1000"/>
            </a:pPr>
            <a:endParaRPr lang="es-MX"/>
          </a:p>
        </c:txPr>
        <c:crossAx val="424951312"/>
        <c:crosses val="autoZero"/>
        <c:crossBetween val="midCat"/>
        <c:majorUnit val="1"/>
      </c:valAx>
      <c:valAx>
        <c:axId val="424951312"/>
        <c:scaling>
          <c:orientation val="minMax"/>
          <c:min val="0"/>
        </c:scaling>
        <c:delete val="0"/>
        <c:axPos val="l"/>
        <c:numFmt formatCode="0%" sourceLinked="0"/>
        <c:majorTickMark val="out"/>
        <c:minorTickMark val="none"/>
        <c:tickLblPos val="nextTo"/>
        <c:spPr>
          <a:ln/>
        </c:spPr>
        <c:txPr>
          <a:bodyPr/>
          <a:lstStyle/>
          <a:p>
            <a:pPr>
              <a:defRPr sz="1000"/>
            </a:pPr>
            <a:endParaRPr lang="es-MX"/>
          </a:p>
        </c:txPr>
        <c:crossAx val="424951856"/>
        <c:crosses val="autoZero"/>
        <c:crossBetween val="midCat"/>
      </c:valAx>
    </c:plotArea>
    <c:plotVisOnly val="1"/>
    <c:dispBlanksAs val="gap"/>
    <c:showDLblsOverMax val="0"/>
  </c:chart>
  <c:txPr>
    <a:bodyPr/>
    <a:lstStyle/>
    <a:p>
      <a:pPr>
        <a:defRPr sz="1200">
          <a:latin typeface="Arial" panose="020B0604020202020204" pitchFamily="34" charset="0"/>
          <a:cs typeface="Arial" panose="020B0604020202020204" pitchFamily="34" charset="0"/>
        </a:defRPr>
      </a:pPr>
      <a:endParaRPr lang="es-MX"/>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3540323334268E-2"/>
          <c:y val="1.7321079867213436E-2"/>
          <c:w val="0.87634730399028127"/>
          <c:h val="0.81382664518648695"/>
        </c:manualLayout>
      </c:layout>
      <c:scatterChart>
        <c:scatterStyle val="smoothMarker"/>
        <c:varyColors val="0"/>
        <c:ser>
          <c:idx val="1"/>
          <c:order val="0"/>
          <c:tx>
            <c:strRef>
              <c:f>'GN asoc'!$D$3</c:f>
              <c:strCache>
                <c:ptCount val="1"/>
                <c:pt idx="0">
                  <c:v>No asociado</c:v>
                </c:pt>
              </c:strCache>
            </c:strRef>
          </c:tx>
          <c:spPr>
            <a:ln w="31750">
              <a:solidFill>
                <a:srgbClr val="990000"/>
              </a:solidFill>
            </a:ln>
          </c:spPr>
          <c:marker>
            <c:symbol val="none"/>
          </c:marker>
          <c:xVal>
            <c:numRef>
              <c:f>'GN asoc'!$A$4:$A$1004</c:f>
              <c:numCache>
                <c:formatCode>General</c:formatCode>
                <c:ptCount val="1001"/>
                <c:pt idx="0">
                  <c:v>0</c:v>
                </c:pt>
                <c:pt idx="1">
                  <c:v>0.01</c:v>
                </c:pt>
                <c:pt idx="2">
                  <c:v>0.02</c:v>
                </c:pt>
                <c:pt idx="3">
                  <c:v>0.03</c:v>
                </c:pt>
                <c:pt idx="4">
                  <c:v>0.04</c:v>
                </c:pt>
                <c:pt idx="5">
                  <c:v>0.05</c:v>
                </c:pt>
                <c:pt idx="6">
                  <c:v>0.06</c:v>
                </c:pt>
                <c:pt idx="7">
                  <c:v>7.0000000000000007E-2</c:v>
                </c:pt>
                <c:pt idx="8">
                  <c:v>0.08</c:v>
                </c:pt>
                <c:pt idx="9">
                  <c:v>0.09</c:v>
                </c:pt>
                <c:pt idx="10">
                  <c:v>0.1</c:v>
                </c:pt>
                <c:pt idx="11">
                  <c:v>0.11</c:v>
                </c:pt>
                <c:pt idx="12">
                  <c:v>0.12</c:v>
                </c:pt>
                <c:pt idx="13">
                  <c:v>0.13</c:v>
                </c:pt>
                <c:pt idx="14">
                  <c:v>0.14000000000000001</c:v>
                </c:pt>
                <c:pt idx="15">
                  <c:v>0.15</c:v>
                </c:pt>
                <c:pt idx="16">
                  <c:v>0.16</c:v>
                </c:pt>
                <c:pt idx="17">
                  <c:v>0.17</c:v>
                </c:pt>
                <c:pt idx="18">
                  <c:v>0.18</c:v>
                </c:pt>
                <c:pt idx="19">
                  <c:v>0.19</c:v>
                </c:pt>
                <c:pt idx="20">
                  <c:v>0.2</c:v>
                </c:pt>
                <c:pt idx="21">
                  <c:v>0.21</c:v>
                </c:pt>
                <c:pt idx="22">
                  <c:v>0.22</c:v>
                </c:pt>
                <c:pt idx="23">
                  <c:v>0.23</c:v>
                </c:pt>
                <c:pt idx="24">
                  <c:v>0.24</c:v>
                </c:pt>
                <c:pt idx="25">
                  <c:v>0.25</c:v>
                </c:pt>
                <c:pt idx="26">
                  <c:v>0.26</c:v>
                </c:pt>
                <c:pt idx="27">
                  <c:v>0.27</c:v>
                </c:pt>
                <c:pt idx="28">
                  <c:v>0.28000000000000003</c:v>
                </c:pt>
                <c:pt idx="29">
                  <c:v>0.28999999999999998</c:v>
                </c:pt>
                <c:pt idx="30">
                  <c:v>0.3</c:v>
                </c:pt>
                <c:pt idx="31">
                  <c:v>0.31</c:v>
                </c:pt>
                <c:pt idx="32">
                  <c:v>0.32</c:v>
                </c:pt>
                <c:pt idx="33">
                  <c:v>0.33</c:v>
                </c:pt>
                <c:pt idx="34">
                  <c:v>0.34</c:v>
                </c:pt>
                <c:pt idx="35">
                  <c:v>0.35</c:v>
                </c:pt>
                <c:pt idx="36">
                  <c:v>0.36</c:v>
                </c:pt>
                <c:pt idx="37">
                  <c:v>0.37</c:v>
                </c:pt>
                <c:pt idx="38">
                  <c:v>0.38</c:v>
                </c:pt>
                <c:pt idx="39">
                  <c:v>0.39</c:v>
                </c:pt>
                <c:pt idx="40">
                  <c:v>0.4</c:v>
                </c:pt>
                <c:pt idx="41">
                  <c:v>0.41</c:v>
                </c:pt>
                <c:pt idx="42">
                  <c:v>0.42</c:v>
                </c:pt>
                <c:pt idx="43">
                  <c:v>0.43</c:v>
                </c:pt>
                <c:pt idx="44">
                  <c:v>0.44</c:v>
                </c:pt>
                <c:pt idx="45">
                  <c:v>0.45</c:v>
                </c:pt>
                <c:pt idx="46">
                  <c:v>0.46</c:v>
                </c:pt>
                <c:pt idx="47">
                  <c:v>0.47</c:v>
                </c:pt>
                <c:pt idx="48">
                  <c:v>0.48</c:v>
                </c:pt>
                <c:pt idx="49">
                  <c:v>0.49</c:v>
                </c:pt>
                <c:pt idx="50">
                  <c:v>0.5</c:v>
                </c:pt>
                <c:pt idx="51">
                  <c:v>0.51</c:v>
                </c:pt>
                <c:pt idx="52">
                  <c:v>0.52</c:v>
                </c:pt>
                <c:pt idx="53">
                  <c:v>0.53</c:v>
                </c:pt>
                <c:pt idx="54">
                  <c:v>0.54</c:v>
                </c:pt>
                <c:pt idx="55">
                  <c:v>0.55000000000000004</c:v>
                </c:pt>
                <c:pt idx="56">
                  <c:v>0.56000000000000005</c:v>
                </c:pt>
                <c:pt idx="57">
                  <c:v>0.56999999999999995</c:v>
                </c:pt>
                <c:pt idx="58">
                  <c:v>0.57999999999999996</c:v>
                </c:pt>
                <c:pt idx="59">
                  <c:v>0.59</c:v>
                </c:pt>
                <c:pt idx="60">
                  <c:v>0.6</c:v>
                </c:pt>
                <c:pt idx="61">
                  <c:v>0.61</c:v>
                </c:pt>
                <c:pt idx="62">
                  <c:v>0.62</c:v>
                </c:pt>
                <c:pt idx="63">
                  <c:v>0.63</c:v>
                </c:pt>
                <c:pt idx="64">
                  <c:v>0.64</c:v>
                </c:pt>
                <c:pt idx="65">
                  <c:v>0.65</c:v>
                </c:pt>
                <c:pt idx="66">
                  <c:v>0.66</c:v>
                </c:pt>
                <c:pt idx="67">
                  <c:v>0.67</c:v>
                </c:pt>
                <c:pt idx="68">
                  <c:v>0.68</c:v>
                </c:pt>
                <c:pt idx="69">
                  <c:v>0.69</c:v>
                </c:pt>
                <c:pt idx="70">
                  <c:v>0.7</c:v>
                </c:pt>
                <c:pt idx="71">
                  <c:v>0.71</c:v>
                </c:pt>
                <c:pt idx="72">
                  <c:v>0.72</c:v>
                </c:pt>
                <c:pt idx="73">
                  <c:v>0.73</c:v>
                </c:pt>
                <c:pt idx="74">
                  <c:v>0.74</c:v>
                </c:pt>
                <c:pt idx="75">
                  <c:v>0.75</c:v>
                </c:pt>
                <c:pt idx="76">
                  <c:v>0.76</c:v>
                </c:pt>
                <c:pt idx="77">
                  <c:v>0.77</c:v>
                </c:pt>
                <c:pt idx="78">
                  <c:v>0.78</c:v>
                </c:pt>
                <c:pt idx="79">
                  <c:v>0.79</c:v>
                </c:pt>
                <c:pt idx="80">
                  <c:v>0.8</c:v>
                </c:pt>
                <c:pt idx="81">
                  <c:v>0.81</c:v>
                </c:pt>
                <c:pt idx="82">
                  <c:v>0.82</c:v>
                </c:pt>
                <c:pt idx="83">
                  <c:v>0.83</c:v>
                </c:pt>
                <c:pt idx="84">
                  <c:v>0.84</c:v>
                </c:pt>
                <c:pt idx="85">
                  <c:v>0.85</c:v>
                </c:pt>
                <c:pt idx="86">
                  <c:v>0.86</c:v>
                </c:pt>
                <c:pt idx="87">
                  <c:v>0.87</c:v>
                </c:pt>
                <c:pt idx="88">
                  <c:v>0.88</c:v>
                </c:pt>
                <c:pt idx="89">
                  <c:v>0.89</c:v>
                </c:pt>
                <c:pt idx="90">
                  <c:v>0.9</c:v>
                </c:pt>
                <c:pt idx="91">
                  <c:v>0.91</c:v>
                </c:pt>
                <c:pt idx="92">
                  <c:v>0.92</c:v>
                </c:pt>
                <c:pt idx="93">
                  <c:v>0.93</c:v>
                </c:pt>
                <c:pt idx="94">
                  <c:v>0.94</c:v>
                </c:pt>
                <c:pt idx="95">
                  <c:v>0.95</c:v>
                </c:pt>
                <c:pt idx="96">
                  <c:v>0.96</c:v>
                </c:pt>
                <c:pt idx="97">
                  <c:v>0.97</c:v>
                </c:pt>
                <c:pt idx="98">
                  <c:v>0.98</c:v>
                </c:pt>
                <c:pt idx="99">
                  <c:v>0.99</c:v>
                </c:pt>
                <c:pt idx="100">
                  <c:v>1</c:v>
                </c:pt>
                <c:pt idx="101">
                  <c:v>1.01</c:v>
                </c:pt>
                <c:pt idx="102">
                  <c:v>1.02</c:v>
                </c:pt>
                <c:pt idx="103">
                  <c:v>1.03</c:v>
                </c:pt>
                <c:pt idx="104">
                  <c:v>1.04</c:v>
                </c:pt>
                <c:pt idx="105">
                  <c:v>1.05</c:v>
                </c:pt>
                <c:pt idx="106">
                  <c:v>1.06</c:v>
                </c:pt>
                <c:pt idx="107">
                  <c:v>1.07</c:v>
                </c:pt>
                <c:pt idx="108">
                  <c:v>1.08</c:v>
                </c:pt>
                <c:pt idx="109">
                  <c:v>1.0900000000000001</c:v>
                </c:pt>
                <c:pt idx="110">
                  <c:v>1.1000000000000001</c:v>
                </c:pt>
                <c:pt idx="111">
                  <c:v>1.1100000000000001</c:v>
                </c:pt>
                <c:pt idx="112">
                  <c:v>1.1200000000000001</c:v>
                </c:pt>
                <c:pt idx="113">
                  <c:v>1.1299999999999999</c:v>
                </c:pt>
                <c:pt idx="114">
                  <c:v>1.1399999999999999</c:v>
                </c:pt>
                <c:pt idx="115">
                  <c:v>1.1499999999999999</c:v>
                </c:pt>
                <c:pt idx="116">
                  <c:v>1.1599999999999999</c:v>
                </c:pt>
                <c:pt idx="117">
                  <c:v>1.17</c:v>
                </c:pt>
                <c:pt idx="118">
                  <c:v>1.18</c:v>
                </c:pt>
                <c:pt idx="119">
                  <c:v>1.19</c:v>
                </c:pt>
                <c:pt idx="120">
                  <c:v>1.2</c:v>
                </c:pt>
                <c:pt idx="121">
                  <c:v>1.21</c:v>
                </c:pt>
                <c:pt idx="122">
                  <c:v>1.22</c:v>
                </c:pt>
                <c:pt idx="123">
                  <c:v>1.23</c:v>
                </c:pt>
                <c:pt idx="124">
                  <c:v>1.24</c:v>
                </c:pt>
                <c:pt idx="125">
                  <c:v>1.25</c:v>
                </c:pt>
                <c:pt idx="126">
                  <c:v>1.26</c:v>
                </c:pt>
                <c:pt idx="127">
                  <c:v>1.27</c:v>
                </c:pt>
                <c:pt idx="128">
                  <c:v>1.28</c:v>
                </c:pt>
                <c:pt idx="129">
                  <c:v>1.29</c:v>
                </c:pt>
                <c:pt idx="130">
                  <c:v>1.3</c:v>
                </c:pt>
                <c:pt idx="131">
                  <c:v>1.31</c:v>
                </c:pt>
                <c:pt idx="132">
                  <c:v>1.32</c:v>
                </c:pt>
                <c:pt idx="133">
                  <c:v>1.33</c:v>
                </c:pt>
                <c:pt idx="134">
                  <c:v>1.34</c:v>
                </c:pt>
                <c:pt idx="135">
                  <c:v>1.35</c:v>
                </c:pt>
                <c:pt idx="136">
                  <c:v>1.36</c:v>
                </c:pt>
                <c:pt idx="137">
                  <c:v>1.37</c:v>
                </c:pt>
                <c:pt idx="138">
                  <c:v>1.38</c:v>
                </c:pt>
                <c:pt idx="139">
                  <c:v>1.39</c:v>
                </c:pt>
                <c:pt idx="140">
                  <c:v>1.4</c:v>
                </c:pt>
                <c:pt idx="141">
                  <c:v>1.41</c:v>
                </c:pt>
                <c:pt idx="142">
                  <c:v>1.42</c:v>
                </c:pt>
                <c:pt idx="143">
                  <c:v>1.43</c:v>
                </c:pt>
                <c:pt idx="144">
                  <c:v>1.44</c:v>
                </c:pt>
                <c:pt idx="145">
                  <c:v>1.45</c:v>
                </c:pt>
                <c:pt idx="146">
                  <c:v>1.46</c:v>
                </c:pt>
                <c:pt idx="147">
                  <c:v>1.47</c:v>
                </c:pt>
                <c:pt idx="148">
                  <c:v>1.48</c:v>
                </c:pt>
                <c:pt idx="149">
                  <c:v>1.49</c:v>
                </c:pt>
                <c:pt idx="150">
                  <c:v>1.5</c:v>
                </c:pt>
                <c:pt idx="151">
                  <c:v>1.51</c:v>
                </c:pt>
                <c:pt idx="152">
                  <c:v>1.52</c:v>
                </c:pt>
                <c:pt idx="153">
                  <c:v>1.53</c:v>
                </c:pt>
                <c:pt idx="154">
                  <c:v>1.54</c:v>
                </c:pt>
                <c:pt idx="155">
                  <c:v>1.55</c:v>
                </c:pt>
                <c:pt idx="156">
                  <c:v>1.56</c:v>
                </c:pt>
                <c:pt idx="157">
                  <c:v>1.57</c:v>
                </c:pt>
                <c:pt idx="158">
                  <c:v>1.58</c:v>
                </c:pt>
                <c:pt idx="159">
                  <c:v>1.59</c:v>
                </c:pt>
                <c:pt idx="160">
                  <c:v>1.6</c:v>
                </c:pt>
                <c:pt idx="161">
                  <c:v>1.61</c:v>
                </c:pt>
                <c:pt idx="162">
                  <c:v>1.62</c:v>
                </c:pt>
                <c:pt idx="163">
                  <c:v>1.63</c:v>
                </c:pt>
                <c:pt idx="164">
                  <c:v>1.64</c:v>
                </c:pt>
                <c:pt idx="165">
                  <c:v>1.65</c:v>
                </c:pt>
                <c:pt idx="166">
                  <c:v>1.66</c:v>
                </c:pt>
                <c:pt idx="167">
                  <c:v>1.67</c:v>
                </c:pt>
                <c:pt idx="168">
                  <c:v>1.68</c:v>
                </c:pt>
                <c:pt idx="169">
                  <c:v>1.69</c:v>
                </c:pt>
                <c:pt idx="170">
                  <c:v>1.7</c:v>
                </c:pt>
                <c:pt idx="171">
                  <c:v>1.71</c:v>
                </c:pt>
                <c:pt idx="172">
                  <c:v>1.72</c:v>
                </c:pt>
                <c:pt idx="173">
                  <c:v>1.73</c:v>
                </c:pt>
                <c:pt idx="174">
                  <c:v>1.74</c:v>
                </c:pt>
                <c:pt idx="175">
                  <c:v>1.75</c:v>
                </c:pt>
                <c:pt idx="176">
                  <c:v>1.76</c:v>
                </c:pt>
                <c:pt idx="177">
                  <c:v>1.77</c:v>
                </c:pt>
                <c:pt idx="178">
                  <c:v>1.78</c:v>
                </c:pt>
                <c:pt idx="179">
                  <c:v>1.79</c:v>
                </c:pt>
                <c:pt idx="180">
                  <c:v>1.8</c:v>
                </c:pt>
                <c:pt idx="181">
                  <c:v>1.81</c:v>
                </c:pt>
                <c:pt idx="182">
                  <c:v>1.82</c:v>
                </c:pt>
                <c:pt idx="183">
                  <c:v>1.83</c:v>
                </c:pt>
                <c:pt idx="184">
                  <c:v>1.84</c:v>
                </c:pt>
                <c:pt idx="185">
                  <c:v>1.85</c:v>
                </c:pt>
                <c:pt idx="186">
                  <c:v>1.86</c:v>
                </c:pt>
                <c:pt idx="187">
                  <c:v>1.87</c:v>
                </c:pt>
                <c:pt idx="188">
                  <c:v>1.88</c:v>
                </c:pt>
                <c:pt idx="189">
                  <c:v>1.89</c:v>
                </c:pt>
                <c:pt idx="190">
                  <c:v>1.9</c:v>
                </c:pt>
                <c:pt idx="191">
                  <c:v>1.91</c:v>
                </c:pt>
                <c:pt idx="192">
                  <c:v>1.92</c:v>
                </c:pt>
                <c:pt idx="193">
                  <c:v>1.93</c:v>
                </c:pt>
                <c:pt idx="194">
                  <c:v>1.94</c:v>
                </c:pt>
                <c:pt idx="195">
                  <c:v>1.95</c:v>
                </c:pt>
                <c:pt idx="196">
                  <c:v>1.96</c:v>
                </c:pt>
                <c:pt idx="197">
                  <c:v>1.97</c:v>
                </c:pt>
                <c:pt idx="198">
                  <c:v>1.98</c:v>
                </c:pt>
                <c:pt idx="199">
                  <c:v>1.99</c:v>
                </c:pt>
                <c:pt idx="200">
                  <c:v>2</c:v>
                </c:pt>
                <c:pt idx="201">
                  <c:v>2.0099999999999998</c:v>
                </c:pt>
                <c:pt idx="202">
                  <c:v>2.02</c:v>
                </c:pt>
                <c:pt idx="203">
                  <c:v>2.0299999999999998</c:v>
                </c:pt>
                <c:pt idx="204">
                  <c:v>2.04</c:v>
                </c:pt>
                <c:pt idx="205">
                  <c:v>2.0499999999999998</c:v>
                </c:pt>
                <c:pt idx="206">
                  <c:v>2.06</c:v>
                </c:pt>
                <c:pt idx="207">
                  <c:v>2.0699999999999998</c:v>
                </c:pt>
                <c:pt idx="208">
                  <c:v>2.08</c:v>
                </c:pt>
                <c:pt idx="209">
                  <c:v>2.09</c:v>
                </c:pt>
                <c:pt idx="210">
                  <c:v>2.1</c:v>
                </c:pt>
                <c:pt idx="211">
                  <c:v>2.11</c:v>
                </c:pt>
                <c:pt idx="212">
                  <c:v>2.12</c:v>
                </c:pt>
                <c:pt idx="213">
                  <c:v>2.13</c:v>
                </c:pt>
                <c:pt idx="214">
                  <c:v>2.14</c:v>
                </c:pt>
                <c:pt idx="215">
                  <c:v>2.15</c:v>
                </c:pt>
                <c:pt idx="216">
                  <c:v>2.16</c:v>
                </c:pt>
                <c:pt idx="217">
                  <c:v>2.17</c:v>
                </c:pt>
                <c:pt idx="218">
                  <c:v>2.1800000000000002</c:v>
                </c:pt>
                <c:pt idx="219">
                  <c:v>2.19</c:v>
                </c:pt>
                <c:pt idx="220">
                  <c:v>2.2000000000000002</c:v>
                </c:pt>
                <c:pt idx="221">
                  <c:v>2.21</c:v>
                </c:pt>
                <c:pt idx="222">
                  <c:v>2.2200000000000002</c:v>
                </c:pt>
                <c:pt idx="223">
                  <c:v>2.23</c:v>
                </c:pt>
                <c:pt idx="224">
                  <c:v>2.2400000000000002</c:v>
                </c:pt>
                <c:pt idx="225">
                  <c:v>2.25</c:v>
                </c:pt>
                <c:pt idx="226">
                  <c:v>2.2599999999999998</c:v>
                </c:pt>
                <c:pt idx="227">
                  <c:v>2.27</c:v>
                </c:pt>
                <c:pt idx="228">
                  <c:v>2.2799999999999998</c:v>
                </c:pt>
                <c:pt idx="229">
                  <c:v>2.29</c:v>
                </c:pt>
                <c:pt idx="230">
                  <c:v>2.2999999999999998</c:v>
                </c:pt>
                <c:pt idx="231">
                  <c:v>2.31</c:v>
                </c:pt>
                <c:pt idx="232">
                  <c:v>2.3199999999999998</c:v>
                </c:pt>
                <c:pt idx="233">
                  <c:v>2.33</c:v>
                </c:pt>
                <c:pt idx="234">
                  <c:v>2.34</c:v>
                </c:pt>
                <c:pt idx="235">
                  <c:v>2.35</c:v>
                </c:pt>
                <c:pt idx="236">
                  <c:v>2.36</c:v>
                </c:pt>
                <c:pt idx="237">
                  <c:v>2.37</c:v>
                </c:pt>
                <c:pt idx="238">
                  <c:v>2.38</c:v>
                </c:pt>
                <c:pt idx="239">
                  <c:v>2.39</c:v>
                </c:pt>
                <c:pt idx="240">
                  <c:v>2.4</c:v>
                </c:pt>
                <c:pt idx="241">
                  <c:v>2.41</c:v>
                </c:pt>
                <c:pt idx="242">
                  <c:v>2.42</c:v>
                </c:pt>
                <c:pt idx="243">
                  <c:v>2.4300000000000002</c:v>
                </c:pt>
                <c:pt idx="244">
                  <c:v>2.44</c:v>
                </c:pt>
                <c:pt idx="245">
                  <c:v>2.4500000000000002</c:v>
                </c:pt>
                <c:pt idx="246">
                  <c:v>2.46</c:v>
                </c:pt>
                <c:pt idx="247">
                  <c:v>2.4700000000000002</c:v>
                </c:pt>
                <c:pt idx="248">
                  <c:v>2.48</c:v>
                </c:pt>
                <c:pt idx="249">
                  <c:v>2.4900000000000002</c:v>
                </c:pt>
                <c:pt idx="250">
                  <c:v>2.5</c:v>
                </c:pt>
                <c:pt idx="251">
                  <c:v>2.5099999999999998</c:v>
                </c:pt>
                <c:pt idx="252">
                  <c:v>2.52</c:v>
                </c:pt>
                <c:pt idx="253">
                  <c:v>2.5299999999999998</c:v>
                </c:pt>
                <c:pt idx="254">
                  <c:v>2.54</c:v>
                </c:pt>
                <c:pt idx="255">
                  <c:v>2.5499999999999998</c:v>
                </c:pt>
                <c:pt idx="256">
                  <c:v>2.56</c:v>
                </c:pt>
                <c:pt idx="257">
                  <c:v>2.57</c:v>
                </c:pt>
                <c:pt idx="258">
                  <c:v>2.58</c:v>
                </c:pt>
                <c:pt idx="259">
                  <c:v>2.59</c:v>
                </c:pt>
                <c:pt idx="260">
                  <c:v>2.6</c:v>
                </c:pt>
                <c:pt idx="261">
                  <c:v>2.61</c:v>
                </c:pt>
                <c:pt idx="262">
                  <c:v>2.62</c:v>
                </c:pt>
                <c:pt idx="263">
                  <c:v>2.63</c:v>
                </c:pt>
                <c:pt idx="264">
                  <c:v>2.64</c:v>
                </c:pt>
                <c:pt idx="265">
                  <c:v>2.65</c:v>
                </c:pt>
                <c:pt idx="266">
                  <c:v>2.66</c:v>
                </c:pt>
                <c:pt idx="267">
                  <c:v>2.67</c:v>
                </c:pt>
                <c:pt idx="268">
                  <c:v>2.68</c:v>
                </c:pt>
                <c:pt idx="269">
                  <c:v>2.69</c:v>
                </c:pt>
                <c:pt idx="270">
                  <c:v>2.7</c:v>
                </c:pt>
                <c:pt idx="271">
                  <c:v>2.71</c:v>
                </c:pt>
                <c:pt idx="272">
                  <c:v>2.72</c:v>
                </c:pt>
                <c:pt idx="273">
                  <c:v>2.73</c:v>
                </c:pt>
                <c:pt idx="274">
                  <c:v>2.74</c:v>
                </c:pt>
                <c:pt idx="275">
                  <c:v>2.75</c:v>
                </c:pt>
                <c:pt idx="276">
                  <c:v>2.76</c:v>
                </c:pt>
                <c:pt idx="277">
                  <c:v>2.77</c:v>
                </c:pt>
                <c:pt idx="278">
                  <c:v>2.78</c:v>
                </c:pt>
                <c:pt idx="279">
                  <c:v>2.79</c:v>
                </c:pt>
                <c:pt idx="280">
                  <c:v>2.8</c:v>
                </c:pt>
                <c:pt idx="281">
                  <c:v>2.81</c:v>
                </c:pt>
                <c:pt idx="282">
                  <c:v>2.82</c:v>
                </c:pt>
                <c:pt idx="283">
                  <c:v>2.83</c:v>
                </c:pt>
                <c:pt idx="284">
                  <c:v>2.84</c:v>
                </c:pt>
                <c:pt idx="285">
                  <c:v>2.85</c:v>
                </c:pt>
                <c:pt idx="286">
                  <c:v>2.86</c:v>
                </c:pt>
                <c:pt idx="287">
                  <c:v>2.87</c:v>
                </c:pt>
                <c:pt idx="288">
                  <c:v>2.88</c:v>
                </c:pt>
                <c:pt idx="289">
                  <c:v>2.89</c:v>
                </c:pt>
                <c:pt idx="290">
                  <c:v>2.9</c:v>
                </c:pt>
                <c:pt idx="291">
                  <c:v>2.91</c:v>
                </c:pt>
                <c:pt idx="292">
                  <c:v>2.92</c:v>
                </c:pt>
                <c:pt idx="293">
                  <c:v>2.93</c:v>
                </c:pt>
                <c:pt idx="294">
                  <c:v>2.94</c:v>
                </c:pt>
                <c:pt idx="295">
                  <c:v>2.95</c:v>
                </c:pt>
                <c:pt idx="296">
                  <c:v>2.96</c:v>
                </c:pt>
                <c:pt idx="297">
                  <c:v>2.97</c:v>
                </c:pt>
                <c:pt idx="298">
                  <c:v>2.98</c:v>
                </c:pt>
                <c:pt idx="299">
                  <c:v>2.99</c:v>
                </c:pt>
                <c:pt idx="300">
                  <c:v>3</c:v>
                </c:pt>
                <c:pt idx="301">
                  <c:v>3.01</c:v>
                </c:pt>
                <c:pt idx="302">
                  <c:v>3.02</c:v>
                </c:pt>
                <c:pt idx="303">
                  <c:v>3.03</c:v>
                </c:pt>
                <c:pt idx="304">
                  <c:v>3.04</c:v>
                </c:pt>
                <c:pt idx="305">
                  <c:v>3.05</c:v>
                </c:pt>
                <c:pt idx="306">
                  <c:v>3.06</c:v>
                </c:pt>
                <c:pt idx="307">
                  <c:v>3.07</c:v>
                </c:pt>
                <c:pt idx="308">
                  <c:v>3.08</c:v>
                </c:pt>
                <c:pt idx="309">
                  <c:v>3.09</c:v>
                </c:pt>
                <c:pt idx="310">
                  <c:v>3.1</c:v>
                </c:pt>
                <c:pt idx="311">
                  <c:v>3.11</c:v>
                </c:pt>
                <c:pt idx="312">
                  <c:v>3.12</c:v>
                </c:pt>
                <c:pt idx="313">
                  <c:v>3.13</c:v>
                </c:pt>
                <c:pt idx="314">
                  <c:v>3.14</c:v>
                </c:pt>
                <c:pt idx="315">
                  <c:v>3.15</c:v>
                </c:pt>
                <c:pt idx="316">
                  <c:v>3.16</c:v>
                </c:pt>
                <c:pt idx="317">
                  <c:v>3.17</c:v>
                </c:pt>
                <c:pt idx="318">
                  <c:v>3.18</c:v>
                </c:pt>
                <c:pt idx="319">
                  <c:v>3.19</c:v>
                </c:pt>
                <c:pt idx="320">
                  <c:v>3.2</c:v>
                </c:pt>
                <c:pt idx="321">
                  <c:v>3.21</c:v>
                </c:pt>
                <c:pt idx="322">
                  <c:v>3.22</c:v>
                </c:pt>
                <c:pt idx="323">
                  <c:v>3.23</c:v>
                </c:pt>
                <c:pt idx="324">
                  <c:v>3.24</c:v>
                </c:pt>
                <c:pt idx="325">
                  <c:v>3.25</c:v>
                </c:pt>
                <c:pt idx="326">
                  <c:v>3.26</c:v>
                </c:pt>
                <c:pt idx="327">
                  <c:v>3.27</c:v>
                </c:pt>
                <c:pt idx="328">
                  <c:v>3.28</c:v>
                </c:pt>
                <c:pt idx="329">
                  <c:v>3.29</c:v>
                </c:pt>
                <c:pt idx="330">
                  <c:v>3.3</c:v>
                </c:pt>
                <c:pt idx="331">
                  <c:v>3.31</c:v>
                </c:pt>
                <c:pt idx="332">
                  <c:v>3.32</c:v>
                </c:pt>
                <c:pt idx="333">
                  <c:v>3.33</c:v>
                </c:pt>
                <c:pt idx="334">
                  <c:v>3.34</c:v>
                </c:pt>
                <c:pt idx="335">
                  <c:v>3.35</c:v>
                </c:pt>
                <c:pt idx="336">
                  <c:v>3.36</c:v>
                </c:pt>
                <c:pt idx="337">
                  <c:v>3.37</c:v>
                </c:pt>
                <c:pt idx="338">
                  <c:v>3.38</c:v>
                </c:pt>
                <c:pt idx="339">
                  <c:v>3.39</c:v>
                </c:pt>
                <c:pt idx="340">
                  <c:v>3.4</c:v>
                </c:pt>
                <c:pt idx="341">
                  <c:v>3.41</c:v>
                </c:pt>
                <c:pt idx="342">
                  <c:v>3.42</c:v>
                </c:pt>
                <c:pt idx="343">
                  <c:v>3.43</c:v>
                </c:pt>
                <c:pt idx="344">
                  <c:v>3.44</c:v>
                </c:pt>
                <c:pt idx="345">
                  <c:v>3.45</c:v>
                </c:pt>
                <c:pt idx="346">
                  <c:v>3.46</c:v>
                </c:pt>
                <c:pt idx="347">
                  <c:v>3.47</c:v>
                </c:pt>
                <c:pt idx="348">
                  <c:v>3.48</c:v>
                </c:pt>
                <c:pt idx="349">
                  <c:v>3.49</c:v>
                </c:pt>
                <c:pt idx="350">
                  <c:v>3.5</c:v>
                </c:pt>
                <c:pt idx="351">
                  <c:v>3.51</c:v>
                </c:pt>
                <c:pt idx="352">
                  <c:v>3.52</c:v>
                </c:pt>
                <c:pt idx="353">
                  <c:v>3.53</c:v>
                </c:pt>
                <c:pt idx="354">
                  <c:v>3.54</c:v>
                </c:pt>
                <c:pt idx="355">
                  <c:v>3.55</c:v>
                </c:pt>
                <c:pt idx="356">
                  <c:v>3.56</c:v>
                </c:pt>
                <c:pt idx="357">
                  <c:v>3.57</c:v>
                </c:pt>
                <c:pt idx="358">
                  <c:v>3.58</c:v>
                </c:pt>
                <c:pt idx="359">
                  <c:v>3.59</c:v>
                </c:pt>
                <c:pt idx="360">
                  <c:v>3.6</c:v>
                </c:pt>
                <c:pt idx="361">
                  <c:v>3.61</c:v>
                </c:pt>
                <c:pt idx="362">
                  <c:v>3.62</c:v>
                </c:pt>
                <c:pt idx="363">
                  <c:v>3.63</c:v>
                </c:pt>
                <c:pt idx="364">
                  <c:v>3.64</c:v>
                </c:pt>
                <c:pt idx="365">
                  <c:v>3.65</c:v>
                </c:pt>
                <c:pt idx="366">
                  <c:v>3.66</c:v>
                </c:pt>
                <c:pt idx="367">
                  <c:v>3.67</c:v>
                </c:pt>
                <c:pt idx="368">
                  <c:v>3.68</c:v>
                </c:pt>
                <c:pt idx="369">
                  <c:v>3.69</c:v>
                </c:pt>
                <c:pt idx="370">
                  <c:v>3.7</c:v>
                </c:pt>
                <c:pt idx="371">
                  <c:v>3.71</c:v>
                </c:pt>
                <c:pt idx="372">
                  <c:v>3.72</c:v>
                </c:pt>
                <c:pt idx="373">
                  <c:v>3.73</c:v>
                </c:pt>
                <c:pt idx="374">
                  <c:v>3.74</c:v>
                </c:pt>
                <c:pt idx="375">
                  <c:v>3.75</c:v>
                </c:pt>
                <c:pt idx="376">
                  <c:v>3.76</c:v>
                </c:pt>
                <c:pt idx="377">
                  <c:v>3.77</c:v>
                </c:pt>
                <c:pt idx="378">
                  <c:v>3.78</c:v>
                </c:pt>
                <c:pt idx="379">
                  <c:v>3.79</c:v>
                </c:pt>
                <c:pt idx="380">
                  <c:v>3.8</c:v>
                </c:pt>
                <c:pt idx="381">
                  <c:v>3.81</c:v>
                </c:pt>
                <c:pt idx="382">
                  <c:v>3.82</c:v>
                </c:pt>
                <c:pt idx="383">
                  <c:v>3.83</c:v>
                </c:pt>
                <c:pt idx="384">
                  <c:v>3.84</c:v>
                </c:pt>
                <c:pt idx="385">
                  <c:v>3.85</c:v>
                </c:pt>
                <c:pt idx="386">
                  <c:v>3.86</c:v>
                </c:pt>
                <c:pt idx="387">
                  <c:v>3.87</c:v>
                </c:pt>
                <c:pt idx="388">
                  <c:v>3.88</c:v>
                </c:pt>
                <c:pt idx="389">
                  <c:v>3.89</c:v>
                </c:pt>
                <c:pt idx="390">
                  <c:v>3.9</c:v>
                </c:pt>
                <c:pt idx="391">
                  <c:v>3.91</c:v>
                </c:pt>
                <c:pt idx="392">
                  <c:v>3.92</c:v>
                </c:pt>
                <c:pt idx="393">
                  <c:v>3.93</c:v>
                </c:pt>
                <c:pt idx="394">
                  <c:v>3.94</c:v>
                </c:pt>
                <c:pt idx="395">
                  <c:v>3.95</c:v>
                </c:pt>
                <c:pt idx="396">
                  <c:v>3.96</c:v>
                </c:pt>
                <c:pt idx="397">
                  <c:v>3.97</c:v>
                </c:pt>
                <c:pt idx="398">
                  <c:v>3.98</c:v>
                </c:pt>
                <c:pt idx="399">
                  <c:v>3.99</c:v>
                </c:pt>
                <c:pt idx="400">
                  <c:v>4</c:v>
                </c:pt>
                <c:pt idx="401">
                  <c:v>4.01</c:v>
                </c:pt>
                <c:pt idx="402">
                  <c:v>4.0199999999999996</c:v>
                </c:pt>
                <c:pt idx="403">
                  <c:v>4.03</c:v>
                </c:pt>
                <c:pt idx="404">
                  <c:v>4.04</c:v>
                </c:pt>
                <c:pt idx="405">
                  <c:v>4.05</c:v>
                </c:pt>
                <c:pt idx="406">
                  <c:v>4.0599999999999996</c:v>
                </c:pt>
                <c:pt idx="407">
                  <c:v>4.07</c:v>
                </c:pt>
                <c:pt idx="408">
                  <c:v>4.08</c:v>
                </c:pt>
                <c:pt idx="409">
                  <c:v>4.09</c:v>
                </c:pt>
                <c:pt idx="410">
                  <c:v>4.0999999999999996</c:v>
                </c:pt>
                <c:pt idx="411">
                  <c:v>4.1100000000000003</c:v>
                </c:pt>
                <c:pt idx="412">
                  <c:v>4.12</c:v>
                </c:pt>
                <c:pt idx="413">
                  <c:v>4.13</c:v>
                </c:pt>
                <c:pt idx="414">
                  <c:v>4.1399999999999997</c:v>
                </c:pt>
                <c:pt idx="415">
                  <c:v>4.1500000000000004</c:v>
                </c:pt>
                <c:pt idx="416">
                  <c:v>4.16</c:v>
                </c:pt>
                <c:pt idx="417">
                  <c:v>4.17</c:v>
                </c:pt>
                <c:pt idx="418">
                  <c:v>4.18</c:v>
                </c:pt>
                <c:pt idx="419">
                  <c:v>4.1900000000000004</c:v>
                </c:pt>
                <c:pt idx="420">
                  <c:v>4.2</c:v>
                </c:pt>
                <c:pt idx="421">
                  <c:v>4.21</c:v>
                </c:pt>
                <c:pt idx="422">
                  <c:v>4.22</c:v>
                </c:pt>
                <c:pt idx="423">
                  <c:v>4.2300000000000004</c:v>
                </c:pt>
                <c:pt idx="424">
                  <c:v>4.24</c:v>
                </c:pt>
                <c:pt idx="425">
                  <c:v>4.25</c:v>
                </c:pt>
                <c:pt idx="426">
                  <c:v>4.26</c:v>
                </c:pt>
                <c:pt idx="427">
                  <c:v>4.2699999999999996</c:v>
                </c:pt>
                <c:pt idx="428">
                  <c:v>4.28</c:v>
                </c:pt>
                <c:pt idx="429">
                  <c:v>4.29</c:v>
                </c:pt>
                <c:pt idx="430">
                  <c:v>4.3</c:v>
                </c:pt>
                <c:pt idx="431">
                  <c:v>4.3099999999999996</c:v>
                </c:pt>
                <c:pt idx="432">
                  <c:v>4.32</c:v>
                </c:pt>
                <c:pt idx="433">
                  <c:v>4.33</c:v>
                </c:pt>
                <c:pt idx="434">
                  <c:v>4.34</c:v>
                </c:pt>
                <c:pt idx="435">
                  <c:v>4.3499999999999996</c:v>
                </c:pt>
                <c:pt idx="436">
                  <c:v>4.3600000000000003</c:v>
                </c:pt>
                <c:pt idx="437">
                  <c:v>4.37</c:v>
                </c:pt>
                <c:pt idx="438">
                  <c:v>4.38</c:v>
                </c:pt>
                <c:pt idx="439">
                  <c:v>4.3899999999999997</c:v>
                </c:pt>
                <c:pt idx="440">
                  <c:v>4.4000000000000004</c:v>
                </c:pt>
                <c:pt idx="441">
                  <c:v>4.41</c:v>
                </c:pt>
                <c:pt idx="442">
                  <c:v>4.42</c:v>
                </c:pt>
                <c:pt idx="443">
                  <c:v>4.43</c:v>
                </c:pt>
                <c:pt idx="444">
                  <c:v>4.4400000000000004</c:v>
                </c:pt>
                <c:pt idx="445">
                  <c:v>4.45</c:v>
                </c:pt>
                <c:pt idx="446">
                  <c:v>4.46</c:v>
                </c:pt>
                <c:pt idx="447">
                  <c:v>4.47</c:v>
                </c:pt>
                <c:pt idx="448">
                  <c:v>4.4800000000000004</c:v>
                </c:pt>
                <c:pt idx="449">
                  <c:v>4.49</c:v>
                </c:pt>
                <c:pt idx="450">
                  <c:v>4.5</c:v>
                </c:pt>
                <c:pt idx="451">
                  <c:v>4.51</c:v>
                </c:pt>
                <c:pt idx="452">
                  <c:v>4.5199999999999996</c:v>
                </c:pt>
                <c:pt idx="453">
                  <c:v>4.53</c:v>
                </c:pt>
                <c:pt idx="454">
                  <c:v>4.54</c:v>
                </c:pt>
                <c:pt idx="455">
                  <c:v>4.55</c:v>
                </c:pt>
                <c:pt idx="456">
                  <c:v>4.5599999999999996</c:v>
                </c:pt>
                <c:pt idx="457">
                  <c:v>4.57</c:v>
                </c:pt>
                <c:pt idx="458">
                  <c:v>4.58</c:v>
                </c:pt>
                <c:pt idx="459">
                  <c:v>4.59</c:v>
                </c:pt>
                <c:pt idx="460">
                  <c:v>4.5999999999999996</c:v>
                </c:pt>
                <c:pt idx="461">
                  <c:v>4.6100000000000003</c:v>
                </c:pt>
                <c:pt idx="462">
                  <c:v>4.62</c:v>
                </c:pt>
                <c:pt idx="463">
                  <c:v>4.63</c:v>
                </c:pt>
                <c:pt idx="464">
                  <c:v>4.6399999999999997</c:v>
                </c:pt>
                <c:pt idx="465">
                  <c:v>4.6500000000000004</c:v>
                </c:pt>
                <c:pt idx="466">
                  <c:v>4.66</c:v>
                </c:pt>
                <c:pt idx="467">
                  <c:v>4.67</c:v>
                </c:pt>
                <c:pt idx="468">
                  <c:v>4.68</c:v>
                </c:pt>
                <c:pt idx="469">
                  <c:v>4.6900000000000004</c:v>
                </c:pt>
                <c:pt idx="470">
                  <c:v>4.7</c:v>
                </c:pt>
                <c:pt idx="471">
                  <c:v>4.71</c:v>
                </c:pt>
                <c:pt idx="472">
                  <c:v>4.72</c:v>
                </c:pt>
                <c:pt idx="473">
                  <c:v>4.7300000000000004</c:v>
                </c:pt>
                <c:pt idx="474">
                  <c:v>4.74</c:v>
                </c:pt>
                <c:pt idx="475">
                  <c:v>4.75</c:v>
                </c:pt>
                <c:pt idx="476">
                  <c:v>4.76</c:v>
                </c:pt>
                <c:pt idx="477">
                  <c:v>4.7699999999999996</c:v>
                </c:pt>
                <c:pt idx="478">
                  <c:v>4.78</c:v>
                </c:pt>
                <c:pt idx="479">
                  <c:v>4.79</c:v>
                </c:pt>
                <c:pt idx="480">
                  <c:v>4.8</c:v>
                </c:pt>
                <c:pt idx="481">
                  <c:v>4.8099999999999996</c:v>
                </c:pt>
                <c:pt idx="482">
                  <c:v>4.82</c:v>
                </c:pt>
                <c:pt idx="483">
                  <c:v>4.83</c:v>
                </c:pt>
                <c:pt idx="484">
                  <c:v>4.84</c:v>
                </c:pt>
                <c:pt idx="485">
                  <c:v>4.8499999999999996</c:v>
                </c:pt>
                <c:pt idx="486">
                  <c:v>4.8600000000000003</c:v>
                </c:pt>
                <c:pt idx="487">
                  <c:v>4.87</c:v>
                </c:pt>
                <c:pt idx="488">
                  <c:v>4.88</c:v>
                </c:pt>
                <c:pt idx="489">
                  <c:v>4.8899999999999997</c:v>
                </c:pt>
                <c:pt idx="490">
                  <c:v>4.9000000000000004</c:v>
                </c:pt>
                <c:pt idx="491">
                  <c:v>4.91</c:v>
                </c:pt>
                <c:pt idx="492">
                  <c:v>4.92</c:v>
                </c:pt>
                <c:pt idx="493">
                  <c:v>4.93</c:v>
                </c:pt>
                <c:pt idx="494">
                  <c:v>4.9400000000000004</c:v>
                </c:pt>
                <c:pt idx="495">
                  <c:v>4.95</c:v>
                </c:pt>
                <c:pt idx="496">
                  <c:v>4.96</c:v>
                </c:pt>
                <c:pt idx="497">
                  <c:v>4.97</c:v>
                </c:pt>
                <c:pt idx="498">
                  <c:v>4.9800000000000004</c:v>
                </c:pt>
                <c:pt idx="499">
                  <c:v>4.99</c:v>
                </c:pt>
                <c:pt idx="500">
                  <c:v>5</c:v>
                </c:pt>
                <c:pt idx="501">
                  <c:v>5.01</c:v>
                </c:pt>
                <c:pt idx="502">
                  <c:v>5.0199999999999996</c:v>
                </c:pt>
                <c:pt idx="503">
                  <c:v>5.03</c:v>
                </c:pt>
                <c:pt idx="504">
                  <c:v>5.04</c:v>
                </c:pt>
                <c:pt idx="505">
                  <c:v>5.05</c:v>
                </c:pt>
                <c:pt idx="506">
                  <c:v>5.0599999999999996</c:v>
                </c:pt>
                <c:pt idx="507">
                  <c:v>5.07</c:v>
                </c:pt>
                <c:pt idx="508">
                  <c:v>5.08</c:v>
                </c:pt>
                <c:pt idx="509">
                  <c:v>5.09</c:v>
                </c:pt>
                <c:pt idx="510">
                  <c:v>5.0999999999999996</c:v>
                </c:pt>
                <c:pt idx="511">
                  <c:v>5.1100000000000003</c:v>
                </c:pt>
                <c:pt idx="512">
                  <c:v>5.12</c:v>
                </c:pt>
                <c:pt idx="513">
                  <c:v>5.13</c:v>
                </c:pt>
                <c:pt idx="514">
                  <c:v>5.14</c:v>
                </c:pt>
                <c:pt idx="515">
                  <c:v>5.15</c:v>
                </c:pt>
                <c:pt idx="516">
                  <c:v>5.16</c:v>
                </c:pt>
                <c:pt idx="517">
                  <c:v>5.17</c:v>
                </c:pt>
                <c:pt idx="518">
                  <c:v>5.18</c:v>
                </c:pt>
                <c:pt idx="519">
                  <c:v>5.19</c:v>
                </c:pt>
                <c:pt idx="520">
                  <c:v>5.2</c:v>
                </c:pt>
                <c:pt idx="521">
                  <c:v>5.21</c:v>
                </c:pt>
                <c:pt idx="522">
                  <c:v>5.22</c:v>
                </c:pt>
                <c:pt idx="523">
                  <c:v>5.23</c:v>
                </c:pt>
                <c:pt idx="524">
                  <c:v>5.24</c:v>
                </c:pt>
                <c:pt idx="525">
                  <c:v>5.25</c:v>
                </c:pt>
                <c:pt idx="526">
                  <c:v>5.26</c:v>
                </c:pt>
                <c:pt idx="527">
                  <c:v>5.27</c:v>
                </c:pt>
                <c:pt idx="528">
                  <c:v>5.28</c:v>
                </c:pt>
                <c:pt idx="529">
                  <c:v>5.29</c:v>
                </c:pt>
                <c:pt idx="530">
                  <c:v>5.3</c:v>
                </c:pt>
                <c:pt idx="531">
                  <c:v>5.31</c:v>
                </c:pt>
                <c:pt idx="532">
                  <c:v>5.32</c:v>
                </c:pt>
                <c:pt idx="533">
                  <c:v>5.33</c:v>
                </c:pt>
                <c:pt idx="534">
                  <c:v>5.34</c:v>
                </c:pt>
                <c:pt idx="535">
                  <c:v>5.35</c:v>
                </c:pt>
                <c:pt idx="536">
                  <c:v>5.36</c:v>
                </c:pt>
                <c:pt idx="537">
                  <c:v>5.37</c:v>
                </c:pt>
                <c:pt idx="538">
                  <c:v>5.38</c:v>
                </c:pt>
                <c:pt idx="539">
                  <c:v>5.39</c:v>
                </c:pt>
                <c:pt idx="540">
                  <c:v>5.4</c:v>
                </c:pt>
                <c:pt idx="541">
                  <c:v>5.41</c:v>
                </c:pt>
                <c:pt idx="542">
                  <c:v>5.42</c:v>
                </c:pt>
                <c:pt idx="543">
                  <c:v>5.43</c:v>
                </c:pt>
                <c:pt idx="544">
                  <c:v>5.44</c:v>
                </c:pt>
                <c:pt idx="545">
                  <c:v>5.45</c:v>
                </c:pt>
                <c:pt idx="546">
                  <c:v>5.46</c:v>
                </c:pt>
                <c:pt idx="547">
                  <c:v>5.47</c:v>
                </c:pt>
                <c:pt idx="548">
                  <c:v>5.48</c:v>
                </c:pt>
                <c:pt idx="549">
                  <c:v>5.49</c:v>
                </c:pt>
                <c:pt idx="550">
                  <c:v>5.5</c:v>
                </c:pt>
                <c:pt idx="551">
                  <c:v>5.51</c:v>
                </c:pt>
                <c:pt idx="552">
                  <c:v>5.52</c:v>
                </c:pt>
                <c:pt idx="553">
                  <c:v>5.53</c:v>
                </c:pt>
                <c:pt idx="554">
                  <c:v>5.54</c:v>
                </c:pt>
                <c:pt idx="555">
                  <c:v>5.55</c:v>
                </c:pt>
                <c:pt idx="556">
                  <c:v>5.56</c:v>
                </c:pt>
                <c:pt idx="557">
                  <c:v>5.57</c:v>
                </c:pt>
                <c:pt idx="558">
                  <c:v>5.58</c:v>
                </c:pt>
                <c:pt idx="559">
                  <c:v>5.59</c:v>
                </c:pt>
                <c:pt idx="560">
                  <c:v>5.6</c:v>
                </c:pt>
                <c:pt idx="561">
                  <c:v>5.61</c:v>
                </c:pt>
                <c:pt idx="562">
                  <c:v>5.62</c:v>
                </c:pt>
                <c:pt idx="563">
                  <c:v>5.63</c:v>
                </c:pt>
                <c:pt idx="564">
                  <c:v>5.64</c:v>
                </c:pt>
                <c:pt idx="565">
                  <c:v>5.65</c:v>
                </c:pt>
                <c:pt idx="566">
                  <c:v>5.66</c:v>
                </c:pt>
                <c:pt idx="567">
                  <c:v>5.67</c:v>
                </c:pt>
                <c:pt idx="568">
                  <c:v>5.68</c:v>
                </c:pt>
                <c:pt idx="569">
                  <c:v>5.69</c:v>
                </c:pt>
                <c:pt idx="570">
                  <c:v>5.7</c:v>
                </c:pt>
                <c:pt idx="571">
                  <c:v>5.71</c:v>
                </c:pt>
                <c:pt idx="572">
                  <c:v>5.72</c:v>
                </c:pt>
                <c:pt idx="573">
                  <c:v>5.73</c:v>
                </c:pt>
                <c:pt idx="574">
                  <c:v>5.74</c:v>
                </c:pt>
                <c:pt idx="575">
                  <c:v>5.75</c:v>
                </c:pt>
                <c:pt idx="576">
                  <c:v>5.76</c:v>
                </c:pt>
                <c:pt idx="577">
                  <c:v>5.77</c:v>
                </c:pt>
                <c:pt idx="578">
                  <c:v>5.78</c:v>
                </c:pt>
                <c:pt idx="579">
                  <c:v>5.79</c:v>
                </c:pt>
                <c:pt idx="580">
                  <c:v>5.8</c:v>
                </c:pt>
                <c:pt idx="581">
                  <c:v>5.81</c:v>
                </c:pt>
                <c:pt idx="582">
                  <c:v>5.82</c:v>
                </c:pt>
                <c:pt idx="583">
                  <c:v>5.83</c:v>
                </c:pt>
                <c:pt idx="584">
                  <c:v>5.84</c:v>
                </c:pt>
                <c:pt idx="585">
                  <c:v>5.85</c:v>
                </c:pt>
                <c:pt idx="586">
                  <c:v>5.86</c:v>
                </c:pt>
                <c:pt idx="587">
                  <c:v>5.87</c:v>
                </c:pt>
                <c:pt idx="588">
                  <c:v>5.88</c:v>
                </c:pt>
                <c:pt idx="589">
                  <c:v>5.89</c:v>
                </c:pt>
                <c:pt idx="590">
                  <c:v>5.9</c:v>
                </c:pt>
                <c:pt idx="591">
                  <c:v>5.91</c:v>
                </c:pt>
                <c:pt idx="592">
                  <c:v>5.92</c:v>
                </c:pt>
                <c:pt idx="593">
                  <c:v>5.93</c:v>
                </c:pt>
                <c:pt idx="594">
                  <c:v>5.94</c:v>
                </c:pt>
                <c:pt idx="595">
                  <c:v>5.95</c:v>
                </c:pt>
                <c:pt idx="596">
                  <c:v>5.96</c:v>
                </c:pt>
                <c:pt idx="597">
                  <c:v>5.97</c:v>
                </c:pt>
                <c:pt idx="598">
                  <c:v>5.98</c:v>
                </c:pt>
                <c:pt idx="599">
                  <c:v>5.99</c:v>
                </c:pt>
                <c:pt idx="600">
                  <c:v>6</c:v>
                </c:pt>
                <c:pt idx="601">
                  <c:v>6.01</c:v>
                </c:pt>
                <c:pt idx="602">
                  <c:v>6.02</c:v>
                </c:pt>
                <c:pt idx="603">
                  <c:v>6.03</c:v>
                </c:pt>
                <c:pt idx="604">
                  <c:v>6.04</c:v>
                </c:pt>
                <c:pt idx="605">
                  <c:v>6.05</c:v>
                </c:pt>
                <c:pt idx="606">
                  <c:v>6.06</c:v>
                </c:pt>
                <c:pt idx="607">
                  <c:v>6.07</c:v>
                </c:pt>
                <c:pt idx="608">
                  <c:v>6.08</c:v>
                </c:pt>
                <c:pt idx="609">
                  <c:v>6.09</c:v>
                </c:pt>
                <c:pt idx="610">
                  <c:v>6.1</c:v>
                </c:pt>
                <c:pt idx="611">
                  <c:v>6.11</c:v>
                </c:pt>
                <c:pt idx="612">
                  <c:v>6.12</c:v>
                </c:pt>
                <c:pt idx="613">
                  <c:v>6.13</c:v>
                </c:pt>
                <c:pt idx="614">
                  <c:v>6.14</c:v>
                </c:pt>
                <c:pt idx="615">
                  <c:v>6.15</c:v>
                </c:pt>
                <c:pt idx="616">
                  <c:v>6.16</c:v>
                </c:pt>
                <c:pt idx="617">
                  <c:v>6.17</c:v>
                </c:pt>
                <c:pt idx="618">
                  <c:v>6.18</c:v>
                </c:pt>
                <c:pt idx="619">
                  <c:v>6.19</c:v>
                </c:pt>
                <c:pt idx="620">
                  <c:v>6.2</c:v>
                </c:pt>
                <c:pt idx="621">
                  <c:v>6.21</c:v>
                </c:pt>
                <c:pt idx="622">
                  <c:v>6.22</c:v>
                </c:pt>
                <c:pt idx="623">
                  <c:v>6.23</c:v>
                </c:pt>
                <c:pt idx="624">
                  <c:v>6.2399999999999904</c:v>
                </c:pt>
                <c:pt idx="625">
                  <c:v>6.2499999999999902</c:v>
                </c:pt>
                <c:pt idx="626">
                  <c:v>6.25999999999999</c:v>
                </c:pt>
                <c:pt idx="627">
                  <c:v>6.2699999999999898</c:v>
                </c:pt>
                <c:pt idx="628">
                  <c:v>6.2799999999999896</c:v>
                </c:pt>
                <c:pt idx="629">
                  <c:v>6.2899999999999903</c:v>
                </c:pt>
                <c:pt idx="630">
                  <c:v>6.2999999999999901</c:v>
                </c:pt>
                <c:pt idx="631">
                  <c:v>6.3099999999999898</c:v>
                </c:pt>
                <c:pt idx="632">
                  <c:v>6.3199999999999896</c:v>
                </c:pt>
                <c:pt idx="633">
                  <c:v>6.3299999999999903</c:v>
                </c:pt>
                <c:pt idx="634">
                  <c:v>6.3399999999999901</c:v>
                </c:pt>
                <c:pt idx="635">
                  <c:v>6.3499999999999899</c:v>
                </c:pt>
                <c:pt idx="636">
                  <c:v>6.3599999999999897</c:v>
                </c:pt>
                <c:pt idx="637">
                  <c:v>6.3699999999999903</c:v>
                </c:pt>
                <c:pt idx="638">
                  <c:v>6.3799999999999901</c:v>
                </c:pt>
                <c:pt idx="639">
                  <c:v>6.3899999999999899</c:v>
                </c:pt>
                <c:pt idx="640">
                  <c:v>6.3999999999999897</c:v>
                </c:pt>
                <c:pt idx="641">
                  <c:v>6.4099999999999904</c:v>
                </c:pt>
                <c:pt idx="642">
                  <c:v>6.4199999999999902</c:v>
                </c:pt>
                <c:pt idx="643">
                  <c:v>6.4299999999999899</c:v>
                </c:pt>
                <c:pt idx="644">
                  <c:v>6.4399999999999897</c:v>
                </c:pt>
                <c:pt idx="645">
                  <c:v>6.4499999999999904</c:v>
                </c:pt>
                <c:pt idx="646">
                  <c:v>6.4599999999999902</c:v>
                </c:pt>
                <c:pt idx="647">
                  <c:v>6.46999999999999</c:v>
                </c:pt>
                <c:pt idx="648">
                  <c:v>6.4799999999999898</c:v>
                </c:pt>
                <c:pt idx="649">
                  <c:v>6.4899999999999904</c:v>
                </c:pt>
                <c:pt idx="650">
                  <c:v>6.4999999999999902</c:v>
                </c:pt>
                <c:pt idx="651">
                  <c:v>6.50999999999999</c:v>
                </c:pt>
                <c:pt idx="652">
                  <c:v>6.5199999999999898</c:v>
                </c:pt>
                <c:pt idx="653">
                  <c:v>6.5299999999999896</c:v>
                </c:pt>
                <c:pt idx="654">
                  <c:v>6.5399999999999903</c:v>
                </c:pt>
                <c:pt idx="655">
                  <c:v>6.5499999999999901</c:v>
                </c:pt>
                <c:pt idx="656">
                  <c:v>6.5599999999999898</c:v>
                </c:pt>
                <c:pt idx="657">
                  <c:v>6.5699999999999896</c:v>
                </c:pt>
                <c:pt idx="658">
                  <c:v>6.5799999999999903</c:v>
                </c:pt>
                <c:pt idx="659">
                  <c:v>6.5899999999999901</c:v>
                </c:pt>
                <c:pt idx="660">
                  <c:v>6.5999999999999899</c:v>
                </c:pt>
                <c:pt idx="661">
                  <c:v>6.6099999999999897</c:v>
                </c:pt>
                <c:pt idx="662">
                  <c:v>6.6199999999999903</c:v>
                </c:pt>
                <c:pt idx="663">
                  <c:v>6.6299999999999901</c:v>
                </c:pt>
                <c:pt idx="664">
                  <c:v>6.6399999999999899</c:v>
                </c:pt>
                <c:pt idx="665">
                  <c:v>6.6499999999999897</c:v>
                </c:pt>
                <c:pt idx="666">
                  <c:v>6.6599999999999904</c:v>
                </c:pt>
                <c:pt idx="667">
                  <c:v>6.6699999999999902</c:v>
                </c:pt>
                <c:pt idx="668">
                  <c:v>6.6799999999999899</c:v>
                </c:pt>
                <c:pt idx="669">
                  <c:v>6.6899999999999897</c:v>
                </c:pt>
                <c:pt idx="670">
                  <c:v>6.6999999999999904</c:v>
                </c:pt>
                <c:pt idx="671">
                  <c:v>6.7099999999999804</c:v>
                </c:pt>
                <c:pt idx="672">
                  <c:v>6.7199999999999802</c:v>
                </c:pt>
                <c:pt idx="673">
                  <c:v>6.72999999999998</c:v>
                </c:pt>
                <c:pt idx="674">
                  <c:v>6.7399999999999798</c:v>
                </c:pt>
                <c:pt idx="675">
                  <c:v>6.7499999999999796</c:v>
                </c:pt>
                <c:pt idx="676">
                  <c:v>6.7599999999999802</c:v>
                </c:pt>
                <c:pt idx="677">
                  <c:v>6.76999999999998</c:v>
                </c:pt>
                <c:pt idx="678">
                  <c:v>6.7799999999999798</c:v>
                </c:pt>
                <c:pt idx="679">
                  <c:v>6.7899999999999796</c:v>
                </c:pt>
                <c:pt idx="680">
                  <c:v>6.7999999999999803</c:v>
                </c:pt>
                <c:pt idx="681">
                  <c:v>6.8099999999999801</c:v>
                </c:pt>
                <c:pt idx="682">
                  <c:v>6.8199999999999799</c:v>
                </c:pt>
                <c:pt idx="683">
                  <c:v>6.8299999999999796</c:v>
                </c:pt>
                <c:pt idx="684">
                  <c:v>6.8399999999999803</c:v>
                </c:pt>
                <c:pt idx="685">
                  <c:v>6.8499999999999801</c:v>
                </c:pt>
                <c:pt idx="686">
                  <c:v>6.8599999999999799</c:v>
                </c:pt>
                <c:pt idx="687">
                  <c:v>6.8699999999999797</c:v>
                </c:pt>
                <c:pt idx="688">
                  <c:v>6.8799999999999804</c:v>
                </c:pt>
                <c:pt idx="689">
                  <c:v>6.8899999999999801</c:v>
                </c:pt>
                <c:pt idx="690">
                  <c:v>6.8999999999999799</c:v>
                </c:pt>
                <c:pt idx="691">
                  <c:v>6.9099999999999797</c:v>
                </c:pt>
                <c:pt idx="692">
                  <c:v>6.9199999999999804</c:v>
                </c:pt>
                <c:pt idx="693">
                  <c:v>6.9299999999999802</c:v>
                </c:pt>
                <c:pt idx="694">
                  <c:v>6.93999999999998</c:v>
                </c:pt>
                <c:pt idx="695">
                  <c:v>6.9499999999999797</c:v>
                </c:pt>
                <c:pt idx="696">
                  <c:v>6.9599999999999804</c:v>
                </c:pt>
                <c:pt idx="697">
                  <c:v>6.9699999999999802</c:v>
                </c:pt>
                <c:pt idx="698">
                  <c:v>6.97999999999998</c:v>
                </c:pt>
                <c:pt idx="699">
                  <c:v>6.9899999999999798</c:v>
                </c:pt>
                <c:pt idx="700">
                  <c:v>6.9999999999999796</c:v>
                </c:pt>
                <c:pt idx="701">
                  <c:v>7.0099999999999802</c:v>
                </c:pt>
                <c:pt idx="702">
                  <c:v>7.01999999999998</c:v>
                </c:pt>
                <c:pt idx="703">
                  <c:v>7.0299999999999798</c:v>
                </c:pt>
                <c:pt idx="704">
                  <c:v>7.0399999999999796</c:v>
                </c:pt>
                <c:pt idx="705">
                  <c:v>7.0499999999999803</c:v>
                </c:pt>
                <c:pt idx="706">
                  <c:v>7.0599999999999801</c:v>
                </c:pt>
                <c:pt idx="707">
                  <c:v>7.0699999999999799</c:v>
                </c:pt>
                <c:pt idx="708">
                  <c:v>7.0799999999999796</c:v>
                </c:pt>
                <c:pt idx="709">
                  <c:v>7.0899999999999803</c:v>
                </c:pt>
                <c:pt idx="710">
                  <c:v>7.0999999999999801</c:v>
                </c:pt>
                <c:pt idx="711">
                  <c:v>7.1099999999999799</c:v>
                </c:pt>
                <c:pt idx="712">
                  <c:v>7.1199999999999797</c:v>
                </c:pt>
                <c:pt idx="713">
                  <c:v>7.1299999999999804</c:v>
                </c:pt>
                <c:pt idx="714">
                  <c:v>7.1399999999999801</c:v>
                </c:pt>
                <c:pt idx="715">
                  <c:v>7.1499999999999799</c:v>
                </c:pt>
                <c:pt idx="716">
                  <c:v>7.1599999999999699</c:v>
                </c:pt>
                <c:pt idx="717">
                  <c:v>7.1699999999999697</c:v>
                </c:pt>
                <c:pt idx="718">
                  <c:v>7.1799999999999704</c:v>
                </c:pt>
                <c:pt idx="719">
                  <c:v>7.1899999999999702</c:v>
                </c:pt>
                <c:pt idx="720">
                  <c:v>7.19999999999997</c:v>
                </c:pt>
                <c:pt idx="721">
                  <c:v>7.2099999999999698</c:v>
                </c:pt>
                <c:pt idx="722">
                  <c:v>7.2199999999999704</c:v>
                </c:pt>
                <c:pt idx="723">
                  <c:v>7.2299999999999702</c:v>
                </c:pt>
                <c:pt idx="724">
                  <c:v>7.23999999999997</c:v>
                </c:pt>
                <c:pt idx="725">
                  <c:v>7.2499999999999698</c:v>
                </c:pt>
                <c:pt idx="726">
                  <c:v>7.2599999999999696</c:v>
                </c:pt>
                <c:pt idx="727">
                  <c:v>7.2699999999999703</c:v>
                </c:pt>
                <c:pt idx="728">
                  <c:v>7.2799999999999701</c:v>
                </c:pt>
                <c:pt idx="729">
                  <c:v>7.2899999999999698</c:v>
                </c:pt>
                <c:pt idx="730">
                  <c:v>7.2999999999999696</c:v>
                </c:pt>
                <c:pt idx="731">
                  <c:v>7.3099999999999703</c:v>
                </c:pt>
                <c:pt idx="732">
                  <c:v>7.3199999999999701</c:v>
                </c:pt>
                <c:pt idx="733">
                  <c:v>7.3299999999999699</c:v>
                </c:pt>
                <c:pt idx="734">
                  <c:v>7.3399999999999697</c:v>
                </c:pt>
                <c:pt idx="735">
                  <c:v>7.3499999999999703</c:v>
                </c:pt>
                <c:pt idx="736">
                  <c:v>7.3599999999999701</c:v>
                </c:pt>
                <c:pt idx="737">
                  <c:v>7.3699999999999699</c:v>
                </c:pt>
                <c:pt idx="738">
                  <c:v>7.3799999999999697</c:v>
                </c:pt>
                <c:pt idx="739">
                  <c:v>7.3899999999999704</c:v>
                </c:pt>
                <c:pt idx="740">
                  <c:v>7.3999999999999702</c:v>
                </c:pt>
                <c:pt idx="741">
                  <c:v>7.4099999999999699</c:v>
                </c:pt>
                <c:pt idx="742">
                  <c:v>7.4199999999999697</c:v>
                </c:pt>
                <c:pt idx="743">
                  <c:v>7.4299999999999704</c:v>
                </c:pt>
                <c:pt idx="744">
                  <c:v>7.4399999999999702</c:v>
                </c:pt>
                <c:pt idx="745">
                  <c:v>7.44999999999997</c:v>
                </c:pt>
                <c:pt idx="746">
                  <c:v>7.4599999999999698</c:v>
                </c:pt>
                <c:pt idx="747">
                  <c:v>7.4699999999999704</c:v>
                </c:pt>
                <c:pt idx="748">
                  <c:v>7.4799999999999702</c:v>
                </c:pt>
                <c:pt idx="749">
                  <c:v>7.48999999999997</c:v>
                </c:pt>
                <c:pt idx="750">
                  <c:v>7.4999999999999698</c:v>
                </c:pt>
                <c:pt idx="751">
                  <c:v>7.5099999999999696</c:v>
                </c:pt>
                <c:pt idx="752">
                  <c:v>7.5199999999999703</c:v>
                </c:pt>
                <c:pt idx="753">
                  <c:v>7.5299999999999701</c:v>
                </c:pt>
                <c:pt idx="754">
                  <c:v>7.5399999999999698</c:v>
                </c:pt>
                <c:pt idx="755">
                  <c:v>7.5499999999999696</c:v>
                </c:pt>
                <c:pt idx="756">
                  <c:v>7.5599999999999703</c:v>
                </c:pt>
                <c:pt idx="757">
                  <c:v>7.5699999999999701</c:v>
                </c:pt>
                <c:pt idx="758">
                  <c:v>7.5799999999999699</c:v>
                </c:pt>
                <c:pt idx="759">
                  <c:v>7.5899999999999697</c:v>
                </c:pt>
                <c:pt idx="760">
                  <c:v>7.5999999999999703</c:v>
                </c:pt>
                <c:pt idx="761">
                  <c:v>7.6099999999999701</c:v>
                </c:pt>
                <c:pt idx="762">
                  <c:v>7.6199999999999699</c:v>
                </c:pt>
                <c:pt idx="763">
                  <c:v>7.6299999999999599</c:v>
                </c:pt>
                <c:pt idx="764">
                  <c:v>7.6399999999999597</c:v>
                </c:pt>
                <c:pt idx="765">
                  <c:v>7.6499999999999604</c:v>
                </c:pt>
                <c:pt idx="766">
                  <c:v>7.6599999999999602</c:v>
                </c:pt>
                <c:pt idx="767">
                  <c:v>7.66999999999996</c:v>
                </c:pt>
                <c:pt idx="768">
                  <c:v>7.6799999999999597</c:v>
                </c:pt>
                <c:pt idx="769">
                  <c:v>7.6899999999999604</c:v>
                </c:pt>
                <c:pt idx="770">
                  <c:v>7.6999999999999602</c:v>
                </c:pt>
                <c:pt idx="771">
                  <c:v>7.70999999999996</c:v>
                </c:pt>
                <c:pt idx="772">
                  <c:v>7.7199999999999598</c:v>
                </c:pt>
                <c:pt idx="773">
                  <c:v>7.7299999999999596</c:v>
                </c:pt>
                <c:pt idx="774">
                  <c:v>7.7399999999999602</c:v>
                </c:pt>
                <c:pt idx="775">
                  <c:v>7.74999999999996</c:v>
                </c:pt>
                <c:pt idx="776">
                  <c:v>7.7599999999999598</c:v>
                </c:pt>
                <c:pt idx="777">
                  <c:v>7.7699999999999596</c:v>
                </c:pt>
                <c:pt idx="778">
                  <c:v>7.7799999999999603</c:v>
                </c:pt>
                <c:pt idx="779">
                  <c:v>7.7899999999999601</c:v>
                </c:pt>
                <c:pt idx="780">
                  <c:v>7.7999999999999599</c:v>
                </c:pt>
                <c:pt idx="781">
                  <c:v>7.8099999999999596</c:v>
                </c:pt>
                <c:pt idx="782">
                  <c:v>7.8199999999999603</c:v>
                </c:pt>
                <c:pt idx="783">
                  <c:v>7.8299999999999601</c:v>
                </c:pt>
                <c:pt idx="784">
                  <c:v>7.8399999999999599</c:v>
                </c:pt>
                <c:pt idx="785">
                  <c:v>7.8499999999999597</c:v>
                </c:pt>
                <c:pt idx="786">
                  <c:v>7.8599999999999604</c:v>
                </c:pt>
                <c:pt idx="787">
                  <c:v>7.8699999999999601</c:v>
                </c:pt>
                <c:pt idx="788">
                  <c:v>7.8799999999999599</c:v>
                </c:pt>
                <c:pt idx="789">
                  <c:v>7.8899999999999597</c:v>
                </c:pt>
                <c:pt idx="790">
                  <c:v>7.8999999999999604</c:v>
                </c:pt>
                <c:pt idx="791">
                  <c:v>7.9099999999999602</c:v>
                </c:pt>
                <c:pt idx="792">
                  <c:v>7.91999999999996</c:v>
                </c:pt>
                <c:pt idx="793">
                  <c:v>7.9299999999999597</c:v>
                </c:pt>
                <c:pt idx="794">
                  <c:v>7.9399999999999604</c:v>
                </c:pt>
                <c:pt idx="795">
                  <c:v>7.9499999999999602</c:v>
                </c:pt>
                <c:pt idx="796">
                  <c:v>7.95999999999996</c:v>
                </c:pt>
                <c:pt idx="797">
                  <c:v>7.9699999999999598</c:v>
                </c:pt>
                <c:pt idx="798">
                  <c:v>7.9799999999999596</c:v>
                </c:pt>
                <c:pt idx="799">
                  <c:v>7.9899999999999602</c:v>
                </c:pt>
                <c:pt idx="800">
                  <c:v>7.99999999999996</c:v>
                </c:pt>
                <c:pt idx="801">
                  <c:v>8.0099999999999607</c:v>
                </c:pt>
                <c:pt idx="802">
                  <c:v>8.0199999999999605</c:v>
                </c:pt>
                <c:pt idx="803">
                  <c:v>8.0299999999999603</c:v>
                </c:pt>
                <c:pt idx="804">
                  <c:v>8.0399999999999601</c:v>
                </c:pt>
                <c:pt idx="805">
                  <c:v>8.0499999999999599</c:v>
                </c:pt>
                <c:pt idx="806">
                  <c:v>8.0599999999999596</c:v>
                </c:pt>
                <c:pt idx="807">
                  <c:v>8.0699999999999594</c:v>
                </c:pt>
                <c:pt idx="808">
                  <c:v>8.0799999999999592</c:v>
                </c:pt>
                <c:pt idx="809">
                  <c:v>8.0899999999999608</c:v>
                </c:pt>
                <c:pt idx="810">
                  <c:v>8.0999999999999499</c:v>
                </c:pt>
                <c:pt idx="811">
                  <c:v>8.1099999999999497</c:v>
                </c:pt>
                <c:pt idx="812">
                  <c:v>8.1199999999999495</c:v>
                </c:pt>
                <c:pt idx="813">
                  <c:v>8.1299999999999493</c:v>
                </c:pt>
                <c:pt idx="814">
                  <c:v>8.1399999999999508</c:v>
                </c:pt>
                <c:pt idx="815">
                  <c:v>8.1499999999999506</c:v>
                </c:pt>
                <c:pt idx="816">
                  <c:v>8.1599999999999504</c:v>
                </c:pt>
                <c:pt idx="817">
                  <c:v>8.1699999999999502</c:v>
                </c:pt>
                <c:pt idx="818">
                  <c:v>8.17999999999995</c:v>
                </c:pt>
                <c:pt idx="819">
                  <c:v>8.1899999999999498</c:v>
                </c:pt>
                <c:pt idx="820">
                  <c:v>8.1999999999999496</c:v>
                </c:pt>
                <c:pt idx="821">
                  <c:v>8.2099999999999493</c:v>
                </c:pt>
                <c:pt idx="822">
                  <c:v>8.2199999999999491</c:v>
                </c:pt>
                <c:pt idx="823">
                  <c:v>8.2299999999999507</c:v>
                </c:pt>
                <c:pt idx="824">
                  <c:v>8.2399999999999505</c:v>
                </c:pt>
                <c:pt idx="825">
                  <c:v>8.2499999999999503</c:v>
                </c:pt>
                <c:pt idx="826">
                  <c:v>8.25999999999995</c:v>
                </c:pt>
                <c:pt idx="827">
                  <c:v>8.2699999999999498</c:v>
                </c:pt>
                <c:pt idx="828">
                  <c:v>8.2799999999999496</c:v>
                </c:pt>
                <c:pt idx="829">
                  <c:v>8.2899999999999494</c:v>
                </c:pt>
                <c:pt idx="830">
                  <c:v>8.2999999999999492</c:v>
                </c:pt>
                <c:pt idx="831">
                  <c:v>8.3099999999999508</c:v>
                </c:pt>
                <c:pt idx="832">
                  <c:v>8.3199999999999505</c:v>
                </c:pt>
                <c:pt idx="833">
                  <c:v>8.3299999999999503</c:v>
                </c:pt>
                <c:pt idx="834">
                  <c:v>8.3399999999999501</c:v>
                </c:pt>
                <c:pt idx="835">
                  <c:v>8.3499999999999499</c:v>
                </c:pt>
                <c:pt idx="836">
                  <c:v>8.3599999999999497</c:v>
                </c:pt>
                <c:pt idx="837">
                  <c:v>8.3699999999999495</c:v>
                </c:pt>
                <c:pt idx="838">
                  <c:v>8.3799999999999493</c:v>
                </c:pt>
                <c:pt idx="839">
                  <c:v>8.3899999999999508</c:v>
                </c:pt>
                <c:pt idx="840">
                  <c:v>8.3999999999999506</c:v>
                </c:pt>
                <c:pt idx="841">
                  <c:v>8.4099999999999504</c:v>
                </c:pt>
                <c:pt idx="842">
                  <c:v>8.4199999999999502</c:v>
                </c:pt>
                <c:pt idx="843">
                  <c:v>8.42999999999995</c:v>
                </c:pt>
                <c:pt idx="844">
                  <c:v>8.4399999999999498</c:v>
                </c:pt>
                <c:pt idx="845">
                  <c:v>8.4499999999999496</c:v>
                </c:pt>
                <c:pt idx="846">
                  <c:v>8.4599999999999493</c:v>
                </c:pt>
                <c:pt idx="847">
                  <c:v>8.4699999999999491</c:v>
                </c:pt>
                <c:pt idx="848">
                  <c:v>8.4799999999999507</c:v>
                </c:pt>
                <c:pt idx="849">
                  <c:v>8.4899999999999505</c:v>
                </c:pt>
                <c:pt idx="850">
                  <c:v>8.4999999999999396</c:v>
                </c:pt>
                <c:pt idx="851">
                  <c:v>8.5099999999999394</c:v>
                </c:pt>
                <c:pt idx="852">
                  <c:v>8.5199999999999392</c:v>
                </c:pt>
                <c:pt idx="853">
                  <c:v>8.5299999999999407</c:v>
                </c:pt>
                <c:pt idx="854">
                  <c:v>8.5399999999999405</c:v>
                </c:pt>
                <c:pt idx="855">
                  <c:v>8.5499999999999403</c:v>
                </c:pt>
                <c:pt idx="856">
                  <c:v>8.5599999999999401</c:v>
                </c:pt>
                <c:pt idx="857">
                  <c:v>8.5699999999999399</c:v>
                </c:pt>
                <c:pt idx="858">
                  <c:v>8.5799999999999397</c:v>
                </c:pt>
                <c:pt idx="859">
                  <c:v>8.5899999999999395</c:v>
                </c:pt>
                <c:pt idx="860">
                  <c:v>8.5999999999999392</c:v>
                </c:pt>
                <c:pt idx="861">
                  <c:v>8.6099999999999408</c:v>
                </c:pt>
                <c:pt idx="862">
                  <c:v>8.6199999999999406</c:v>
                </c:pt>
                <c:pt idx="863">
                  <c:v>8.6299999999999404</c:v>
                </c:pt>
                <c:pt idx="864">
                  <c:v>8.6399999999999402</c:v>
                </c:pt>
                <c:pt idx="865">
                  <c:v>8.64999999999994</c:v>
                </c:pt>
                <c:pt idx="866">
                  <c:v>8.6599999999999397</c:v>
                </c:pt>
                <c:pt idx="867">
                  <c:v>8.6699999999999395</c:v>
                </c:pt>
                <c:pt idx="868">
                  <c:v>8.6799999999999393</c:v>
                </c:pt>
                <c:pt idx="869">
                  <c:v>8.6899999999999409</c:v>
                </c:pt>
                <c:pt idx="870">
                  <c:v>8.6999999999999407</c:v>
                </c:pt>
                <c:pt idx="871">
                  <c:v>8.7099999999999405</c:v>
                </c:pt>
                <c:pt idx="872">
                  <c:v>8.7199999999999402</c:v>
                </c:pt>
                <c:pt idx="873">
                  <c:v>8.72999999999994</c:v>
                </c:pt>
                <c:pt idx="874">
                  <c:v>8.7399999999999398</c:v>
                </c:pt>
                <c:pt idx="875">
                  <c:v>8.7499999999999396</c:v>
                </c:pt>
                <c:pt idx="876">
                  <c:v>8.7599999999999394</c:v>
                </c:pt>
                <c:pt idx="877">
                  <c:v>8.7699999999999392</c:v>
                </c:pt>
                <c:pt idx="878">
                  <c:v>8.7799999999999407</c:v>
                </c:pt>
                <c:pt idx="879">
                  <c:v>8.7899999999999405</c:v>
                </c:pt>
                <c:pt idx="880">
                  <c:v>8.7999999999999403</c:v>
                </c:pt>
                <c:pt idx="881">
                  <c:v>8.8099999999999401</c:v>
                </c:pt>
                <c:pt idx="882">
                  <c:v>8.8199999999999399</c:v>
                </c:pt>
                <c:pt idx="883">
                  <c:v>8.8299999999999397</c:v>
                </c:pt>
                <c:pt idx="884">
                  <c:v>8.8399999999999395</c:v>
                </c:pt>
                <c:pt idx="885">
                  <c:v>8.8499999999999392</c:v>
                </c:pt>
                <c:pt idx="886">
                  <c:v>8.8599999999999408</c:v>
                </c:pt>
                <c:pt idx="887">
                  <c:v>8.8699999999999406</c:v>
                </c:pt>
                <c:pt idx="888">
                  <c:v>8.8799999999999404</c:v>
                </c:pt>
                <c:pt idx="889">
                  <c:v>8.8899999999999402</c:v>
                </c:pt>
                <c:pt idx="890">
                  <c:v>8.89999999999994</c:v>
                </c:pt>
                <c:pt idx="891">
                  <c:v>8.9099999999999397</c:v>
                </c:pt>
                <c:pt idx="892">
                  <c:v>8.9199999999999395</c:v>
                </c:pt>
                <c:pt idx="893">
                  <c:v>8.9299999999999393</c:v>
                </c:pt>
                <c:pt idx="894">
                  <c:v>8.9399999999999409</c:v>
                </c:pt>
                <c:pt idx="895">
                  <c:v>8.9499999999999407</c:v>
                </c:pt>
                <c:pt idx="896">
                  <c:v>8.9599999999999405</c:v>
                </c:pt>
                <c:pt idx="897">
                  <c:v>8.9699999999999296</c:v>
                </c:pt>
                <c:pt idx="898">
                  <c:v>8.9799999999999294</c:v>
                </c:pt>
                <c:pt idx="899">
                  <c:v>8.9899999999999292</c:v>
                </c:pt>
                <c:pt idx="900">
                  <c:v>8.9999999999999307</c:v>
                </c:pt>
                <c:pt idx="901">
                  <c:v>9.0099999999999394</c:v>
                </c:pt>
                <c:pt idx="902">
                  <c:v>9.0199999999999392</c:v>
                </c:pt>
                <c:pt idx="903">
                  <c:v>9.0299999999999407</c:v>
                </c:pt>
                <c:pt idx="904">
                  <c:v>9.0399999999999405</c:v>
                </c:pt>
                <c:pt idx="905">
                  <c:v>9.0499999999999403</c:v>
                </c:pt>
                <c:pt idx="906">
                  <c:v>9.0599999999999401</c:v>
                </c:pt>
                <c:pt idx="907">
                  <c:v>9.0699999999999399</c:v>
                </c:pt>
                <c:pt idx="908">
                  <c:v>9.0799999999999397</c:v>
                </c:pt>
                <c:pt idx="909">
                  <c:v>9.0899999999999395</c:v>
                </c:pt>
                <c:pt idx="910">
                  <c:v>9.0999999999999392</c:v>
                </c:pt>
                <c:pt idx="911">
                  <c:v>9.1099999999999408</c:v>
                </c:pt>
                <c:pt idx="912">
                  <c:v>9.1199999999999406</c:v>
                </c:pt>
                <c:pt idx="913">
                  <c:v>9.1299999999999404</c:v>
                </c:pt>
                <c:pt idx="914">
                  <c:v>9.1399999999999295</c:v>
                </c:pt>
                <c:pt idx="915">
                  <c:v>9.1499999999999293</c:v>
                </c:pt>
                <c:pt idx="916">
                  <c:v>9.1599999999999309</c:v>
                </c:pt>
                <c:pt idx="917">
                  <c:v>9.1699999999999307</c:v>
                </c:pt>
                <c:pt idx="918">
                  <c:v>9.1799999999999304</c:v>
                </c:pt>
                <c:pt idx="919">
                  <c:v>9.1899999999999302</c:v>
                </c:pt>
                <c:pt idx="920">
                  <c:v>9.19999999999993</c:v>
                </c:pt>
                <c:pt idx="921">
                  <c:v>9.2099999999999298</c:v>
                </c:pt>
                <c:pt idx="922">
                  <c:v>9.2199999999999296</c:v>
                </c:pt>
                <c:pt idx="923">
                  <c:v>9.2299999999999294</c:v>
                </c:pt>
                <c:pt idx="924">
                  <c:v>9.2399999999999292</c:v>
                </c:pt>
                <c:pt idx="925">
                  <c:v>9.2499999999999307</c:v>
                </c:pt>
                <c:pt idx="926">
                  <c:v>9.2599999999999305</c:v>
                </c:pt>
                <c:pt idx="927">
                  <c:v>9.2699999999999303</c:v>
                </c:pt>
                <c:pt idx="928">
                  <c:v>9.2799999999999301</c:v>
                </c:pt>
                <c:pt idx="929">
                  <c:v>9.2899999999999299</c:v>
                </c:pt>
                <c:pt idx="930">
                  <c:v>9.2999999999999297</c:v>
                </c:pt>
                <c:pt idx="931">
                  <c:v>9.3099999999999294</c:v>
                </c:pt>
                <c:pt idx="932">
                  <c:v>9.3199999999999292</c:v>
                </c:pt>
                <c:pt idx="933">
                  <c:v>9.3299999999999308</c:v>
                </c:pt>
                <c:pt idx="934">
                  <c:v>9.3399999999999306</c:v>
                </c:pt>
                <c:pt idx="935">
                  <c:v>9.3499999999999304</c:v>
                </c:pt>
                <c:pt idx="936">
                  <c:v>9.3599999999999302</c:v>
                </c:pt>
                <c:pt idx="937">
                  <c:v>9.3699999999999299</c:v>
                </c:pt>
                <c:pt idx="938">
                  <c:v>9.3799999999999297</c:v>
                </c:pt>
                <c:pt idx="939">
                  <c:v>9.3899999999999295</c:v>
                </c:pt>
                <c:pt idx="940">
                  <c:v>9.3999999999999293</c:v>
                </c:pt>
                <c:pt idx="941">
                  <c:v>9.4099999999999309</c:v>
                </c:pt>
                <c:pt idx="942">
                  <c:v>9.4199999999999307</c:v>
                </c:pt>
                <c:pt idx="943">
                  <c:v>9.4299999999999304</c:v>
                </c:pt>
                <c:pt idx="944">
                  <c:v>9.4399999999999302</c:v>
                </c:pt>
                <c:pt idx="945">
                  <c:v>9.44999999999993</c:v>
                </c:pt>
                <c:pt idx="946">
                  <c:v>9.4599999999999298</c:v>
                </c:pt>
                <c:pt idx="947">
                  <c:v>9.4699999999999296</c:v>
                </c:pt>
                <c:pt idx="948">
                  <c:v>9.4799999999999294</c:v>
                </c:pt>
                <c:pt idx="949">
                  <c:v>9.4899999999999292</c:v>
                </c:pt>
                <c:pt idx="950">
                  <c:v>9.4999999999999307</c:v>
                </c:pt>
                <c:pt idx="951">
                  <c:v>9.5099999999999305</c:v>
                </c:pt>
                <c:pt idx="952">
                  <c:v>9.5199999999999303</c:v>
                </c:pt>
                <c:pt idx="953">
                  <c:v>9.5299999999999301</c:v>
                </c:pt>
                <c:pt idx="954">
                  <c:v>9.5399999999999299</c:v>
                </c:pt>
                <c:pt idx="955">
                  <c:v>9.5499999999999297</c:v>
                </c:pt>
                <c:pt idx="956">
                  <c:v>9.5599999999999294</c:v>
                </c:pt>
                <c:pt idx="957">
                  <c:v>9.5699999999999292</c:v>
                </c:pt>
                <c:pt idx="958">
                  <c:v>9.5799999999999308</c:v>
                </c:pt>
                <c:pt idx="959">
                  <c:v>9.5899999999999306</c:v>
                </c:pt>
                <c:pt idx="960">
                  <c:v>9.5999999999999304</c:v>
                </c:pt>
                <c:pt idx="961">
                  <c:v>9.6099999999999195</c:v>
                </c:pt>
                <c:pt idx="962">
                  <c:v>9.6199999999999193</c:v>
                </c:pt>
                <c:pt idx="963">
                  <c:v>9.6299999999999208</c:v>
                </c:pt>
                <c:pt idx="964">
                  <c:v>9.6399999999999206</c:v>
                </c:pt>
                <c:pt idx="965">
                  <c:v>9.6499999999999204</c:v>
                </c:pt>
                <c:pt idx="966">
                  <c:v>9.6599999999999202</c:v>
                </c:pt>
                <c:pt idx="967">
                  <c:v>9.66999999999992</c:v>
                </c:pt>
                <c:pt idx="968">
                  <c:v>9.6799999999999198</c:v>
                </c:pt>
                <c:pt idx="969">
                  <c:v>9.6899999999999196</c:v>
                </c:pt>
                <c:pt idx="970">
                  <c:v>9.6999999999999194</c:v>
                </c:pt>
                <c:pt idx="971">
                  <c:v>9.7099999999999191</c:v>
                </c:pt>
                <c:pt idx="972">
                  <c:v>9.7199999999999207</c:v>
                </c:pt>
                <c:pt idx="973">
                  <c:v>9.7299999999999205</c:v>
                </c:pt>
                <c:pt idx="974">
                  <c:v>9.7399999999999203</c:v>
                </c:pt>
                <c:pt idx="975">
                  <c:v>9.7499999999999201</c:v>
                </c:pt>
                <c:pt idx="976">
                  <c:v>9.7599999999999199</c:v>
                </c:pt>
                <c:pt idx="977">
                  <c:v>9.7699999999999196</c:v>
                </c:pt>
                <c:pt idx="978">
                  <c:v>9.7799999999999194</c:v>
                </c:pt>
                <c:pt idx="979">
                  <c:v>9.7899999999999192</c:v>
                </c:pt>
                <c:pt idx="980">
                  <c:v>9.7999999999999208</c:v>
                </c:pt>
                <c:pt idx="981">
                  <c:v>9.8099999999999206</c:v>
                </c:pt>
                <c:pt idx="982">
                  <c:v>9.8199999999999203</c:v>
                </c:pt>
                <c:pt idx="983">
                  <c:v>9.8299999999999201</c:v>
                </c:pt>
                <c:pt idx="984">
                  <c:v>9.8399999999999199</c:v>
                </c:pt>
                <c:pt idx="985">
                  <c:v>9.8499999999999197</c:v>
                </c:pt>
                <c:pt idx="986">
                  <c:v>9.8599999999999195</c:v>
                </c:pt>
                <c:pt idx="987">
                  <c:v>9.8699999999999193</c:v>
                </c:pt>
                <c:pt idx="988">
                  <c:v>9.8799999999999208</c:v>
                </c:pt>
                <c:pt idx="989">
                  <c:v>9.8899999999999206</c:v>
                </c:pt>
                <c:pt idx="990">
                  <c:v>9.8999999999999204</c:v>
                </c:pt>
                <c:pt idx="991">
                  <c:v>9.9099999999999202</c:v>
                </c:pt>
                <c:pt idx="992">
                  <c:v>9.91999999999992</c:v>
                </c:pt>
                <c:pt idx="993">
                  <c:v>9.9299999999999198</c:v>
                </c:pt>
                <c:pt idx="994">
                  <c:v>9.9399999999999196</c:v>
                </c:pt>
                <c:pt idx="995">
                  <c:v>9.9499999999999194</c:v>
                </c:pt>
                <c:pt idx="996">
                  <c:v>9.9599999999999191</c:v>
                </c:pt>
                <c:pt idx="997">
                  <c:v>9.9699999999999207</c:v>
                </c:pt>
                <c:pt idx="998">
                  <c:v>9.9799999999999205</c:v>
                </c:pt>
                <c:pt idx="999">
                  <c:v>9.9899999999999203</c:v>
                </c:pt>
                <c:pt idx="1000">
                  <c:v>9.9999999999999201</c:v>
                </c:pt>
              </c:numCache>
            </c:numRef>
          </c:xVal>
          <c:yVal>
            <c:numRef>
              <c:f>'GN asoc'!$D$4:$D$1004</c:f>
              <c:numCache>
                <c:formatCode>0.00000%</c:formatCode>
                <c:ptCount val="100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pt idx="100">
                  <c:v>0</c:v>
                </c:pt>
                <c:pt idx="101">
                  <c:v>0</c:v>
                </c:pt>
                <c:pt idx="102">
                  <c:v>0</c:v>
                </c:pt>
                <c:pt idx="103">
                  <c:v>0</c:v>
                </c:pt>
                <c:pt idx="104">
                  <c:v>0</c:v>
                </c:pt>
                <c:pt idx="105">
                  <c:v>0</c:v>
                </c:pt>
                <c:pt idx="106">
                  <c:v>0</c:v>
                </c:pt>
                <c:pt idx="107">
                  <c:v>0</c:v>
                </c:pt>
                <c:pt idx="108">
                  <c:v>0</c:v>
                </c:pt>
                <c:pt idx="109">
                  <c:v>0</c:v>
                </c:pt>
                <c:pt idx="110">
                  <c:v>0</c:v>
                </c:pt>
                <c:pt idx="111">
                  <c:v>0</c:v>
                </c:pt>
                <c:pt idx="112">
                  <c:v>0</c:v>
                </c:pt>
                <c:pt idx="113">
                  <c:v>0</c:v>
                </c:pt>
                <c:pt idx="114">
                  <c:v>0</c:v>
                </c:pt>
                <c:pt idx="115">
                  <c:v>0</c:v>
                </c:pt>
                <c:pt idx="116">
                  <c:v>0</c:v>
                </c:pt>
                <c:pt idx="117">
                  <c:v>0</c:v>
                </c:pt>
                <c:pt idx="118">
                  <c:v>0</c:v>
                </c:pt>
                <c:pt idx="119">
                  <c:v>0</c:v>
                </c:pt>
                <c:pt idx="120">
                  <c:v>0</c:v>
                </c:pt>
                <c:pt idx="121">
                  <c:v>0</c:v>
                </c:pt>
                <c:pt idx="122">
                  <c:v>0</c:v>
                </c:pt>
                <c:pt idx="123">
                  <c:v>0</c:v>
                </c:pt>
                <c:pt idx="124">
                  <c:v>0</c:v>
                </c:pt>
                <c:pt idx="125">
                  <c:v>0</c:v>
                </c:pt>
                <c:pt idx="126">
                  <c:v>0</c:v>
                </c:pt>
                <c:pt idx="127">
                  <c:v>0</c:v>
                </c:pt>
                <c:pt idx="128">
                  <c:v>0</c:v>
                </c:pt>
                <c:pt idx="129">
                  <c:v>0</c:v>
                </c:pt>
                <c:pt idx="130">
                  <c:v>0</c:v>
                </c:pt>
                <c:pt idx="131">
                  <c:v>0</c:v>
                </c:pt>
                <c:pt idx="132">
                  <c:v>0</c:v>
                </c:pt>
                <c:pt idx="133">
                  <c:v>0</c:v>
                </c:pt>
                <c:pt idx="134">
                  <c:v>0</c:v>
                </c:pt>
                <c:pt idx="135">
                  <c:v>0</c:v>
                </c:pt>
                <c:pt idx="136">
                  <c:v>0</c:v>
                </c:pt>
                <c:pt idx="137">
                  <c:v>0</c:v>
                </c:pt>
                <c:pt idx="138">
                  <c:v>0</c:v>
                </c:pt>
                <c:pt idx="139">
                  <c:v>0</c:v>
                </c:pt>
                <c:pt idx="140">
                  <c:v>0</c:v>
                </c:pt>
                <c:pt idx="141">
                  <c:v>0</c:v>
                </c:pt>
                <c:pt idx="142">
                  <c:v>0</c:v>
                </c:pt>
                <c:pt idx="143">
                  <c:v>0</c:v>
                </c:pt>
                <c:pt idx="144">
                  <c:v>0</c:v>
                </c:pt>
                <c:pt idx="145">
                  <c:v>0</c:v>
                </c:pt>
                <c:pt idx="146">
                  <c:v>0</c:v>
                </c:pt>
                <c:pt idx="147">
                  <c:v>0</c:v>
                </c:pt>
                <c:pt idx="148">
                  <c:v>0</c:v>
                </c:pt>
                <c:pt idx="149">
                  <c:v>0</c:v>
                </c:pt>
                <c:pt idx="150">
                  <c:v>0</c:v>
                </c:pt>
                <c:pt idx="151">
                  <c:v>0</c:v>
                </c:pt>
                <c:pt idx="152">
                  <c:v>0</c:v>
                </c:pt>
                <c:pt idx="153">
                  <c:v>0</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pt idx="271">
                  <c:v>0</c:v>
                </c:pt>
                <c:pt idx="272">
                  <c:v>0</c:v>
                </c:pt>
                <c:pt idx="273">
                  <c:v>0</c:v>
                </c:pt>
                <c:pt idx="274">
                  <c:v>0</c:v>
                </c:pt>
                <c:pt idx="275">
                  <c:v>0</c:v>
                </c:pt>
                <c:pt idx="276">
                  <c:v>0</c:v>
                </c:pt>
                <c:pt idx="277">
                  <c:v>0</c:v>
                </c:pt>
                <c:pt idx="278">
                  <c:v>0</c:v>
                </c:pt>
                <c:pt idx="279">
                  <c:v>0</c:v>
                </c:pt>
                <c:pt idx="280">
                  <c:v>0</c:v>
                </c:pt>
                <c:pt idx="281">
                  <c:v>0</c:v>
                </c:pt>
                <c:pt idx="282">
                  <c:v>0</c:v>
                </c:pt>
                <c:pt idx="283">
                  <c:v>0</c:v>
                </c:pt>
                <c:pt idx="284">
                  <c:v>0</c:v>
                </c:pt>
                <c:pt idx="285">
                  <c:v>0</c:v>
                </c:pt>
                <c:pt idx="286">
                  <c:v>0</c:v>
                </c:pt>
                <c:pt idx="287">
                  <c:v>0</c:v>
                </c:pt>
                <c:pt idx="288">
                  <c:v>0</c:v>
                </c:pt>
                <c:pt idx="289">
                  <c:v>0</c:v>
                </c:pt>
                <c:pt idx="290">
                  <c:v>0</c:v>
                </c:pt>
                <c:pt idx="291">
                  <c:v>0</c:v>
                </c:pt>
                <c:pt idx="292">
                  <c:v>0</c:v>
                </c:pt>
                <c:pt idx="293">
                  <c:v>0</c:v>
                </c:pt>
                <c:pt idx="294">
                  <c:v>0</c:v>
                </c:pt>
                <c:pt idx="295">
                  <c:v>0</c:v>
                </c:pt>
                <c:pt idx="296">
                  <c:v>0</c:v>
                </c:pt>
                <c:pt idx="297">
                  <c:v>0</c:v>
                </c:pt>
                <c:pt idx="298">
                  <c:v>0</c:v>
                </c:pt>
                <c:pt idx="299">
                  <c:v>0</c:v>
                </c:pt>
                <c:pt idx="300">
                  <c:v>0</c:v>
                </c:pt>
                <c:pt idx="301">
                  <c:v>0</c:v>
                </c:pt>
                <c:pt idx="302">
                  <c:v>0</c:v>
                </c:pt>
                <c:pt idx="303">
                  <c:v>0</c:v>
                </c:pt>
                <c:pt idx="304">
                  <c:v>0</c:v>
                </c:pt>
                <c:pt idx="305">
                  <c:v>0</c:v>
                </c:pt>
                <c:pt idx="306">
                  <c:v>0</c:v>
                </c:pt>
                <c:pt idx="307">
                  <c:v>0</c:v>
                </c:pt>
                <c:pt idx="308">
                  <c:v>0</c:v>
                </c:pt>
                <c:pt idx="309">
                  <c:v>0</c:v>
                </c:pt>
                <c:pt idx="310">
                  <c:v>0</c:v>
                </c:pt>
                <c:pt idx="311">
                  <c:v>0</c:v>
                </c:pt>
                <c:pt idx="312">
                  <c:v>0</c:v>
                </c:pt>
                <c:pt idx="313">
                  <c:v>0</c:v>
                </c:pt>
                <c:pt idx="314">
                  <c:v>0</c:v>
                </c:pt>
                <c:pt idx="315">
                  <c:v>0</c:v>
                </c:pt>
                <c:pt idx="316">
                  <c:v>0</c:v>
                </c:pt>
                <c:pt idx="317">
                  <c:v>0</c:v>
                </c:pt>
                <c:pt idx="318">
                  <c:v>0</c:v>
                </c:pt>
                <c:pt idx="319">
                  <c:v>0</c:v>
                </c:pt>
                <c:pt idx="320">
                  <c:v>0</c:v>
                </c:pt>
                <c:pt idx="321">
                  <c:v>0</c:v>
                </c:pt>
                <c:pt idx="322">
                  <c:v>0</c:v>
                </c:pt>
                <c:pt idx="323">
                  <c:v>0</c:v>
                </c:pt>
                <c:pt idx="324">
                  <c:v>0</c:v>
                </c:pt>
                <c:pt idx="325">
                  <c:v>0</c:v>
                </c:pt>
                <c:pt idx="326">
                  <c:v>0</c:v>
                </c:pt>
                <c:pt idx="327">
                  <c:v>0</c:v>
                </c:pt>
                <c:pt idx="328">
                  <c:v>0</c:v>
                </c:pt>
                <c:pt idx="329">
                  <c:v>0</c:v>
                </c:pt>
                <c:pt idx="330">
                  <c:v>0</c:v>
                </c:pt>
                <c:pt idx="331">
                  <c:v>0</c:v>
                </c:pt>
                <c:pt idx="332">
                  <c:v>0</c:v>
                </c:pt>
                <c:pt idx="333">
                  <c:v>0</c:v>
                </c:pt>
                <c:pt idx="334">
                  <c:v>0</c:v>
                </c:pt>
                <c:pt idx="335">
                  <c:v>0</c:v>
                </c:pt>
                <c:pt idx="336">
                  <c:v>0</c:v>
                </c:pt>
                <c:pt idx="337">
                  <c:v>0</c:v>
                </c:pt>
                <c:pt idx="338">
                  <c:v>0</c:v>
                </c:pt>
                <c:pt idx="339">
                  <c:v>0</c:v>
                </c:pt>
                <c:pt idx="340">
                  <c:v>0</c:v>
                </c:pt>
                <c:pt idx="341">
                  <c:v>0</c:v>
                </c:pt>
                <c:pt idx="342">
                  <c:v>0</c:v>
                </c:pt>
                <c:pt idx="343">
                  <c:v>0</c:v>
                </c:pt>
                <c:pt idx="344">
                  <c:v>0</c:v>
                </c:pt>
                <c:pt idx="345">
                  <c:v>0</c:v>
                </c:pt>
                <c:pt idx="346">
                  <c:v>0</c:v>
                </c:pt>
                <c:pt idx="347">
                  <c:v>0</c:v>
                </c:pt>
                <c:pt idx="348">
                  <c:v>0</c:v>
                </c:pt>
                <c:pt idx="349">
                  <c:v>0</c:v>
                </c:pt>
                <c:pt idx="350">
                  <c:v>0</c:v>
                </c:pt>
                <c:pt idx="351">
                  <c:v>0</c:v>
                </c:pt>
                <c:pt idx="352">
                  <c:v>0</c:v>
                </c:pt>
                <c:pt idx="353">
                  <c:v>0</c:v>
                </c:pt>
                <c:pt idx="354">
                  <c:v>0</c:v>
                </c:pt>
                <c:pt idx="355">
                  <c:v>0</c:v>
                </c:pt>
                <c:pt idx="356">
                  <c:v>0</c:v>
                </c:pt>
                <c:pt idx="357">
                  <c:v>0</c:v>
                </c:pt>
                <c:pt idx="358">
                  <c:v>0</c:v>
                </c:pt>
                <c:pt idx="359">
                  <c:v>0</c:v>
                </c:pt>
                <c:pt idx="360">
                  <c:v>0</c:v>
                </c:pt>
                <c:pt idx="361">
                  <c:v>0</c:v>
                </c:pt>
                <c:pt idx="362">
                  <c:v>0</c:v>
                </c:pt>
                <c:pt idx="363">
                  <c:v>0</c:v>
                </c:pt>
                <c:pt idx="364">
                  <c:v>0</c:v>
                </c:pt>
                <c:pt idx="365">
                  <c:v>0</c:v>
                </c:pt>
                <c:pt idx="366">
                  <c:v>0</c:v>
                </c:pt>
                <c:pt idx="367">
                  <c:v>0</c:v>
                </c:pt>
                <c:pt idx="368">
                  <c:v>0</c:v>
                </c:pt>
                <c:pt idx="369">
                  <c:v>0</c:v>
                </c:pt>
                <c:pt idx="370">
                  <c:v>0</c:v>
                </c:pt>
                <c:pt idx="371">
                  <c:v>0</c:v>
                </c:pt>
                <c:pt idx="372">
                  <c:v>0</c:v>
                </c:pt>
                <c:pt idx="373">
                  <c:v>0</c:v>
                </c:pt>
                <c:pt idx="374">
                  <c:v>0</c:v>
                </c:pt>
                <c:pt idx="375">
                  <c:v>0</c:v>
                </c:pt>
                <c:pt idx="376">
                  <c:v>0</c:v>
                </c:pt>
                <c:pt idx="377">
                  <c:v>0</c:v>
                </c:pt>
                <c:pt idx="378">
                  <c:v>0</c:v>
                </c:pt>
                <c:pt idx="379">
                  <c:v>0</c:v>
                </c:pt>
                <c:pt idx="380">
                  <c:v>0</c:v>
                </c:pt>
                <c:pt idx="381">
                  <c:v>0</c:v>
                </c:pt>
                <c:pt idx="382">
                  <c:v>0</c:v>
                </c:pt>
                <c:pt idx="383">
                  <c:v>0</c:v>
                </c:pt>
                <c:pt idx="384">
                  <c:v>0</c:v>
                </c:pt>
                <c:pt idx="385">
                  <c:v>0</c:v>
                </c:pt>
                <c:pt idx="386">
                  <c:v>0</c:v>
                </c:pt>
                <c:pt idx="387">
                  <c:v>0</c:v>
                </c:pt>
                <c:pt idx="388">
                  <c:v>0</c:v>
                </c:pt>
                <c:pt idx="389">
                  <c:v>0</c:v>
                </c:pt>
                <c:pt idx="390">
                  <c:v>0</c:v>
                </c:pt>
                <c:pt idx="391">
                  <c:v>0</c:v>
                </c:pt>
                <c:pt idx="392">
                  <c:v>0</c:v>
                </c:pt>
                <c:pt idx="393">
                  <c:v>0</c:v>
                </c:pt>
                <c:pt idx="394">
                  <c:v>0</c:v>
                </c:pt>
                <c:pt idx="395">
                  <c:v>0</c:v>
                </c:pt>
                <c:pt idx="396">
                  <c:v>0</c:v>
                </c:pt>
                <c:pt idx="397">
                  <c:v>0</c:v>
                </c:pt>
                <c:pt idx="398">
                  <c:v>0</c:v>
                </c:pt>
                <c:pt idx="399">
                  <c:v>0</c:v>
                </c:pt>
                <c:pt idx="400">
                  <c:v>0</c:v>
                </c:pt>
                <c:pt idx="401">
                  <c:v>0</c:v>
                </c:pt>
                <c:pt idx="402">
                  <c:v>0</c:v>
                </c:pt>
                <c:pt idx="403">
                  <c:v>0</c:v>
                </c:pt>
                <c:pt idx="404">
                  <c:v>0</c:v>
                </c:pt>
                <c:pt idx="405">
                  <c:v>0</c:v>
                </c:pt>
                <c:pt idx="406">
                  <c:v>0</c:v>
                </c:pt>
                <c:pt idx="407">
                  <c:v>0</c:v>
                </c:pt>
                <c:pt idx="408">
                  <c:v>0</c:v>
                </c:pt>
                <c:pt idx="409">
                  <c:v>0</c:v>
                </c:pt>
                <c:pt idx="410">
                  <c:v>0</c:v>
                </c:pt>
                <c:pt idx="411">
                  <c:v>0</c:v>
                </c:pt>
                <c:pt idx="412">
                  <c:v>0</c:v>
                </c:pt>
                <c:pt idx="413">
                  <c:v>0</c:v>
                </c:pt>
                <c:pt idx="414">
                  <c:v>0</c:v>
                </c:pt>
                <c:pt idx="415">
                  <c:v>0</c:v>
                </c:pt>
                <c:pt idx="416">
                  <c:v>0</c:v>
                </c:pt>
                <c:pt idx="417">
                  <c:v>0</c:v>
                </c:pt>
                <c:pt idx="418">
                  <c:v>0</c:v>
                </c:pt>
                <c:pt idx="419">
                  <c:v>0</c:v>
                </c:pt>
                <c:pt idx="420">
                  <c:v>0</c:v>
                </c:pt>
                <c:pt idx="421">
                  <c:v>0</c:v>
                </c:pt>
                <c:pt idx="422">
                  <c:v>0</c:v>
                </c:pt>
                <c:pt idx="423">
                  <c:v>0</c:v>
                </c:pt>
                <c:pt idx="424">
                  <c:v>0</c:v>
                </c:pt>
                <c:pt idx="425">
                  <c:v>0</c:v>
                </c:pt>
                <c:pt idx="426">
                  <c:v>0</c:v>
                </c:pt>
                <c:pt idx="427">
                  <c:v>0</c:v>
                </c:pt>
                <c:pt idx="428">
                  <c:v>0</c:v>
                </c:pt>
                <c:pt idx="429">
                  <c:v>0</c:v>
                </c:pt>
                <c:pt idx="430">
                  <c:v>0</c:v>
                </c:pt>
                <c:pt idx="431">
                  <c:v>0</c:v>
                </c:pt>
                <c:pt idx="432">
                  <c:v>0</c:v>
                </c:pt>
                <c:pt idx="433">
                  <c:v>0</c:v>
                </c:pt>
                <c:pt idx="434">
                  <c:v>0</c:v>
                </c:pt>
                <c:pt idx="435">
                  <c:v>0</c:v>
                </c:pt>
                <c:pt idx="436">
                  <c:v>0</c:v>
                </c:pt>
                <c:pt idx="437">
                  <c:v>0</c:v>
                </c:pt>
                <c:pt idx="438">
                  <c:v>0</c:v>
                </c:pt>
                <c:pt idx="439">
                  <c:v>0</c:v>
                </c:pt>
                <c:pt idx="440">
                  <c:v>0</c:v>
                </c:pt>
                <c:pt idx="441">
                  <c:v>0</c:v>
                </c:pt>
                <c:pt idx="442">
                  <c:v>0</c:v>
                </c:pt>
                <c:pt idx="443">
                  <c:v>0</c:v>
                </c:pt>
                <c:pt idx="444">
                  <c:v>0</c:v>
                </c:pt>
                <c:pt idx="445">
                  <c:v>0</c:v>
                </c:pt>
                <c:pt idx="446">
                  <c:v>0</c:v>
                </c:pt>
                <c:pt idx="447">
                  <c:v>0</c:v>
                </c:pt>
                <c:pt idx="448">
                  <c:v>0</c:v>
                </c:pt>
                <c:pt idx="449">
                  <c:v>0</c:v>
                </c:pt>
                <c:pt idx="450">
                  <c:v>0</c:v>
                </c:pt>
                <c:pt idx="451">
                  <c:v>0</c:v>
                </c:pt>
                <c:pt idx="452">
                  <c:v>0</c:v>
                </c:pt>
                <c:pt idx="453">
                  <c:v>0</c:v>
                </c:pt>
                <c:pt idx="454">
                  <c:v>0</c:v>
                </c:pt>
                <c:pt idx="455">
                  <c:v>0</c:v>
                </c:pt>
                <c:pt idx="456">
                  <c:v>0</c:v>
                </c:pt>
                <c:pt idx="457">
                  <c:v>0</c:v>
                </c:pt>
                <c:pt idx="458">
                  <c:v>0</c:v>
                </c:pt>
                <c:pt idx="459">
                  <c:v>0</c:v>
                </c:pt>
                <c:pt idx="460">
                  <c:v>0</c:v>
                </c:pt>
                <c:pt idx="461">
                  <c:v>0</c:v>
                </c:pt>
                <c:pt idx="462">
                  <c:v>0</c:v>
                </c:pt>
                <c:pt idx="463">
                  <c:v>0</c:v>
                </c:pt>
                <c:pt idx="464">
                  <c:v>0</c:v>
                </c:pt>
                <c:pt idx="465">
                  <c:v>0</c:v>
                </c:pt>
                <c:pt idx="466">
                  <c:v>0</c:v>
                </c:pt>
                <c:pt idx="467">
                  <c:v>0</c:v>
                </c:pt>
                <c:pt idx="468">
                  <c:v>0</c:v>
                </c:pt>
                <c:pt idx="469">
                  <c:v>0</c:v>
                </c:pt>
                <c:pt idx="470">
                  <c:v>0</c:v>
                </c:pt>
                <c:pt idx="471">
                  <c:v>0</c:v>
                </c:pt>
                <c:pt idx="472">
                  <c:v>0</c:v>
                </c:pt>
                <c:pt idx="473">
                  <c:v>0</c:v>
                </c:pt>
                <c:pt idx="474">
                  <c:v>0</c:v>
                </c:pt>
                <c:pt idx="475">
                  <c:v>0</c:v>
                </c:pt>
                <c:pt idx="476">
                  <c:v>0</c:v>
                </c:pt>
                <c:pt idx="477">
                  <c:v>0</c:v>
                </c:pt>
                <c:pt idx="478">
                  <c:v>0</c:v>
                </c:pt>
                <c:pt idx="479">
                  <c:v>0</c:v>
                </c:pt>
                <c:pt idx="480">
                  <c:v>0</c:v>
                </c:pt>
                <c:pt idx="481">
                  <c:v>0</c:v>
                </c:pt>
                <c:pt idx="482">
                  <c:v>0</c:v>
                </c:pt>
                <c:pt idx="483">
                  <c:v>0</c:v>
                </c:pt>
                <c:pt idx="484">
                  <c:v>0</c:v>
                </c:pt>
                <c:pt idx="485">
                  <c:v>0</c:v>
                </c:pt>
                <c:pt idx="486">
                  <c:v>0</c:v>
                </c:pt>
                <c:pt idx="487">
                  <c:v>0</c:v>
                </c:pt>
                <c:pt idx="488">
                  <c:v>0</c:v>
                </c:pt>
                <c:pt idx="489">
                  <c:v>0</c:v>
                </c:pt>
                <c:pt idx="490">
                  <c:v>0</c:v>
                </c:pt>
                <c:pt idx="491">
                  <c:v>0</c:v>
                </c:pt>
                <c:pt idx="492">
                  <c:v>0</c:v>
                </c:pt>
                <c:pt idx="493">
                  <c:v>0</c:v>
                </c:pt>
                <c:pt idx="494">
                  <c:v>0</c:v>
                </c:pt>
                <c:pt idx="495">
                  <c:v>0</c:v>
                </c:pt>
                <c:pt idx="496">
                  <c:v>0</c:v>
                </c:pt>
                <c:pt idx="497">
                  <c:v>0</c:v>
                </c:pt>
                <c:pt idx="498">
                  <c:v>0</c:v>
                </c:pt>
                <c:pt idx="499">
                  <c:v>0</c:v>
                </c:pt>
                <c:pt idx="500">
                  <c:v>0</c:v>
                </c:pt>
                <c:pt idx="501" formatCode="0.0000%">
                  <c:v>1.2075848303392956E-3</c:v>
                </c:pt>
                <c:pt idx="502" formatCode="0.0000%">
                  <c:v>2.4103585657370007E-3</c:v>
                </c:pt>
                <c:pt idx="503" formatCode="0.0000%">
                  <c:v>3.6083499005964514E-3</c:v>
                </c:pt>
                <c:pt idx="504" formatCode="0.0000%">
                  <c:v>4.8015873015873059E-3</c:v>
                </c:pt>
                <c:pt idx="505" formatCode="0.0000%">
                  <c:v>5.9900990099009685E-3</c:v>
                </c:pt>
                <c:pt idx="506" formatCode="0.0000%">
                  <c:v>7.1739130434782146E-3</c:v>
                </c:pt>
                <c:pt idx="507" formatCode="0.0000%">
                  <c:v>8.3530571992110787E-3</c:v>
                </c:pt>
                <c:pt idx="508" formatCode="0.0000%">
                  <c:v>9.5275590551181181E-3</c:v>
                </c:pt>
                <c:pt idx="509" formatCode="0.0000%">
                  <c:v>1.0697445972495072E-2</c:v>
                </c:pt>
                <c:pt idx="510" formatCode="0.0000%">
                  <c:v>1.1862745098039173E-2</c:v>
                </c:pt>
                <c:pt idx="511" formatCode="0.0000%">
                  <c:v>1.3023483365949155E-2</c:v>
                </c:pt>
                <c:pt idx="512" formatCode="0.0000%">
                  <c:v>1.4179687500000013E-2</c:v>
                </c:pt>
                <c:pt idx="513" formatCode="0.0000%">
                  <c:v>1.5331384015594529E-2</c:v>
                </c:pt>
                <c:pt idx="514" formatCode="0.0000%">
                  <c:v>1.6478599221789847E-2</c:v>
                </c:pt>
                <c:pt idx="515" formatCode="0.0000%">
                  <c:v>1.7621359223301009E-2</c:v>
                </c:pt>
                <c:pt idx="516" formatCode="0.0000%">
                  <c:v>1.8759689922480637E-2</c:v>
                </c:pt>
                <c:pt idx="517" formatCode="0.0000%">
                  <c:v>1.9893617021276587E-2</c:v>
                </c:pt>
                <c:pt idx="518" formatCode="0.0000%">
                  <c:v>2.1023166023165989E-2</c:v>
                </c:pt>
                <c:pt idx="519" formatCode="0.0000%">
                  <c:v>2.2148362235067484E-2</c:v>
                </c:pt>
                <c:pt idx="520" formatCode="0.0000%">
                  <c:v>2.3269230769230789E-2</c:v>
                </c:pt>
                <c:pt idx="521" formatCode="0.0000%">
                  <c:v>2.4385796545105563E-2</c:v>
                </c:pt>
                <c:pt idx="522" formatCode="0.0000%">
                  <c:v>2.5498084291187714E-2</c:v>
                </c:pt>
                <c:pt idx="523" formatCode="0.0000%">
                  <c:v>2.6606118546845171E-2</c:v>
                </c:pt>
                <c:pt idx="524" formatCode="0.0000%">
                  <c:v>2.7709923664122161E-2</c:v>
                </c:pt>
                <c:pt idx="525" formatCode="0.0000%">
                  <c:v>2.8809523809523809E-2</c:v>
                </c:pt>
                <c:pt idx="526" formatCode="0.0000%">
                  <c:v>2.9904942965779443E-2</c:v>
                </c:pt>
                <c:pt idx="527" formatCode="0.0000%">
                  <c:v>3.0996204933586288E-2</c:v>
                </c:pt>
                <c:pt idx="528" formatCode="0.0000%">
                  <c:v>3.208333333333336E-2</c:v>
                </c:pt>
                <c:pt idx="529" formatCode="0.0000%">
                  <c:v>3.3166351606805297E-2</c:v>
                </c:pt>
                <c:pt idx="530" formatCode="0.0000%">
                  <c:v>3.4245283018867902E-2</c:v>
                </c:pt>
                <c:pt idx="531" formatCode="0.0000%">
                  <c:v>3.5320150659133673E-2</c:v>
                </c:pt>
                <c:pt idx="532" formatCode="0.0000%">
                  <c:v>3.6390977443609057E-2</c:v>
                </c:pt>
                <c:pt idx="533" formatCode="0.0000%">
                  <c:v>3.7457786116322708E-2</c:v>
                </c:pt>
                <c:pt idx="534" formatCode="0.0000%">
                  <c:v>3.8520599250936316E-2</c:v>
                </c:pt>
                <c:pt idx="535" formatCode="0.0000%">
                  <c:v>3.9579439252336417E-2</c:v>
                </c:pt>
                <c:pt idx="536" formatCode="0.0000%">
                  <c:v>4.0634328358208988E-2</c:v>
                </c:pt>
                <c:pt idx="537" formatCode="0.0000%">
                  <c:v>4.1685288640595911E-2</c:v>
                </c:pt>
                <c:pt idx="538" formatCode="0.0000%">
                  <c:v>4.2732342007434934E-2</c:v>
                </c:pt>
                <c:pt idx="539" formatCode="0.0000%">
                  <c:v>4.3775510204081602E-2</c:v>
                </c:pt>
                <c:pt idx="540" formatCode="0.0000%">
                  <c:v>4.4814814814814856E-2</c:v>
                </c:pt>
                <c:pt idx="541" formatCode="0.0000%">
                  <c:v>4.5850277264325341E-2</c:v>
                </c:pt>
                <c:pt idx="542" formatCode="0.0000%">
                  <c:v>4.6881918819188184E-2</c:v>
                </c:pt>
                <c:pt idx="543" formatCode="0.0000%">
                  <c:v>4.7909760589318576E-2</c:v>
                </c:pt>
                <c:pt idx="544" formatCode="0.0000%">
                  <c:v>4.89338235294118E-2</c:v>
                </c:pt>
                <c:pt idx="545" formatCode="0.0000%">
                  <c:v>4.9954128440366993E-2</c:v>
                </c:pt>
                <c:pt idx="546" formatCode="0.0000%">
                  <c:v>5.0970695970695964E-2</c:v>
                </c:pt>
                <c:pt idx="547" formatCode="0.0000%">
                  <c:v>5.1983546617915877E-2</c:v>
                </c:pt>
                <c:pt idx="548" formatCode="0.0000%">
                  <c:v>5.2992700729927053E-2</c:v>
                </c:pt>
                <c:pt idx="549" formatCode="0.0000%">
                  <c:v>5.3998178506375255E-2</c:v>
                </c:pt>
                <c:pt idx="550">
                  <c:v>5.5E-2</c:v>
                </c:pt>
                <c:pt idx="551">
                  <c:v>5.5099999999999996E-2</c:v>
                </c:pt>
                <c:pt idx="552">
                  <c:v>5.5199999999999999E-2</c:v>
                </c:pt>
                <c:pt idx="553">
                  <c:v>5.5300000000000002E-2</c:v>
                </c:pt>
                <c:pt idx="554">
                  <c:v>5.5399999999999998E-2</c:v>
                </c:pt>
                <c:pt idx="555">
                  <c:v>5.5500000000000001E-2</c:v>
                </c:pt>
                <c:pt idx="556">
                  <c:v>5.5599999999999997E-2</c:v>
                </c:pt>
                <c:pt idx="557">
                  <c:v>5.57E-2</c:v>
                </c:pt>
                <c:pt idx="558">
                  <c:v>5.5800000000000002E-2</c:v>
                </c:pt>
                <c:pt idx="559">
                  <c:v>5.5899999999999998E-2</c:v>
                </c:pt>
                <c:pt idx="560">
                  <c:v>5.5999999999999994E-2</c:v>
                </c:pt>
                <c:pt idx="561">
                  <c:v>5.6100000000000004E-2</c:v>
                </c:pt>
                <c:pt idx="562">
                  <c:v>5.62E-2</c:v>
                </c:pt>
                <c:pt idx="563">
                  <c:v>5.6299999999999996E-2</c:v>
                </c:pt>
                <c:pt idx="564">
                  <c:v>5.6399999999999999E-2</c:v>
                </c:pt>
                <c:pt idx="565">
                  <c:v>5.6500000000000002E-2</c:v>
                </c:pt>
                <c:pt idx="566">
                  <c:v>5.6600000000000004E-2</c:v>
                </c:pt>
                <c:pt idx="567">
                  <c:v>5.67E-2</c:v>
                </c:pt>
                <c:pt idx="568">
                  <c:v>5.6799999999999996E-2</c:v>
                </c:pt>
                <c:pt idx="569">
                  <c:v>5.6900000000000006E-2</c:v>
                </c:pt>
                <c:pt idx="570">
                  <c:v>5.7000000000000002E-2</c:v>
                </c:pt>
                <c:pt idx="571">
                  <c:v>5.7099999999999998E-2</c:v>
                </c:pt>
                <c:pt idx="572">
                  <c:v>5.7200000000000001E-2</c:v>
                </c:pt>
                <c:pt idx="573">
                  <c:v>5.7300000000000004E-2</c:v>
                </c:pt>
                <c:pt idx="574">
                  <c:v>5.74E-2</c:v>
                </c:pt>
                <c:pt idx="575">
                  <c:v>5.7500000000000002E-2</c:v>
                </c:pt>
                <c:pt idx="576">
                  <c:v>5.7599999999999998E-2</c:v>
                </c:pt>
                <c:pt idx="577">
                  <c:v>5.7699999999999994E-2</c:v>
                </c:pt>
                <c:pt idx="578">
                  <c:v>5.7800000000000004E-2</c:v>
                </c:pt>
                <c:pt idx="579">
                  <c:v>5.79E-2</c:v>
                </c:pt>
                <c:pt idx="580">
                  <c:v>5.7999999999999996E-2</c:v>
                </c:pt>
                <c:pt idx="581">
                  <c:v>5.8099999999999999E-2</c:v>
                </c:pt>
                <c:pt idx="582">
                  <c:v>5.8200000000000002E-2</c:v>
                </c:pt>
                <c:pt idx="583">
                  <c:v>5.8299999999999998E-2</c:v>
                </c:pt>
                <c:pt idx="584">
                  <c:v>5.8400000000000001E-2</c:v>
                </c:pt>
                <c:pt idx="585">
                  <c:v>5.8499999999999996E-2</c:v>
                </c:pt>
                <c:pt idx="586">
                  <c:v>5.8600000000000006E-2</c:v>
                </c:pt>
                <c:pt idx="587">
                  <c:v>5.8700000000000002E-2</c:v>
                </c:pt>
                <c:pt idx="588">
                  <c:v>5.8799999999999998E-2</c:v>
                </c:pt>
                <c:pt idx="589">
                  <c:v>5.8899999999999994E-2</c:v>
                </c:pt>
                <c:pt idx="590">
                  <c:v>5.9000000000000004E-2</c:v>
                </c:pt>
                <c:pt idx="591">
                  <c:v>5.91E-2</c:v>
                </c:pt>
                <c:pt idx="592">
                  <c:v>5.9200000000000003E-2</c:v>
                </c:pt>
                <c:pt idx="593">
                  <c:v>5.9299999999999999E-2</c:v>
                </c:pt>
                <c:pt idx="594">
                  <c:v>5.9400000000000001E-2</c:v>
                </c:pt>
                <c:pt idx="595">
                  <c:v>5.9500000000000004E-2</c:v>
                </c:pt>
                <c:pt idx="596">
                  <c:v>5.96E-2</c:v>
                </c:pt>
                <c:pt idx="597">
                  <c:v>5.9699999999999996E-2</c:v>
                </c:pt>
                <c:pt idx="598">
                  <c:v>5.9800000000000006E-2</c:v>
                </c:pt>
                <c:pt idx="599">
                  <c:v>5.9900000000000002E-2</c:v>
                </c:pt>
                <c:pt idx="600">
                  <c:v>0.06</c:v>
                </c:pt>
                <c:pt idx="601">
                  <c:v>6.0100000000000001E-2</c:v>
                </c:pt>
                <c:pt idx="602">
                  <c:v>6.0199999999999997E-2</c:v>
                </c:pt>
                <c:pt idx="603">
                  <c:v>6.0299999999999999E-2</c:v>
                </c:pt>
                <c:pt idx="604">
                  <c:v>6.0400000000000002E-2</c:v>
                </c:pt>
                <c:pt idx="605">
                  <c:v>6.0499999999999998E-2</c:v>
                </c:pt>
                <c:pt idx="606">
                  <c:v>6.0599999999999994E-2</c:v>
                </c:pt>
                <c:pt idx="607">
                  <c:v>6.0700000000000004E-2</c:v>
                </c:pt>
                <c:pt idx="608">
                  <c:v>6.08E-2</c:v>
                </c:pt>
                <c:pt idx="609">
                  <c:v>6.0899999999999996E-2</c:v>
                </c:pt>
                <c:pt idx="610">
                  <c:v>6.0999999999999999E-2</c:v>
                </c:pt>
                <c:pt idx="611">
                  <c:v>6.1100000000000002E-2</c:v>
                </c:pt>
                <c:pt idx="612">
                  <c:v>6.1200000000000004E-2</c:v>
                </c:pt>
                <c:pt idx="613">
                  <c:v>6.13E-2</c:v>
                </c:pt>
                <c:pt idx="614">
                  <c:v>6.1399999999999996E-2</c:v>
                </c:pt>
                <c:pt idx="615">
                  <c:v>6.1500000000000006E-2</c:v>
                </c:pt>
                <c:pt idx="616">
                  <c:v>6.1600000000000002E-2</c:v>
                </c:pt>
                <c:pt idx="617">
                  <c:v>6.1699999999999998E-2</c:v>
                </c:pt>
                <c:pt idx="618">
                  <c:v>6.1799999999999994E-2</c:v>
                </c:pt>
                <c:pt idx="619">
                  <c:v>6.1900000000000004E-2</c:v>
                </c:pt>
                <c:pt idx="620">
                  <c:v>6.2E-2</c:v>
                </c:pt>
                <c:pt idx="621">
                  <c:v>6.2100000000000002E-2</c:v>
                </c:pt>
                <c:pt idx="622">
                  <c:v>6.2199999999999998E-2</c:v>
                </c:pt>
                <c:pt idx="623">
                  <c:v>6.2300000000000001E-2</c:v>
                </c:pt>
                <c:pt idx="624">
                  <c:v>6.2399999999999907E-2</c:v>
                </c:pt>
                <c:pt idx="625">
                  <c:v>6.2499999999999903E-2</c:v>
                </c:pt>
                <c:pt idx="626">
                  <c:v>6.2599999999999906E-2</c:v>
                </c:pt>
                <c:pt idx="627">
                  <c:v>6.2699999999999895E-2</c:v>
                </c:pt>
                <c:pt idx="628">
                  <c:v>6.2799999999999898E-2</c:v>
                </c:pt>
                <c:pt idx="629">
                  <c:v>6.28999999999999E-2</c:v>
                </c:pt>
                <c:pt idx="630">
                  <c:v>6.2999999999999903E-2</c:v>
                </c:pt>
                <c:pt idx="631">
                  <c:v>6.3099999999999892E-2</c:v>
                </c:pt>
                <c:pt idx="632">
                  <c:v>6.3199999999999895E-2</c:v>
                </c:pt>
                <c:pt idx="633">
                  <c:v>6.3299999999999898E-2</c:v>
                </c:pt>
                <c:pt idx="634">
                  <c:v>6.3399999999999901E-2</c:v>
                </c:pt>
                <c:pt idx="635">
                  <c:v>6.3499999999999904E-2</c:v>
                </c:pt>
                <c:pt idx="636">
                  <c:v>6.3599999999999893E-2</c:v>
                </c:pt>
                <c:pt idx="637">
                  <c:v>6.3699999999999909E-2</c:v>
                </c:pt>
                <c:pt idx="638">
                  <c:v>6.3799999999999898E-2</c:v>
                </c:pt>
                <c:pt idx="639">
                  <c:v>6.3899999999999901E-2</c:v>
                </c:pt>
                <c:pt idx="640">
                  <c:v>6.399999999999989E-2</c:v>
                </c:pt>
                <c:pt idx="641">
                  <c:v>6.4099999999999907E-2</c:v>
                </c:pt>
                <c:pt idx="642">
                  <c:v>6.4199999999999896E-2</c:v>
                </c:pt>
                <c:pt idx="643">
                  <c:v>6.4299999999999899E-2</c:v>
                </c:pt>
                <c:pt idx="644">
                  <c:v>6.4399999999999902E-2</c:v>
                </c:pt>
                <c:pt idx="645">
                  <c:v>6.4499999999999905E-2</c:v>
                </c:pt>
                <c:pt idx="646">
                  <c:v>6.4599999999999907E-2</c:v>
                </c:pt>
                <c:pt idx="647">
                  <c:v>6.4699999999999896E-2</c:v>
                </c:pt>
                <c:pt idx="648">
                  <c:v>6.4799999999999899E-2</c:v>
                </c:pt>
                <c:pt idx="649">
                  <c:v>6.4899999999999902E-2</c:v>
                </c:pt>
                <c:pt idx="650">
                  <c:v>6.4999999999999905E-2</c:v>
                </c:pt>
                <c:pt idx="651">
                  <c:v>6.5099999999999894E-2</c:v>
                </c:pt>
                <c:pt idx="652">
                  <c:v>6.5199999999999897E-2</c:v>
                </c:pt>
                <c:pt idx="653">
                  <c:v>6.52999999999999E-2</c:v>
                </c:pt>
                <c:pt idx="654">
                  <c:v>6.5399999999999903E-2</c:v>
                </c:pt>
                <c:pt idx="655">
                  <c:v>6.5499999999999906E-2</c:v>
                </c:pt>
                <c:pt idx="656">
                  <c:v>6.5599999999999895E-2</c:v>
                </c:pt>
                <c:pt idx="657">
                  <c:v>6.5699999999999897E-2</c:v>
                </c:pt>
                <c:pt idx="658">
                  <c:v>6.57999999999999E-2</c:v>
                </c:pt>
                <c:pt idx="659">
                  <c:v>6.5899999999999903E-2</c:v>
                </c:pt>
                <c:pt idx="660">
                  <c:v>6.5999999999999892E-2</c:v>
                </c:pt>
                <c:pt idx="661">
                  <c:v>6.6099999999999895E-2</c:v>
                </c:pt>
                <c:pt idx="662">
                  <c:v>6.6199999999999898E-2</c:v>
                </c:pt>
                <c:pt idx="663">
                  <c:v>6.6299999999999901E-2</c:v>
                </c:pt>
                <c:pt idx="664">
                  <c:v>6.6399999999999904E-2</c:v>
                </c:pt>
                <c:pt idx="665">
                  <c:v>6.6499999999999893E-2</c:v>
                </c:pt>
                <c:pt idx="666">
                  <c:v>6.6599999999999909E-2</c:v>
                </c:pt>
                <c:pt idx="667">
                  <c:v>6.6699999999999898E-2</c:v>
                </c:pt>
                <c:pt idx="668">
                  <c:v>6.6799999999999901E-2</c:v>
                </c:pt>
                <c:pt idx="669">
                  <c:v>6.6899999999999904E-2</c:v>
                </c:pt>
                <c:pt idx="670">
                  <c:v>6.6999999999999907E-2</c:v>
                </c:pt>
                <c:pt idx="671">
                  <c:v>6.7099999999999799E-2</c:v>
                </c:pt>
                <c:pt idx="672">
                  <c:v>6.7199999999999802E-2</c:v>
                </c:pt>
                <c:pt idx="673">
                  <c:v>6.7299999999999804E-2</c:v>
                </c:pt>
                <c:pt idx="674">
                  <c:v>6.7399999999999793E-2</c:v>
                </c:pt>
                <c:pt idx="675">
                  <c:v>6.7499999999999796E-2</c:v>
                </c:pt>
                <c:pt idx="676">
                  <c:v>6.7599999999999799E-2</c:v>
                </c:pt>
                <c:pt idx="677">
                  <c:v>6.7699999999999802E-2</c:v>
                </c:pt>
                <c:pt idx="678">
                  <c:v>6.7799999999999805E-2</c:v>
                </c:pt>
                <c:pt idx="679">
                  <c:v>6.7899999999999794E-2</c:v>
                </c:pt>
                <c:pt idx="680">
                  <c:v>6.7999999999999797E-2</c:v>
                </c:pt>
                <c:pt idx="681">
                  <c:v>6.80999999999998E-2</c:v>
                </c:pt>
                <c:pt idx="682">
                  <c:v>6.8199999999999802E-2</c:v>
                </c:pt>
                <c:pt idx="683">
                  <c:v>6.8299999999999791E-2</c:v>
                </c:pt>
                <c:pt idx="684">
                  <c:v>6.8399999999999808E-2</c:v>
                </c:pt>
                <c:pt idx="685">
                  <c:v>6.8499999999999797E-2</c:v>
                </c:pt>
                <c:pt idx="686">
                  <c:v>6.85999999999998E-2</c:v>
                </c:pt>
                <c:pt idx="687">
                  <c:v>6.8699999999999803E-2</c:v>
                </c:pt>
                <c:pt idx="688">
                  <c:v>6.8799999999999806E-2</c:v>
                </c:pt>
                <c:pt idx="689">
                  <c:v>6.8899999999999795E-2</c:v>
                </c:pt>
                <c:pt idx="690">
                  <c:v>6.8999999999999798E-2</c:v>
                </c:pt>
                <c:pt idx="691">
                  <c:v>6.90999999999998E-2</c:v>
                </c:pt>
                <c:pt idx="692">
                  <c:v>6.9199999999999803E-2</c:v>
                </c:pt>
                <c:pt idx="693">
                  <c:v>6.9299999999999806E-2</c:v>
                </c:pt>
                <c:pt idx="694">
                  <c:v>6.9399999999999795E-2</c:v>
                </c:pt>
                <c:pt idx="695">
                  <c:v>6.9499999999999798E-2</c:v>
                </c:pt>
                <c:pt idx="696">
                  <c:v>6.9599999999999801E-2</c:v>
                </c:pt>
                <c:pt idx="697">
                  <c:v>6.9699999999999804E-2</c:v>
                </c:pt>
                <c:pt idx="698">
                  <c:v>6.9799999999999807E-2</c:v>
                </c:pt>
                <c:pt idx="699">
                  <c:v>6.9899999999999796E-2</c:v>
                </c:pt>
                <c:pt idx="700">
                  <c:v>6.9999999999999798E-2</c:v>
                </c:pt>
                <c:pt idx="701">
                  <c:v>7.0099999999999801E-2</c:v>
                </c:pt>
                <c:pt idx="702">
                  <c:v>7.0199999999999804E-2</c:v>
                </c:pt>
                <c:pt idx="703">
                  <c:v>7.0299999999999793E-2</c:v>
                </c:pt>
                <c:pt idx="704">
                  <c:v>7.0399999999999796E-2</c:v>
                </c:pt>
                <c:pt idx="705">
                  <c:v>7.0499999999999799E-2</c:v>
                </c:pt>
                <c:pt idx="706">
                  <c:v>7.0599999999999802E-2</c:v>
                </c:pt>
                <c:pt idx="707">
                  <c:v>7.0699999999999805E-2</c:v>
                </c:pt>
                <c:pt idx="708">
                  <c:v>7.0799999999999794E-2</c:v>
                </c:pt>
                <c:pt idx="709">
                  <c:v>7.0899999999999797E-2</c:v>
                </c:pt>
                <c:pt idx="710">
                  <c:v>7.0999999999999799E-2</c:v>
                </c:pt>
                <c:pt idx="711">
                  <c:v>7.1099999999999802E-2</c:v>
                </c:pt>
                <c:pt idx="712">
                  <c:v>7.1199999999999791E-2</c:v>
                </c:pt>
                <c:pt idx="713">
                  <c:v>7.1299999999999808E-2</c:v>
                </c:pt>
                <c:pt idx="714">
                  <c:v>7.1399999999999797E-2</c:v>
                </c:pt>
                <c:pt idx="715">
                  <c:v>7.14999999999998E-2</c:v>
                </c:pt>
                <c:pt idx="716">
                  <c:v>7.1599999999999706E-2</c:v>
                </c:pt>
                <c:pt idx="717">
                  <c:v>7.1699999999999695E-2</c:v>
                </c:pt>
                <c:pt idx="718">
                  <c:v>7.1799999999999697E-2</c:v>
                </c:pt>
                <c:pt idx="719">
                  <c:v>7.18999999999997E-2</c:v>
                </c:pt>
                <c:pt idx="720">
                  <c:v>7.1999999999999703E-2</c:v>
                </c:pt>
                <c:pt idx="721">
                  <c:v>7.2099999999999692E-2</c:v>
                </c:pt>
                <c:pt idx="722">
                  <c:v>7.2199999999999709E-2</c:v>
                </c:pt>
                <c:pt idx="723">
                  <c:v>7.2299999999999698E-2</c:v>
                </c:pt>
                <c:pt idx="724">
                  <c:v>7.2399999999999701E-2</c:v>
                </c:pt>
                <c:pt idx="725">
                  <c:v>7.2499999999999704E-2</c:v>
                </c:pt>
                <c:pt idx="726">
                  <c:v>7.2599999999999693E-2</c:v>
                </c:pt>
                <c:pt idx="727">
                  <c:v>7.2699999999999709E-2</c:v>
                </c:pt>
                <c:pt idx="728">
                  <c:v>7.2799999999999698E-2</c:v>
                </c:pt>
                <c:pt idx="729">
                  <c:v>7.2899999999999701E-2</c:v>
                </c:pt>
                <c:pt idx="730">
                  <c:v>7.299999999999969E-2</c:v>
                </c:pt>
                <c:pt idx="731">
                  <c:v>7.3099999999999707E-2</c:v>
                </c:pt>
                <c:pt idx="732">
                  <c:v>7.3199999999999696E-2</c:v>
                </c:pt>
                <c:pt idx="733">
                  <c:v>7.3299999999999699E-2</c:v>
                </c:pt>
                <c:pt idx="734">
                  <c:v>7.3399999999999702E-2</c:v>
                </c:pt>
                <c:pt idx="735">
                  <c:v>7.3499999999999704E-2</c:v>
                </c:pt>
                <c:pt idx="736">
                  <c:v>7.3599999999999707E-2</c:v>
                </c:pt>
                <c:pt idx="737">
                  <c:v>7.3699999999999696E-2</c:v>
                </c:pt>
                <c:pt idx="738">
                  <c:v>7.3799999999999699E-2</c:v>
                </c:pt>
                <c:pt idx="739">
                  <c:v>7.3899999999999702E-2</c:v>
                </c:pt>
                <c:pt idx="740">
                  <c:v>7.3999999999999705E-2</c:v>
                </c:pt>
                <c:pt idx="741">
                  <c:v>7.4099999999999694E-2</c:v>
                </c:pt>
                <c:pt idx="742">
                  <c:v>7.4199999999999697E-2</c:v>
                </c:pt>
                <c:pt idx="743">
                  <c:v>7.42999999999997E-2</c:v>
                </c:pt>
                <c:pt idx="744">
                  <c:v>7.4399999999999702E-2</c:v>
                </c:pt>
                <c:pt idx="745">
                  <c:v>7.4499999999999705E-2</c:v>
                </c:pt>
                <c:pt idx="746">
                  <c:v>7.4599999999999694E-2</c:v>
                </c:pt>
                <c:pt idx="747">
                  <c:v>7.4699999999999711E-2</c:v>
                </c:pt>
                <c:pt idx="748">
                  <c:v>7.47999999999997E-2</c:v>
                </c:pt>
                <c:pt idx="749">
                  <c:v>7.4899999999999703E-2</c:v>
                </c:pt>
                <c:pt idx="750">
                  <c:v>7.4999999999999692E-2</c:v>
                </c:pt>
                <c:pt idx="751">
                  <c:v>7.5099999999999695E-2</c:v>
                </c:pt>
                <c:pt idx="752">
                  <c:v>7.5199999999999698E-2</c:v>
                </c:pt>
                <c:pt idx="753">
                  <c:v>7.5299999999999701E-2</c:v>
                </c:pt>
                <c:pt idx="754">
                  <c:v>7.5399999999999703E-2</c:v>
                </c:pt>
                <c:pt idx="755">
                  <c:v>7.5499999999999692E-2</c:v>
                </c:pt>
                <c:pt idx="756">
                  <c:v>7.5599999999999709E-2</c:v>
                </c:pt>
                <c:pt idx="757">
                  <c:v>7.5699999999999698E-2</c:v>
                </c:pt>
                <c:pt idx="758">
                  <c:v>7.5799999999999701E-2</c:v>
                </c:pt>
                <c:pt idx="759">
                  <c:v>7.589999999999969E-2</c:v>
                </c:pt>
                <c:pt idx="760">
                  <c:v>7.5999999999999707E-2</c:v>
                </c:pt>
                <c:pt idx="761">
                  <c:v>7.6099999999999696E-2</c:v>
                </c:pt>
                <c:pt idx="762">
                  <c:v>7.6199999999999699E-2</c:v>
                </c:pt>
                <c:pt idx="763">
                  <c:v>7.6299999999999604E-2</c:v>
                </c:pt>
                <c:pt idx="764">
                  <c:v>7.6399999999999593E-2</c:v>
                </c:pt>
                <c:pt idx="765">
                  <c:v>7.649999999999961E-2</c:v>
                </c:pt>
                <c:pt idx="766">
                  <c:v>7.6599999999999599E-2</c:v>
                </c:pt>
                <c:pt idx="767">
                  <c:v>7.6699999999999602E-2</c:v>
                </c:pt>
                <c:pt idx="768">
                  <c:v>7.6799999999999591E-2</c:v>
                </c:pt>
                <c:pt idx="769">
                  <c:v>7.6899999999999608E-2</c:v>
                </c:pt>
                <c:pt idx="770">
                  <c:v>7.6999999999999597E-2</c:v>
                </c:pt>
                <c:pt idx="771">
                  <c:v>7.7099999999999599E-2</c:v>
                </c:pt>
                <c:pt idx="772">
                  <c:v>7.7199999999999602E-2</c:v>
                </c:pt>
                <c:pt idx="773">
                  <c:v>7.7299999999999591E-2</c:v>
                </c:pt>
                <c:pt idx="774">
                  <c:v>7.7399999999999608E-2</c:v>
                </c:pt>
                <c:pt idx="775">
                  <c:v>7.7499999999999597E-2</c:v>
                </c:pt>
                <c:pt idx="776">
                  <c:v>7.75999999999996E-2</c:v>
                </c:pt>
                <c:pt idx="777">
                  <c:v>7.7699999999999603E-2</c:v>
                </c:pt>
                <c:pt idx="778">
                  <c:v>7.7799999999999606E-2</c:v>
                </c:pt>
                <c:pt idx="779">
                  <c:v>7.7899999999999595E-2</c:v>
                </c:pt>
                <c:pt idx="780">
                  <c:v>7.7999999999999597E-2</c:v>
                </c:pt>
                <c:pt idx="781">
                  <c:v>7.80999999999996E-2</c:v>
                </c:pt>
                <c:pt idx="782">
                  <c:v>7.8199999999999603E-2</c:v>
                </c:pt>
                <c:pt idx="783">
                  <c:v>7.8299999999999606E-2</c:v>
                </c:pt>
                <c:pt idx="784">
                  <c:v>7.8399999999999595E-2</c:v>
                </c:pt>
                <c:pt idx="785">
                  <c:v>7.8499999999999598E-2</c:v>
                </c:pt>
                <c:pt idx="786">
                  <c:v>7.8599999999999601E-2</c:v>
                </c:pt>
                <c:pt idx="787">
                  <c:v>7.8699999999999604E-2</c:v>
                </c:pt>
                <c:pt idx="788">
                  <c:v>7.8799999999999593E-2</c:v>
                </c:pt>
                <c:pt idx="789">
                  <c:v>7.8899999999999595E-2</c:v>
                </c:pt>
                <c:pt idx="790">
                  <c:v>7.8999999999999598E-2</c:v>
                </c:pt>
                <c:pt idx="791">
                  <c:v>7.9099999999999601E-2</c:v>
                </c:pt>
                <c:pt idx="792">
                  <c:v>7.9199999999999604E-2</c:v>
                </c:pt>
                <c:pt idx="793">
                  <c:v>7.9299999999999593E-2</c:v>
                </c:pt>
                <c:pt idx="794">
                  <c:v>7.939999999999961E-2</c:v>
                </c:pt>
                <c:pt idx="795">
                  <c:v>7.9499999999999599E-2</c:v>
                </c:pt>
                <c:pt idx="796">
                  <c:v>7.9599999999999602E-2</c:v>
                </c:pt>
                <c:pt idx="797">
                  <c:v>7.9699999999999604E-2</c:v>
                </c:pt>
                <c:pt idx="798">
                  <c:v>7.9799999999999593E-2</c:v>
                </c:pt>
                <c:pt idx="799">
                  <c:v>7.9899999999999596E-2</c:v>
                </c:pt>
                <c:pt idx="800">
                  <c:v>7.9999999999999599E-2</c:v>
                </c:pt>
                <c:pt idx="801">
                  <c:v>8.0099999999999602E-2</c:v>
                </c:pt>
                <c:pt idx="802">
                  <c:v>8.0199999999999605E-2</c:v>
                </c:pt>
                <c:pt idx="803">
                  <c:v>8.0299999999999608E-2</c:v>
                </c:pt>
                <c:pt idx="804">
                  <c:v>8.0399999999999597E-2</c:v>
                </c:pt>
                <c:pt idx="805">
                  <c:v>8.04999999999996E-2</c:v>
                </c:pt>
                <c:pt idx="806">
                  <c:v>8.0599999999999603E-2</c:v>
                </c:pt>
                <c:pt idx="807">
                  <c:v>8.0699999999999592E-2</c:v>
                </c:pt>
                <c:pt idx="808">
                  <c:v>8.0799999999999594E-2</c:v>
                </c:pt>
                <c:pt idx="809">
                  <c:v>8.0899999999999611E-2</c:v>
                </c:pt>
                <c:pt idx="810">
                  <c:v>8.0999999999999503E-2</c:v>
                </c:pt>
                <c:pt idx="811">
                  <c:v>8.1099999999999492E-2</c:v>
                </c:pt>
                <c:pt idx="812">
                  <c:v>8.1199999999999495E-2</c:v>
                </c:pt>
                <c:pt idx="813">
                  <c:v>8.1299999999999498E-2</c:v>
                </c:pt>
                <c:pt idx="814">
                  <c:v>8.1399999999999514E-2</c:v>
                </c:pt>
                <c:pt idx="815">
                  <c:v>8.1499999999999503E-2</c:v>
                </c:pt>
                <c:pt idx="816">
                  <c:v>8.1599999999999506E-2</c:v>
                </c:pt>
                <c:pt idx="817">
                  <c:v>8.1699999999999495E-2</c:v>
                </c:pt>
                <c:pt idx="818">
                  <c:v>8.1799999999999498E-2</c:v>
                </c:pt>
                <c:pt idx="819">
                  <c:v>8.1899999999999501E-2</c:v>
                </c:pt>
                <c:pt idx="820">
                  <c:v>8.199999999999949E-2</c:v>
                </c:pt>
                <c:pt idx="821">
                  <c:v>8.2099999999999493E-2</c:v>
                </c:pt>
                <c:pt idx="822">
                  <c:v>8.2199999999999496E-2</c:v>
                </c:pt>
                <c:pt idx="823">
                  <c:v>8.2299999999999512E-2</c:v>
                </c:pt>
                <c:pt idx="824">
                  <c:v>8.2399999999999501E-2</c:v>
                </c:pt>
                <c:pt idx="825">
                  <c:v>8.2499999999999504E-2</c:v>
                </c:pt>
                <c:pt idx="826">
                  <c:v>8.2599999999999507E-2</c:v>
                </c:pt>
                <c:pt idx="827">
                  <c:v>8.2699999999999496E-2</c:v>
                </c:pt>
                <c:pt idx="828">
                  <c:v>8.2799999999999499E-2</c:v>
                </c:pt>
                <c:pt idx="829">
                  <c:v>8.2899999999999488E-2</c:v>
                </c:pt>
                <c:pt idx="830">
                  <c:v>8.2999999999999491E-2</c:v>
                </c:pt>
                <c:pt idx="831">
                  <c:v>8.3099999999999508E-2</c:v>
                </c:pt>
                <c:pt idx="832">
                  <c:v>8.319999999999951E-2</c:v>
                </c:pt>
                <c:pt idx="833">
                  <c:v>8.3299999999999499E-2</c:v>
                </c:pt>
                <c:pt idx="834">
                  <c:v>8.3399999999999502E-2</c:v>
                </c:pt>
                <c:pt idx="835">
                  <c:v>8.3499999999999505E-2</c:v>
                </c:pt>
                <c:pt idx="836">
                  <c:v>8.3599999999999494E-2</c:v>
                </c:pt>
                <c:pt idx="837">
                  <c:v>8.3699999999999497E-2</c:v>
                </c:pt>
                <c:pt idx="838">
                  <c:v>8.3799999999999486E-2</c:v>
                </c:pt>
                <c:pt idx="839">
                  <c:v>8.3899999999999503E-2</c:v>
                </c:pt>
                <c:pt idx="840">
                  <c:v>8.3999999999999506E-2</c:v>
                </c:pt>
                <c:pt idx="841">
                  <c:v>8.4099999999999508E-2</c:v>
                </c:pt>
                <c:pt idx="842">
                  <c:v>8.4199999999999497E-2</c:v>
                </c:pt>
                <c:pt idx="843">
                  <c:v>8.42999999999995E-2</c:v>
                </c:pt>
                <c:pt idx="844">
                  <c:v>8.4399999999999503E-2</c:v>
                </c:pt>
                <c:pt idx="845">
                  <c:v>8.4499999999999492E-2</c:v>
                </c:pt>
                <c:pt idx="846">
                  <c:v>8.4599999999999495E-2</c:v>
                </c:pt>
                <c:pt idx="847">
                  <c:v>8.4699999999999498E-2</c:v>
                </c:pt>
                <c:pt idx="848">
                  <c:v>8.4799999999999501E-2</c:v>
                </c:pt>
                <c:pt idx="849">
                  <c:v>8.4899999999999504E-2</c:v>
                </c:pt>
                <c:pt idx="850">
                  <c:v>8.4999999999999395E-2</c:v>
                </c:pt>
                <c:pt idx="851">
                  <c:v>8.5099999999999398E-2</c:v>
                </c:pt>
                <c:pt idx="852">
                  <c:v>8.5199999999999387E-2</c:v>
                </c:pt>
                <c:pt idx="853">
                  <c:v>8.5299999999999404E-2</c:v>
                </c:pt>
                <c:pt idx="854">
                  <c:v>8.5399999999999407E-2</c:v>
                </c:pt>
                <c:pt idx="855">
                  <c:v>8.549999999999941E-2</c:v>
                </c:pt>
                <c:pt idx="856">
                  <c:v>8.5599999999999399E-2</c:v>
                </c:pt>
                <c:pt idx="857">
                  <c:v>8.5699999999999402E-2</c:v>
                </c:pt>
                <c:pt idx="858">
                  <c:v>8.5799999999999391E-2</c:v>
                </c:pt>
                <c:pt idx="859">
                  <c:v>8.5899999999999394E-2</c:v>
                </c:pt>
                <c:pt idx="860">
                  <c:v>8.5999999999999396E-2</c:v>
                </c:pt>
                <c:pt idx="861">
                  <c:v>8.6099999999999413E-2</c:v>
                </c:pt>
                <c:pt idx="862">
                  <c:v>8.6199999999999402E-2</c:v>
                </c:pt>
                <c:pt idx="863">
                  <c:v>8.6299999999999405E-2</c:v>
                </c:pt>
                <c:pt idx="864">
                  <c:v>8.6399999999999408E-2</c:v>
                </c:pt>
                <c:pt idx="865">
                  <c:v>8.6499999999999397E-2</c:v>
                </c:pt>
                <c:pt idx="866">
                  <c:v>8.65999999999994E-2</c:v>
                </c:pt>
                <c:pt idx="867">
                  <c:v>8.6699999999999389E-2</c:v>
                </c:pt>
                <c:pt idx="868">
                  <c:v>8.6799999999999392E-2</c:v>
                </c:pt>
                <c:pt idx="869">
                  <c:v>8.6899999999999408E-2</c:v>
                </c:pt>
                <c:pt idx="870">
                  <c:v>8.6999999999999411E-2</c:v>
                </c:pt>
                <c:pt idx="871">
                  <c:v>8.70999999999994E-2</c:v>
                </c:pt>
                <c:pt idx="872">
                  <c:v>8.7199999999999403E-2</c:v>
                </c:pt>
                <c:pt idx="873">
                  <c:v>8.7299999999999406E-2</c:v>
                </c:pt>
                <c:pt idx="874">
                  <c:v>8.7399999999999395E-2</c:v>
                </c:pt>
                <c:pt idx="875">
                  <c:v>8.7499999999999398E-2</c:v>
                </c:pt>
                <c:pt idx="876">
                  <c:v>8.7599999999999401E-2</c:v>
                </c:pt>
                <c:pt idx="877">
                  <c:v>8.769999999999939E-2</c:v>
                </c:pt>
                <c:pt idx="878">
                  <c:v>8.7799999999999406E-2</c:v>
                </c:pt>
                <c:pt idx="879">
                  <c:v>8.7899999999999409E-2</c:v>
                </c:pt>
                <c:pt idx="880">
                  <c:v>8.7999999999999398E-2</c:v>
                </c:pt>
                <c:pt idx="881">
                  <c:v>8.8099999999999401E-2</c:v>
                </c:pt>
                <c:pt idx="882">
                  <c:v>8.8199999999999404E-2</c:v>
                </c:pt>
                <c:pt idx="883">
                  <c:v>8.8299999999999393E-2</c:v>
                </c:pt>
                <c:pt idx="884">
                  <c:v>8.8399999999999396E-2</c:v>
                </c:pt>
                <c:pt idx="885">
                  <c:v>8.8499999999999399E-2</c:v>
                </c:pt>
                <c:pt idx="886">
                  <c:v>8.8599999999999401E-2</c:v>
                </c:pt>
                <c:pt idx="887">
                  <c:v>8.8699999999999404E-2</c:v>
                </c:pt>
                <c:pt idx="888">
                  <c:v>8.8799999999999407E-2</c:v>
                </c:pt>
                <c:pt idx="889">
                  <c:v>8.8899999999999396E-2</c:v>
                </c:pt>
                <c:pt idx="890">
                  <c:v>8.8999999999999399E-2</c:v>
                </c:pt>
                <c:pt idx="891">
                  <c:v>8.9099999999999402E-2</c:v>
                </c:pt>
                <c:pt idx="892">
                  <c:v>8.9199999999999391E-2</c:v>
                </c:pt>
                <c:pt idx="893">
                  <c:v>8.9299999999999394E-2</c:v>
                </c:pt>
                <c:pt idx="894">
                  <c:v>8.939999999999941E-2</c:v>
                </c:pt>
                <c:pt idx="895">
                  <c:v>8.9499999999999413E-2</c:v>
                </c:pt>
                <c:pt idx="896">
                  <c:v>8.9599999999999402E-2</c:v>
                </c:pt>
                <c:pt idx="897">
                  <c:v>8.9699999999999294E-2</c:v>
                </c:pt>
                <c:pt idx="898">
                  <c:v>8.9799999999999297E-2</c:v>
                </c:pt>
                <c:pt idx="899">
                  <c:v>8.9899999999999286E-2</c:v>
                </c:pt>
                <c:pt idx="900">
                  <c:v>8.9999999999999303E-2</c:v>
                </c:pt>
                <c:pt idx="901">
                  <c:v>9.0099999999999389E-2</c:v>
                </c:pt>
                <c:pt idx="902">
                  <c:v>9.0199999999999392E-2</c:v>
                </c:pt>
                <c:pt idx="903">
                  <c:v>9.0299999999999409E-2</c:v>
                </c:pt>
                <c:pt idx="904">
                  <c:v>9.0399999999999411E-2</c:v>
                </c:pt>
                <c:pt idx="905">
                  <c:v>9.04999999999994E-2</c:v>
                </c:pt>
                <c:pt idx="906">
                  <c:v>9.0599999999999403E-2</c:v>
                </c:pt>
                <c:pt idx="907">
                  <c:v>9.0699999999999392E-2</c:v>
                </c:pt>
                <c:pt idx="908">
                  <c:v>9.0799999999999395E-2</c:v>
                </c:pt>
                <c:pt idx="909">
                  <c:v>9.0899999999999398E-2</c:v>
                </c:pt>
                <c:pt idx="910">
                  <c:v>9.0999999999999387E-2</c:v>
                </c:pt>
                <c:pt idx="911">
                  <c:v>9.1099999999999404E-2</c:v>
                </c:pt>
                <c:pt idx="912">
                  <c:v>9.1199999999999407E-2</c:v>
                </c:pt>
                <c:pt idx="913">
                  <c:v>9.1299999999999409E-2</c:v>
                </c:pt>
                <c:pt idx="914">
                  <c:v>9.1399999999999301E-2</c:v>
                </c:pt>
                <c:pt idx="915">
                  <c:v>9.149999999999929E-2</c:v>
                </c:pt>
                <c:pt idx="916">
                  <c:v>9.1599999999999307E-2</c:v>
                </c:pt>
                <c:pt idx="917">
                  <c:v>9.169999999999931E-2</c:v>
                </c:pt>
                <c:pt idx="918">
                  <c:v>9.1799999999999299E-2</c:v>
                </c:pt>
                <c:pt idx="919">
                  <c:v>9.1899999999999302E-2</c:v>
                </c:pt>
                <c:pt idx="920">
                  <c:v>9.1999999999999305E-2</c:v>
                </c:pt>
                <c:pt idx="921">
                  <c:v>9.2099999999999294E-2</c:v>
                </c:pt>
                <c:pt idx="922">
                  <c:v>9.2199999999999296E-2</c:v>
                </c:pt>
                <c:pt idx="923">
                  <c:v>9.2299999999999299E-2</c:v>
                </c:pt>
                <c:pt idx="924">
                  <c:v>9.2399999999999288E-2</c:v>
                </c:pt>
                <c:pt idx="925">
                  <c:v>9.2499999999999305E-2</c:v>
                </c:pt>
                <c:pt idx="926">
                  <c:v>9.2599999999999308E-2</c:v>
                </c:pt>
                <c:pt idx="927">
                  <c:v>9.2699999999999297E-2</c:v>
                </c:pt>
                <c:pt idx="928">
                  <c:v>9.27999999999993E-2</c:v>
                </c:pt>
                <c:pt idx="929">
                  <c:v>9.2899999999999303E-2</c:v>
                </c:pt>
                <c:pt idx="930">
                  <c:v>9.2999999999999292E-2</c:v>
                </c:pt>
                <c:pt idx="931">
                  <c:v>9.3099999999999294E-2</c:v>
                </c:pt>
                <c:pt idx="932">
                  <c:v>9.3199999999999297E-2</c:v>
                </c:pt>
                <c:pt idx="933">
                  <c:v>9.3299999999999314E-2</c:v>
                </c:pt>
                <c:pt idx="934">
                  <c:v>9.3399999999999303E-2</c:v>
                </c:pt>
                <c:pt idx="935">
                  <c:v>9.3499999999999306E-2</c:v>
                </c:pt>
                <c:pt idx="936">
                  <c:v>9.3599999999999295E-2</c:v>
                </c:pt>
                <c:pt idx="937">
                  <c:v>9.3699999999999298E-2</c:v>
                </c:pt>
                <c:pt idx="938">
                  <c:v>9.3799999999999301E-2</c:v>
                </c:pt>
                <c:pt idx="939">
                  <c:v>9.389999999999929E-2</c:v>
                </c:pt>
                <c:pt idx="940">
                  <c:v>9.3999999999999292E-2</c:v>
                </c:pt>
                <c:pt idx="941">
                  <c:v>9.4099999999999309E-2</c:v>
                </c:pt>
                <c:pt idx="942">
                  <c:v>9.4199999999999312E-2</c:v>
                </c:pt>
                <c:pt idx="943">
                  <c:v>9.4299999999999301E-2</c:v>
                </c:pt>
                <c:pt idx="944">
                  <c:v>9.4399999999999304E-2</c:v>
                </c:pt>
                <c:pt idx="945">
                  <c:v>9.4499999999999307E-2</c:v>
                </c:pt>
                <c:pt idx="946">
                  <c:v>9.4599999999999296E-2</c:v>
                </c:pt>
                <c:pt idx="947">
                  <c:v>9.4699999999999299E-2</c:v>
                </c:pt>
                <c:pt idx="948">
                  <c:v>9.4799999999999288E-2</c:v>
                </c:pt>
                <c:pt idx="949">
                  <c:v>9.489999999999929E-2</c:v>
                </c:pt>
                <c:pt idx="950">
                  <c:v>9.4999999999999307E-2</c:v>
                </c:pt>
                <c:pt idx="951">
                  <c:v>9.509999999999931E-2</c:v>
                </c:pt>
                <c:pt idx="952">
                  <c:v>9.5199999999999299E-2</c:v>
                </c:pt>
                <c:pt idx="953">
                  <c:v>9.5299999999999302E-2</c:v>
                </c:pt>
                <c:pt idx="954">
                  <c:v>9.5399999999999305E-2</c:v>
                </c:pt>
                <c:pt idx="955">
                  <c:v>9.5499999999999294E-2</c:v>
                </c:pt>
                <c:pt idx="956">
                  <c:v>9.5599999999999297E-2</c:v>
                </c:pt>
                <c:pt idx="957">
                  <c:v>9.5699999999999286E-2</c:v>
                </c:pt>
                <c:pt idx="958">
                  <c:v>9.5799999999999302E-2</c:v>
                </c:pt>
                <c:pt idx="959">
                  <c:v>9.5899999999999305E-2</c:v>
                </c:pt>
                <c:pt idx="960">
                  <c:v>9.5999999999999308E-2</c:v>
                </c:pt>
                <c:pt idx="961">
                  <c:v>9.60999999999992E-2</c:v>
                </c:pt>
                <c:pt idx="962">
                  <c:v>9.6199999999999189E-2</c:v>
                </c:pt>
                <c:pt idx="963">
                  <c:v>9.6299999999999206E-2</c:v>
                </c:pt>
                <c:pt idx="964">
                  <c:v>9.6399999999999209E-2</c:v>
                </c:pt>
                <c:pt idx="965">
                  <c:v>9.6499999999999198E-2</c:v>
                </c:pt>
                <c:pt idx="966">
                  <c:v>9.65999999999992E-2</c:v>
                </c:pt>
                <c:pt idx="967">
                  <c:v>9.6699999999999203E-2</c:v>
                </c:pt>
                <c:pt idx="968">
                  <c:v>9.6799999999999192E-2</c:v>
                </c:pt>
                <c:pt idx="969">
                  <c:v>9.6899999999999195E-2</c:v>
                </c:pt>
                <c:pt idx="970">
                  <c:v>9.6999999999999198E-2</c:v>
                </c:pt>
                <c:pt idx="971">
                  <c:v>9.7099999999999187E-2</c:v>
                </c:pt>
                <c:pt idx="972">
                  <c:v>9.7199999999999204E-2</c:v>
                </c:pt>
                <c:pt idx="973">
                  <c:v>9.7299999999999207E-2</c:v>
                </c:pt>
                <c:pt idx="974">
                  <c:v>9.7399999999999209E-2</c:v>
                </c:pt>
                <c:pt idx="975">
                  <c:v>9.7499999999999198E-2</c:v>
                </c:pt>
                <c:pt idx="976">
                  <c:v>9.7599999999999201E-2</c:v>
                </c:pt>
                <c:pt idx="977">
                  <c:v>9.769999999999919E-2</c:v>
                </c:pt>
                <c:pt idx="978">
                  <c:v>9.7799999999999193E-2</c:v>
                </c:pt>
                <c:pt idx="979">
                  <c:v>9.7899999999999196E-2</c:v>
                </c:pt>
                <c:pt idx="980">
                  <c:v>9.7999999999999213E-2</c:v>
                </c:pt>
                <c:pt idx="981">
                  <c:v>9.8099999999999202E-2</c:v>
                </c:pt>
                <c:pt idx="982">
                  <c:v>9.8199999999999205E-2</c:v>
                </c:pt>
                <c:pt idx="983">
                  <c:v>9.8299999999999207E-2</c:v>
                </c:pt>
                <c:pt idx="984">
                  <c:v>9.8399999999999196E-2</c:v>
                </c:pt>
                <c:pt idx="985">
                  <c:v>9.8499999999999199E-2</c:v>
                </c:pt>
                <c:pt idx="986">
                  <c:v>9.8599999999999188E-2</c:v>
                </c:pt>
                <c:pt idx="987">
                  <c:v>9.8699999999999191E-2</c:v>
                </c:pt>
                <c:pt idx="988">
                  <c:v>9.8799999999999208E-2</c:v>
                </c:pt>
                <c:pt idx="989">
                  <c:v>9.8899999999999211E-2</c:v>
                </c:pt>
                <c:pt idx="990">
                  <c:v>9.89999999999992E-2</c:v>
                </c:pt>
                <c:pt idx="991">
                  <c:v>9.9099999999999203E-2</c:v>
                </c:pt>
                <c:pt idx="992">
                  <c:v>9.9199999999999205E-2</c:v>
                </c:pt>
                <c:pt idx="993">
                  <c:v>9.9299999999999194E-2</c:v>
                </c:pt>
                <c:pt idx="994">
                  <c:v>9.9399999999999197E-2</c:v>
                </c:pt>
                <c:pt idx="995">
                  <c:v>9.94999999999992E-2</c:v>
                </c:pt>
                <c:pt idx="996">
                  <c:v>9.9599999999999189E-2</c:v>
                </c:pt>
                <c:pt idx="997">
                  <c:v>9.9699999999999206E-2</c:v>
                </c:pt>
                <c:pt idx="998">
                  <c:v>9.9799999999999209E-2</c:v>
                </c:pt>
                <c:pt idx="999">
                  <c:v>9.9899999999999198E-2</c:v>
                </c:pt>
                <c:pt idx="1000">
                  <c:v>9.9999999999999201E-2</c:v>
                </c:pt>
              </c:numCache>
            </c:numRef>
          </c:yVal>
          <c:smooth val="1"/>
          <c:extLst xmlns:c16r2="http://schemas.microsoft.com/office/drawing/2015/06/chart">
            <c:ext xmlns:c16="http://schemas.microsoft.com/office/drawing/2014/chart" uri="{C3380CC4-5D6E-409C-BE32-E72D297353CC}">
              <c16:uniqueId val="{00000001-7547-4795-A13D-708CE12A53CD}"/>
            </c:ext>
          </c:extLst>
        </c:ser>
        <c:dLbls>
          <c:showLegendKey val="0"/>
          <c:showVal val="0"/>
          <c:showCatName val="0"/>
          <c:showSerName val="0"/>
          <c:showPercent val="0"/>
          <c:showBubbleSize val="0"/>
        </c:dLbls>
        <c:axId val="424957296"/>
        <c:axId val="424957840"/>
      </c:scatterChart>
      <c:valAx>
        <c:axId val="424957296"/>
        <c:scaling>
          <c:orientation val="minMax"/>
          <c:max val="10"/>
          <c:min val="2"/>
        </c:scaling>
        <c:delete val="0"/>
        <c:axPos val="b"/>
        <c:title>
          <c:tx>
            <c:rich>
              <a:bodyPr/>
              <a:lstStyle/>
              <a:p>
                <a:pPr>
                  <a:defRPr sz="1000" b="1"/>
                </a:pPr>
                <a:r>
                  <a:rPr lang="es-MX" sz="1000" b="1" dirty="0"/>
                  <a:t>Precio en dólares por MMBTU</a:t>
                </a:r>
              </a:p>
            </c:rich>
          </c:tx>
          <c:layout>
            <c:manualLayout>
              <c:xMode val="edge"/>
              <c:yMode val="edge"/>
              <c:x val="0.31305523692757214"/>
              <c:y val="0.88792088938025904"/>
            </c:manualLayout>
          </c:layout>
          <c:overlay val="0"/>
        </c:title>
        <c:numFmt formatCode="General" sourceLinked="1"/>
        <c:majorTickMark val="in"/>
        <c:minorTickMark val="none"/>
        <c:tickLblPos val="nextTo"/>
        <c:txPr>
          <a:bodyPr/>
          <a:lstStyle/>
          <a:p>
            <a:pPr>
              <a:defRPr sz="1000"/>
            </a:pPr>
            <a:endParaRPr lang="es-MX"/>
          </a:p>
        </c:txPr>
        <c:crossAx val="424957840"/>
        <c:crosses val="autoZero"/>
        <c:crossBetween val="midCat"/>
        <c:majorUnit val="1"/>
      </c:valAx>
      <c:valAx>
        <c:axId val="424957840"/>
        <c:scaling>
          <c:orientation val="minMax"/>
          <c:min val="0"/>
        </c:scaling>
        <c:delete val="0"/>
        <c:axPos val="l"/>
        <c:numFmt formatCode="0%" sourceLinked="0"/>
        <c:majorTickMark val="out"/>
        <c:minorTickMark val="none"/>
        <c:tickLblPos val="nextTo"/>
        <c:spPr>
          <a:ln/>
        </c:spPr>
        <c:txPr>
          <a:bodyPr/>
          <a:lstStyle/>
          <a:p>
            <a:pPr>
              <a:defRPr sz="1000"/>
            </a:pPr>
            <a:endParaRPr lang="es-MX"/>
          </a:p>
        </c:txPr>
        <c:crossAx val="424957296"/>
        <c:crosses val="autoZero"/>
        <c:crossBetween val="midCat"/>
      </c:valAx>
      <c:spPr>
        <a:noFill/>
        <a:ln w="25400">
          <a:noFill/>
        </a:ln>
      </c:spPr>
    </c:plotArea>
    <c:plotVisOnly val="1"/>
    <c:dispBlanksAs val="gap"/>
    <c:showDLblsOverMax val="0"/>
  </c:chart>
  <c:txPr>
    <a:bodyPr/>
    <a:lstStyle/>
    <a:p>
      <a:pPr>
        <a:defRPr sz="1200">
          <a:latin typeface="Arial" panose="020B0604020202020204" pitchFamily="34" charset="0"/>
          <a:cs typeface="Arial" panose="020B0604020202020204" pitchFamily="34" charset="0"/>
        </a:defRPr>
      </a:pPr>
      <a:endParaRPr lang="es-MX"/>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7DEE16-BA5E-4DC9-A46A-67A2169B42F0}" type="doc">
      <dgm:prSet loTypeId="urn:microsoft.com/office/officeart/2005/8/layout/orgChart1" loCatId="hierarchy" qsTypeId="urn:microsoft.com/office/officeart/2005/8/quickstyle/simple5" qsCatId="simple" csTypeId="urn:microsoft.com/office/officeart/2005/8/colors/accent0_1" csCatId="mainScheme" phldr="1"/>
      <dgm:spPr/>
      <dgm:t>
        <a:bodyPr/>
        <a:lstStyle/>
        <a:p>
          <a:endParaRPr lang="es-MX"/>
        </a:p>
      </dgm:t>
    </dgm:pt>
    <dgm:pt modelId="{FE8B1756-EFB6-4E66-B3CE-FBF266D8B64A}">
      <dgm:prSet phldrT="[Texto]" custT="1"/>
      <dgm:spPr/>
      <dgm:t>
        <a:bodyPr/>
        <a:lstStyle/>
        <a:p>
          <a:r>
            <a:rPr lang="es-MX" sz="1400" b="1" dirty="0" smtClean="0">
              <a:latin typeface="Arial" panose="020B0604020202020204" pitchFamily="34" charset="0"/>
              <a:cs typeface="Arial" panose="020B0604020202020204" pitchFamily="34" charset="0"/>
            </a:rPr>
            <a:t>Unidad de Ingresos sobre Hidrocarburos</a:t>
          </a:r>
          <a:endParaRPr lang="es-MX" sz="1400" b="1" dirty="0">
            <a:latin typeface="Arial" panose="020B0604020202020204" pitchFamily="34" charset="0"/>
            <a:cs typeface="Arial" panose="020B0604020202020204" pitchFamily="34" charset="0"/>
          </a:endParaRPr>
        </a:p>
      </dgm:t>
    </dgm:pt>
    <dgm:pt modelId="{5A248DA6-A4F5-4804-810C-3C51E553799D}" type="parTrans" cxnId="{FB2DC683-4A02-4463-B6BB-C3C49A5AFA3F}">
      <dgm:prSet/>
      <dgm:spPr/>
      <dgm:t>
        <a:bodyPr/>
        <a:lstStyle/>
        <a:p>
          <a:endParaRPr lang="es-MX"/>
        </a:p>
      </dgm:t>
    </dgm:pt>
    <dgm:pt modelId="{7F49EA9D-2F8B-4347-8646-C2340030CDCE}" type="sibTrans" cxnId="{FB2DC683-4A02-4463-B6BB-C3C49A5AFA3F}">
      <dgm:prSet/>
      <dgm:spPr/>
      <dgm:t>
        <a:bodyPr/>
        <a:lstStyle/>
        <a:p>
          <a:endParaRPr lang="es-MX"/>
        </a:p>
      </dgm:t>
    </dgm:pt>
    <dgm:pt modelId="{F01E739B-AA68-4786-A4CF-A2680E736C4D}">
      <dgm:prSet phldrT="[Texto]" custT="1"/>
      <dgm:spPr/>
      <dgm:t>
        <a:bodyPr/>
        <a:lstStyle/>
        <a:p>
          <a:r>
            <a:rPr lang="es-MX" sz="1400" dirty="0" smtClean="0">
              <a:latin typeface="Arial" panose="020B0604020202020204" pitchFamily="34" charset="0"/>
              <a:cs typeface="Arial" panose="020B0604020202020204" pitchFamily="34" charset="0"/>
            </a:rPr>
            <a:t>Dirección General Adjunta de </a:t>
          </a:r>
          <a:r>
            <a:rPr lang="es-MX" sz="1400" b="1" dirty="0" smtClean="0">
              <a:latin typeface="Arial" panose="020B0604020202020204" pitchFamily="34" charset="0"/>
              <a:cs typeface="Arial" panose="020B0604020202020204" pitchFamily="34" charset="0"/>
            </a:rPr>
            <a:t>Diseño Económico de Contratos</a:t>
          </a:r>
          <a:endParaRPr lang="es-MX" sz="1400" b="1" dirty="0">
            <a:latin typeface="Arial" panose="020B0604020202020204" pitchFamily="34" charset="0"/>
            <a:cs typeface="Arial" panose="020B0604020202020204" pitchFamily="34" charset="0"/>
          </a:endParaRPr>
        </a:p>
      </dgm:t>
    </dgm:pt>
    <dgm:pt modelId="{71381A53-55E9-40FD-90F8-0D4572A4A21D}" type="parTrans" cxnId="{0B754DA0-A70C-4E78-A37C-7786ED01E13E}">
      <dgm:prSet/>
      <dgm:spPr>
        <a:solidFill>
          <a:srgbClr val="FF0000"/>
        </a:solidFill>
        <a:ln>
          <a:solidFill>
            <a:srgbClr val="C00000"/>
          </a:solidFill>
        </a:ln>
      </dgm:spPr>
      <dgm:t>
        <a:bodyPr/>
        <a:lstStyle/>
        <a:p>
          <a:endParaRPr lang="es-MX"/>
        </a:p>
      </dgm:t>
    </dgm:pt>
    <dgm:pt modelId="{4E7EC8FB-AD3F-4777-81CE-F6F740312071}" type="sibTrans" cxnId="{0B754DA0-A70C-4E78-A37C-7786ED01E13E}">
      <dgm:prSet/>
      <dgm:spPr/>
      <dgm:t>
        <a:bodyPr/>
        <a:lstStyle/>
        <a:p>
          <a:endParaRPr lang="es-MX"/>
        </a:p>
      </dgm:t>
    </dgm:pt>
    <dgm:pt modelId="{DD52CA03-BF98-42AF-8649-846CABAE60FD}">
      <dgm:prSet phldrT="[Texto]" custT="1"/>
      <dgm:spPr/>
      <dgm:t>
        <a:bodyPr/>
        <a:lstStyle/>
        <a:p>
          <a:r>
            <a:rPr lang="es-MX" sz="1400" dirty="0" smtClean="0">
              <a:latin typeface="Arial" panose="020B0604020202020204" pitchFamily="34" charset="0"/>
              <a:cs typeface="Arial" panose="020B0604020202020204" pitchFamily="34" charset="0"/>
            </a:rPr>
            <a:t>Dirección General Adjunta de </a:t>
          </a:r>
          <a:r>
            <a:rPr lang="es-MX" sz="1400" b="1" dirty="0" smtClean="0">
              <a:latin typeface="Arial" panose="020B0604020202020204" pitchFamily="34" charset="0"/>
              <a:cs typeface="Arial" panose="020B0604020202020204" pitchFamily="34" charset="0"/>
            </a:rPr>
            <a:t>Supervisión de Operaciones de Ingresos sobre Hidrocarburos</a:t>
          </a:r>
          <a:endParaRPr lang="es-MX" sz="1400" b="1" dirty="0">
            <a:latin typeface="Arial" panose="020B0604020202020204" pitchFamily="34" charset="0"/>
            <a:cs typeface="Arial" panose="020B0604020202020204" pitchFamily="34" charset="0"/>
          </a:endParaRPr>
        </a:p>
      </dgm:t>
    </dgm:pt>
    <dgm:pt modelId="{ABE63073-31CF-46D6-83D4-99553ED7101E}" type="parTrans" cxnId="{0DDF65C8-624A-44FF-A5AE-25DF43908298}">
      <dgm:prSet/>
      <dgm:spPr>
        <a:ln>
          <a:solidFill>
            <a:srgbClr val="C00000"/>
          </a:solidFill>
        </a:ln>
      </dgm:spPr>
      <dgm:t>
        <a:bodyPr/>
        <a:lstStyle/>
        <a:p>
          <a:endParaRPr lang="es-MX"/>
        </a:p>
      </dgm:t>
    </dgm:pt>
    <dgm:pt modelId="{2CE90417-985D-4038-B3EB-5DBFB31AE617}" type="sibTrans" cxnId="{0DDF65C8-624A-44FF-A5AE-25DF43908298}">
      <dgm:prSet/>
      <dgm:spPr/>
      <dgm:t>
        <a:bodyPr/>
        <a:lstStyle/>
        <a:p>
          <a:endParaRPr lang="es-MX"/>
        </a:p>
      </dgm:t>
    </dgm:pt>
    <dgm:pt modelId="{245960BC-667B-4292-9278-CD9D149A2D09}">
      <dgm:prSet phldrT="[Texto]" custT="1"/>
      <dgm:spPr/>
      <dgm:t>
        <a:bodyPr/>
        <a:lstStyle/>
        <a:p>
          <a:r>
            <a:rPr lang="es-MX" sz="1400" dirty="0" smtClean="0">
              <a:latin typeface="Arial" panose="020B0604020202020204" pitchFamily="34" charset="0"/>
              <a:cs typeface="Arial" panose="020B0604020202020204" pitchFamily="34" charset="0"/>
            </a:rPr>
            <a:t>Dirección General Adjunta de </a:t>
          </a:r>
          <a:r>
            <a:rPr lang="es-MX" sz="1400" b="1" dirty="0" smtClean="0">
              <a:latin typeface="Arial" panose="020B0604020202020204" pitchFamily="34" charset="0"/>
              <a:cs typeface="Arial" panose="020B0604020202020204" pitchFamily="34" charset="0"/>
            </a:rPr>
            <a:t>Análisis y Verificación de Ingresos sobre Hidrocarburos</a:t>
          </a:r>
          <a:endParaRPr lang="es-MX" sz="1400" b="1" dirty="0">
            <a:latin typeface="Arial" panose="020B0604020202020204" pitchFamily="34" charset="0"/>
            <a:cs typeface="Arial" panose="020B0604020202020204" pitchFamily="34" charset="0"/>
          </a:endParaRPr>
        </a:p>
      </dgm:t>
    </dgm:pt>
    <dgm:pt modelId="{9C92AB2B-D9AD-45D5-8DCB-CD6DC19E94D9}" type="parTrans" cxnId="{B130C973-5FEA-4636-B3AC-95516FB31339}">
      <dgm:prSet/>
      <dgm:spPr>
        <a:ln>
          <a:solidFill>
            <a:srgbClr val="C00000"/>
          </a:solidFill>
        </a:ln>
      </dgm:spPr>
      <dgm:t>
        <a:bodyPr/>
        <a:lstStyle/>
        <a:p>
          <a:endParaRPr lang="es-MX"/>
        </a:p>
      </dgm:t>
    </dgm:pt>
    <dgm:pt modelId="{56E340C9-D1F3-4416-A3D0-BCC2AF98FA7B}" type="sibTrans" cxnId="{B130C973-5FEA-4636-B3AC-95516FB31339}">
      <dgm:prSet/>
      <dgm:spPr/>
      <dgm:t>
        <a:bodyPr/>
        <a:lstStyle/>
        <a:p>
          <a:endParaRPr lang="es-MX"/>
        </a:p>
      </dgm:t>
    </dgm:pt>
    <dgm:pt modelId="{40F48CC5-DB49-465D-8780-8982DEB38029}" type="pres">
      <dgm:prSet presAssocID="{2D7DEE16-BA5E-4DC9-A46A-67A2169B42F0}" presName="hierChild1" presStyleCnt="0">
        <dgm:presLayoutVars>
          <dgm:orgChart val="1"/>
          <dgm:chPref val="1"/>
          <dgm:dir/>
          <dgm:animOne val="branch"/>
          <dgm:animLvl val="lvl"/>
          <dgm:resizeHandles/>
        </dgm:presLayoutVars>
      </dgm:prSet>
      <dgm:spPr/>
      <dgm:t>
        <a:bodyPr/>
        <a:lstStyle/>
        <a:p>
          <a:endParaRPr lang="es-MX"/>
        </a:p>
      </dgm:t>
    </dgm:pt>
    <dgm:pt modelId="{C755CF3B-3F55-435E-8D2E-709BAF877613}" type="pres">
      <dgm:prSet presAssocID="{FE8B1756-EFB6-4E66-B3CE-FBF266D8B64A}" presName="hierRoot1" presStyleCnt="0">
        <dgm:presLayoutVars>
          <dgm:hierBranch val="init"/>
        </dgm:presLayoutVars>
      </dgm:prSet>
      <dgm:spPr/>
      <dgm:t>
        <a:bodyPr/>
        <a:lstStyle/>
        <a:p>
          <a:endParaRPr lang="es-MX"/>
        </a:p>
      </dgm:t>
    </dgm:pt>
    <dgm:pt modelId="{D7D056A6-2800-4A17-836D-E8DB4CE9A85A}" type="pres">
      <dgm:prSet presAssocID="{FE8B1756-EFB6-4E66-B3CE-FBF266D8B64A}" presName="rootComposite1" presStyleCnt="0"/>
      <dgm:spPr/>
      <dgm:t>
        <a:bodyPr/>
        <a:lstStyle/>
        <a:p>
          <a:endParaRPr lang="es-MX"/>
        </a:p>
      </dgm:t>
    </dgm:pt>
    <dgm:pt modelId="{83F19AB4-B3A6-4726-B7B4-1247F6DBD878}" type="pres">
      <dgm:prSet presAssocID="{FE8B1756-EFB6-4E66-B3CE-FBF266D8B64A}" presName="rootText1" presStyleLbl="node0" presStyleIdx="0" presStyleCnt="1" custLinFactNeighborX="-8345" custLinFactNeighborY="-159">
        <dgm:presLayoutVars>
          <dgm:chPref val="3"/>
        </dgm:presLayoutVars>
      </dgm:prSet>
      <dgm:spPr/>
      <dgm:t>
        <a:bodyPr/>
        <a:lstStyle/>
        <a:p>
          <a:endParaRPr lang="es-MX"/>
        </a:p>
      </dgm:t>
    </dgm:pt>
    <dgm:pt modelId="{54484577-AE76-42F9-A716-CBB1B4C56538}" type="pres">
      <dgm:prSet presAssocID="{FE8B1756-EFB6-4E66-B3CE-FBF266D8B64A}" presName="rootConnector1" presStyleLbl="node1" presStyleIdx="0" presStyleCnt="0"/>
      <dgm:spPr/>
      <dgm:t>
        <a:bodyPr/>
        <a:lstStyle/>
        <a:p>
          <a:endParaRPr lang="es-MX"/>
        </a:p>
      </dgm:t>
    </dgm:pt>
    <dgm:pt modelId="{7C32E16E-BAA8-41B8-BD7C-98E6EF46BD2B}" type="pres">
      <dgm:prSet presAssocID="{FE8B1756-EFB6-4E66-B3CE-FBF266D8B64A}" presName="hierChild2" presStyleCnt="0"/>
      <dgm:spPr/>
      <dgm:t>
        <a:bodyPr/>
        <a:lstStyle/>
        <a:p>
          <a:endParaRPr lang="es-MX"/>
        </a:p>
      </dgm:t>
    </dgm:pt>
    <dgm:pt modelId="{106194E7-E989-4353-87F4-708B191A48AF}" type="pres">
      <dgm:prSet presAssocID="{71381A53-55E9-40FD-90F8-0D4572A4A21D}" presName="Name37" presStyleLbl="parChTrans1D2" presStyleIdx="0" presStyleCnt="3"/>
      <dgm:spPr/>
      <dgm:t>
        <a:bodyPr/>
        <a:lstStyle/>
        <a:p>
          <a:endParaRPr lang="es-MX"/>
        </a:p>
      </dgm:t>
    </dgm:pt>
    <dgm:pt modelId="{727FD884-F282-404D-803A-9DE1BDB9C563}" type="pres">
      <dgm:prSet presAssocID="{F01E739B-AA68-4786-A4CF-A2680E736C4D}" presName="hierRoot2" presStyleCnt="0">
        <dgm:presLayoutVars>
          <dgm:hierBranch val="init"/>
        </dgm:presLayoutVars>
      </dgm:prSet>
      <dgm:spPr/>
      <dgm:t>
        <a:bodyPr/>
        <a:lstStyle/>
        <a:p>
          <a:endParaRPr lang="es-MX"/>
        </a:p>
      </dgm:t>
    </dgm:pt>
    <dgm:pt modelId="{4FE50379-D4B5-4BDE-B07D-4E26F139D92D}" type="pres">
      <dgm:prSet presAssocID="{F01E739B-AA68-4786-A4CF-A2680E736C4D}" presName="rootComposite" presStyleCnt="0"/>
      <dgm:spPr/>
      <dgm:t>
        <a:bodyPr/>
        <a:lstStyle/>
        <a:p>
          <a:endParaRPr lang="es-MX"/>
        </a:p>
      </dgm:t>
    </dgm:pt>
    <dgm:pt modelId="{D5A19B5E-3148-425E-B618-A080D6DD15FA}" type="pres">
      <dgm:prSet presAssocID="{F01E739B-AA68-4786-A4CF-A2680E736C4D}" presName="rootText" presStyleLbl="node2" presStyleIdx="0" presStyleCnt="3" custScaleX="137523">
        <dgm:presLayoutVars>
          <dgm:chPref val="3"/>
        </dgm:presLayoutVars>
      </dgm:prSet>
      <dgm:spPr/>
      <dgm:t>
        <a:bodyPr/>
        <a:lstStyle/>
        <a:p>
          <a:endParaRPr lang="es-MX"/>
        </a:p>
      </dgm:t>
    </dgm:pt>
    <dgm:pt modelId="{5C194FCB-74C9-4C26-9824-30ED0438375A}" type="pres">
      <dgm:prSet presAssocID="{F01E739B-AA68-4786-A4CF-A2680E736C4D}" presName="rootConnector" presStyleLbl="node2" presStyleIdx="0" presStyleCnt="3"/>
      <dgm:spPr/>
      <dgm:t>
        <a:bodyPr/>
        <a:lstStyle/>
        <a:p>
          <a:endParaRPr lang="es-MX"/>
        </a:p>
      </dgm:t>
    </dgm:pt>
    <dgm:pt modelId="{119B3EC3-1FA2-4F6D-85E2-CC99E585B4DE}" type="pres">
      <dgm:prSet presAssocID="{F01E739B-AA68-4786-A4CF-A2680E736C4D}" presName="hierChild4" presStyleCnt="0"/>
      <dgm:spPr/>
      <dgm:t>
        <a:bodyPr/>
        <a:lstStyle/>
        <a:p>
          <a:endParaRPr lang="es-MX"/>
        </a:p>
      </dgm:t>
    </dgm:pt>
    <dgm:pt modelId="{363831E4-4FD3-44B4-B939-9898ED5A93E1}" type="pres">
      <dgm:prSet presAssocID="{F01E739B-AA68-4786-A4CF-A2680E736C4D}" presName="hierChild5" presStyleCnt="0"/>
      <dgm:spPr/>
      <dgm:t>
        <a:bodyPr/>
        <a:lstStyle/>
        <a:p>
          <a:endParaRPr lang="es-MX"/>
        </a:p>
      </dgm:t>
    </dgm:pt>
    <dgm:pt modelId="{ABD991E9-2998-4698-900B-7F5A1C5A8935}" type="pres">
      <dgm:prSet presAssocID="{ABE63073-31CF-46D6-83D4-99553ED7101E}" presName="Name37" presStyleLbl="parChTrans1D2" presStyleIdx="1" presStyleCnt="3"/>
      <dgm:spPr/>
      <dgm:t>
        <a:bodyPr/>
        <a:lstStyle/>
        <a:p>
          <a:endParaRPr lang="es-MX"/>
        </a:p>
      </dgm:t>
    </dgm:pt>
    <dgm:pt modelId="{B8708B78-4130-4623-97C6-374068F90DD4}" type="pres">
      <dgm:prSet presAssocID="{DD52CA03-BF98-42AF-8649-846CABAE60FD}" presName="hierRoot2" presStyleCnt="0">
        <dgm:presLayoutVars>
          <dgm:hierBranch val="init"/>
        </dgm:presLayoutVars>
      </dgm:prSet>
      <dgm:spPr/>
      <dgm:t>
        <a:bodyPr/>
        <a:lstStyle/>
        <a:p>
          <a:endParaRPr lang="es-MX"/>
        </a:p>
      </dgm:t>
    </dgm:pt>
    <dgm:pt modelId="{E1938CE9-38DF-467D-8A40-FE7AC783BCE7}" type="pres">
      <dgm:prSet presAssocID="{DD52CA03-BF98-42AF-8649-846CABAE60FD}" presName="rootComposite" presStyleCnt="0"/>
      <dgm:spPr/>
      <dgm:t>
        <a:bodyPr/>
        <a:lstStyle/>
        <a:p>
          <a:endParaRPr lang="es-MX"/>
        </a:p>
      </dgm:t>
    </dgm:pt>
    <dgm:pt modelId="{0C3C82E2-9C92-4504-BE8E-B70ABF32D1ED}" type="pres">
      <dgm:prSet presAssocID="{DD52CA03-BF98-42AF-8649-846CABAE60FD}" presName="rootText" presStyleLbl="node2" presStyleIdx="1" presStyleCnt="3" custScaleX="160533">
        <dgm:presLayoutVars>
          <dgm:chPref val="3"/>
        </dgm:presLayoutVars>
      </dgm:prSet>
      <dgm:spPr/>
      <dgm:t>
        <a:bodyPr/>
        <a:lstStyle/>
        <a:p>
          <a:endParaRPr lang="es-MX"/>
        </a:p>
      </dgm:t>
    </dgm:pt>
    <dgm:pt modelId="{53DB7789-72BF-48A1-ACF0-035832F0498A}" type="pres">
      <dgm:prSet presAssocID="{DD52CA03-BF98-42AF-8649-846CABAE60FD}" presName="rootConnector" presStyleLbl="node2" presStyleIdx="1" presStyleCnt="3"/>
      <dgm:spPr/>
      <dgm:t>
        <a:bodyPr/>
        <a:lstStyle/>
        <a:p>
          <a:endParaRPr lang="es-MX"/>
        </a:p>
      </dgm:t>
    </dgm:pt>
    <dgm:pt modelId="{68B352ED-0CDF-44AD-9D2C-8421184ACBBE}" type="pres">
      <dgm:prSet presAssocID="{DD52CA03-BF98-42AF-8649-846CABAE60FD}" presName="hierChild4" presStyleCnt="0"/>
      <dgm:spPr/>
      <dgm:t>
        <a:bodyPr/>
        <a:lstStyle/>
        <a:p>
          <a:endParaRPr lang="es-MX"/>
        </a:p>
      </dgm:t>
    </dgm:pt>
    <dgm:pt modelId="{51928BE8-309B-45FE-B536-19C09BB14BD3}" type="pres">
      <dgm:prSet presAssocID="{DD52CA03-BF98-42AF-8649-846CABAE60FD}" presName="hierChild5" presStyleCnt="0"/>
      <dgm:spPr/>
      <dgm:t>
        <a:bodyPr/>
        <a:lstStyle/>
        <a:p>
          <a:endParaRPr lang="es-MX"/>
        </a:p>
      </dgm:t>
    </dgm:pt>
    <dgm:pt modelId="{E2A7428F-B9AB-4087-9EB5-9A9304F83BF3}" type="pres">
      <dgm:prSet presAssocID="{9C92AB2B-D9AD-45D5-8DCB-CD6DC19E94D9}" presName="Name37" presStyleLbl="parChTrans1D2" presStyleIdx="2" presStyleCnt="3"/>
      <dgm:spPr/>
      <dgm:t>
        <a:bodyPr/>
        <a:lstStyle/>
        <a:p>
          <a:endParaRPr lang="es-MX"/>
        </a:p>
      </dgm:t>
    </dgm:pt>
    <dgm:pt modelId="{8C3FD00E-0328-4171-8C27-233CF6D7532C}" type="pres">
      <dgm:prSet presAssocID="{245960BC-667B-4292-9278-CD9D149A2D09}" presName="hierRoot2" presStyleCnt="0">
        <dgm:presLayoutVars>
          <dgm:hierBranch val="init"/>
        </dgm:presLayoutVars>
      </dgm:prSet>
      <dgm:spPr/>
      <dgm:t>
        <a:bodyPr/>
        <a:lstStyle/>
        <a:p>
          <a:endParaRPr lang="es-MX"/>
        </a:p>
      </dgm:t>
    </dgm:pt>
    <dgm:pt modelId="{17EF7CEB-0D4B-4046-8E96-3721946504C4}" type="pres">
      <dgm:prSet presAssocID="{245960BC-667B-4292-9278-CD9D149A2D09}" presName="rootComposite" presStyleCnt="0"/>
      <dgm:spPr/>
      <dgm:t>
        <a:bodyPr/>
        <a:lstStyle/>
        <a:p>
          <a:endParaRPr lang="es-MX"/>
        </a:p>
      </dgm:t>
    </dgm:pt>
    <dgm:pt modelId="{91F3C5BA-9601-4EC2-A3BD-1C40DA9B0681}" type="pres">
      <dgm:prSet presAssocID="{245960BC-667B-4292-9278-CD9D149A2D09}" presName="rootText" presStyleLbl="node2" presStyleIdx="2" presStyleCnt="3" custScaleX="154024">
        <dgm:presLayoutVars>
          <dgm:chPref val="3"/>
        </dgm:presLayoutVars>
      </dgm:prSet>
      <dgm:spPr/>
      <dgm:t>
        <a:bodyPr/>
        <a:lstStyle/>
        <a:p>
          <a:endParaRPr lang="es-MX"/>
        </a:p>
      </dgm:t>
    </dgm:pt>
    <dgm:pt modelId="{7F1177AB-25C7-4C50-9A7F-8639D747FB0F}" type="pres">
      <dgm:prSet presAssocID="{245960BC-667B-4292-9278-CD9D149A2D09}" presName="rootConnector" presStyleLbl="node2" presStyleIdx="2" presStyleCnt="3"/>
      <dgm:spPr/>
      <dgm:t>
        <a:bodyPr/>
        <a:lstStyle/>
        <a:p>
          <a:endParaRPr lang="es-MX"/>
        </a:p>
      </dgm:t>
    </dgm:pt>
    <dgm:pt modelId="{FF675D58-5B30-443C-BE1F-4690BB76077E}" type="pres">
      <dgm:prSet presAssocID="{245960BC-667B-4292-9278-CD9D149A2D09}" presName="hierChild4" presStyleCnt="0"/>
      <dgm:spPr/>
      <dgm:t>
        <a:bodyPr/>
        <a:lstStyle/>
        <a:p>
          <a:endParaRPr lang="es-MX"/>
        </a:p>
      </dgm:t>
    </dgm:pt>
    <dgm:pt modelId="{2B2C48EC-6C8B-4947-A02E-0657E97DBDE0}" type="pres">
      <dgm:prSet presAssocID="{245960BC-667B-4292-9278-CD9D149A2D09}" presName="hierChild5" presStyleCnt="0"/>
      <dgm:spPr/>
      <dgm:t>
        <a:bodyPr/>
        <a:lstStyle/>
        <a:p>
          <a:endParaRPr lang="es-MX"/>
        </a:p>
      </dgm:t>
    </dgm:pt>
    <dgm:pt modelId="{2C28BE6F-8BCB-451D-B540-FB6380B6E3F2}" type="pres">
      <dgm:prSet presAssocID="{FE8B1756-EFB6-4E66-B3CE-FBF266D8B64A}" presName="hierChild3" presStyleCnt="0"/>
      <dgm:spPr/>
      <dgm:t>
        <a:bodyPr/>
        <a:lstStyle/>
        <a:p>
          <a:endParaRPr lang="es-MX"/>
        </a:p>
      </dgm:t>
    </dgm:pt>
  </dgm:ptLst>
  <dgm:cxnLst>
    <dgm:cxn modelId="{32DB1481-8355-4D7F-85BD-63B712648EA7}" type="presOf" srcId="{71381A53-55E9-40FD-90F8-0D4572A4A21D}" destId="{106194E7-E989-4353-87F4-708B191A48AF}" srcOrd="0" destOrd="0" presId="urn:microsoft.com/office/officeart/2005/8/layout/orgChart1"/>
    <dgm:cxn modelId="{0DDF65C8-624A-44FF-A5AE-25DF43908298}" srcId="{FE8B1756-EFB6-4E66-B3CE-FBF266D8B64A}" destId="{DD52CA03-BF98-42AF-8649-846CABAE60FD}" srcOrd="1" destOrd="0" parTransId="{ABE63073-31CF-46D6-83D4-99553ED7101E}" sibTransId="{2CE90417-985D-4038-B3EB-5DBFB31AE617}"/>
    <dgm:cxn modelId="{6AAC6EBF-4807-4B60-8428-4E81E8BF6999}" type="presOf" srcId="{245960BC-667B-4292-9278-CD9D149A2D09}" destId="{91F3C5BA-9601-4EC2-A3BD-1C40DA9B0681}" srcOrd="0" destOrd="0" presId="urn:microsoft.com/office/officeart/2005/8/layout/orgChart1"/>
    <dgm:cxn modelId="{3D169B28-6E03-4036-87F2-84112B3B13F4}" type="presOf" srcId="{ABE63073-31CF-46D6-83D4-99553ED7101E}" destId="{ABD991E9-2998-4698-900B-7F5A1C5A8935}" srcOrd="0" destOrd="0" presId="urn:microsoft.com/office/officeart/2005/8/layout/orgChart1"/>
    <dgm:cxn modelId="{A9A13F57-1DF8-40CD-9EBF-54358B593B0A}" type="presOf" srcId="{FE8B1756-EFB6-4E66-B3CE-FBF266D8B64A}" destId="{83F19AB4-B3A6-4726-B7B4-1247F6DBD878}" srcOrd="0" destOrd="0" presId="urn:microsoft.com/office/officeart/2005/8/layout/orgChart1"/>
    <dgm:cxn modelId="{7360C9B6-0D12-461D-83DC-1142FA7ACE9D}" type="presOf" srcId="{FE8B1756-EFB6-4E66-B3CE-FBF266D8B64A}" destId="{54484577-AE76-42F9-A716-CBB1B4C56538}" srcOrd="1" destOrd="0" presId="urn:microsoft.com/office/officeart/2005/8/layout/orgChart1"/>
    <dgm:cxn modelId="{18428F64-8247-4E3A-A4FD-D7832DFEE4DB}" type="presOf" srcId="{DD52CA03-BF98-42AF-8649-846CABAE60FD}" destId="{0C3C82E2-9C92-4504-BE8E-B70ABF32D1ED}" srcOrd="0" destOrd="0" presId="urn:microsoft.com/office/officeart/2005/8/layout/orgChart1"/>
    <dgm:cxn modelId="{C7CE1993-3FEE-4701-B6B6-3301FB632B44}" type="presOf" srcId="{9C92AB2B-D9AD-45D5-8DCB-CD6DC19E94D9}" destId="{E2A7428F-B9AB-4087-9EB5-9A9304F83BF3}" srcOrd="0" destOrd="0" presId="urn:microsoft.com/office/officeart/2005/8/layout/orgChart1"/>
    <dgm:cxn modelId="{9D1FE0EC-2207-4790-B16D-0E3CD6C592CF}" type="presOf" srcId="{F01E739B-AA68-4786-A4CF-A2680E736C4D}" destId="{D5A19B5E-3148-425E-B618-A080D6DD15FA}" srcOrd="0" destOrd="0" presId="urn:microsoft.com/office/officeart/2005/8/layout/orgChart1"/>
    <dgm:cxn modelId="{E7B0E19D-9667-4FD9-87D2-2163D3374165}" type="presOf" srcId="{2D7DEE16-BA5E-4DC9-A46A-67A2169B42F0}" destId="{40F48CC5-DB49-465D-8780-8982DEB38029}" srcOrd="0" destOrd="0" presId="urn:microsoft.com/office/officeart/2005/8/layout/orgChart1"/>
    <dgm:cxn modelId="{D7E0FF4D-250B-4CCF-A758-ECB542339D92}" type="presOf" srcId="{DD52CA03-BF98-42AF-8649-846CABAE60FD}" destId="{53DB7789-72BF-48A1-ACF0-035832F0498A}" srcOrd="1" destOrd="0" presId="urn:microsoft.com/office/officeart/2005/8/layout/orgChart1"/>
    <dgm:cxn modelId="{08F29F71-8F38-4605-A655-063E5D21C1F5}" type="presOf" srcId="{245960BC-667B-4292-9278-CD9D149A2D09}" destId="{7F1177AB-25C7-4C50-9A7F-8639D747FB0F}" srcOrd="1" destOrd="0" presId="urn:microsoft.com/office/officeart/2005/8/layout/orgChart1"/>
    <dgm:cxn modelId="{FB2DC683-4A02-4463-B6BB-C3C49A5AFA3F}" srcId="{2D7DEE16-BA5E-4DC9-A46A-67A2169B42F0}" destId="{FE8B1756-EFB6-4E66-B3CE-FBF266D8B64A}" srcOrd="0" destOrd="0" parTransId="{5A248DA6-A4F5-4804-810C-3C51E553799D}" sibTransId="{7F49EA9D-2F8B-4347-8646-C2340030CDCE}"/>
    <dgm:cxn modelId="{B649D048-E482-4A21-BD5F-355239A9EE8E}" type="presOf" srcId="{F01E739B-AA68-4786-A4CF-A2680E736C4D}" destId="{5C194FCB-74C9-4C26-9824-30ED0438375A}" srcOrd="1" destOrd="0" presId="urn:microsoft.com/office/officeart/2005/8/layout/orgChart1"/>
    <dgm:cxn modelId="{0B754DA0-A70C-4E78-A37C-7786ED01E13E}" srcId="{FE8B1756-EFB6-4E66-B3CE-FBF266D8B64A}" destId="{F01E739B-AA68-4786-A4CF-A2680E736C4D}" srcOrd="0" destOrd="0" parTransId="{71381A53-55E9-40FD-90F8-0D4572A4A21D}" sibTransId="{4E7EC8FB-AD3F-4777-81CE-F6F740312071}"/>
    <dgm:cxn modelId="{B130C973-5FEA-4636-B3AC-95516FB31339}" srcId="{FE8B1756-EFB6-4E66-B3CE-FBF266D8B64A}" destId="{245960BC-667B-4292-9278-CD9D149A2D09}" srcOrd="2" destOrd="0" parTransId="{9C92AB2B-D9AD-45D5-8DCB-CD6DC19E94D9}" sibTransId="{56E340C9-D1F3-4416-A3D0-BCC2AF98FA7B}"/>
    <dgm:cxn modelId="{5DCD42AF-F92B-48FD-9F6B-5594E19AD898}" type="presParOf" srcId="{40F48CC5-DB49-465D-8780-8982DEB38029}" destId="{C755CF3B-3F55-435E-8D2E-709BAF877613}" srcOrd="0" destOrd="0" presId="urn:microsoft.com/office/officeart/2005/8/layout/orgChart1"/>
    <dgm:cxn modelId="{AD2919C9-CCFE-4F96-B8AF-4AD27B8CF605}" type="presParOf" srcId="{C755CF3B-3F55-435E-8D2E-709BAF877613}" destId="{D7D056A6-2800-4A17-836D-E8DB4CE9A85A}" srcOrd="0" destOrd="0" presId="urn:microsoft.com/office/officeart/2005/8/layout/orgChart1"/>
    <dgm:cxn modelId="{295E40B9-2367-4EF7-9E7E-77BAEEC54E1F}" type="presParOf" srcId="{D7D056A6-2800-4A17-836D-E8DB4CE9A85A}" destId="{83F19AB4-B3A6-4726-B7B4-1247F6DBD878}" srcOrd="0" destOrd="0" presId="urn:microsoft.com/office/officeart/2005/8/layout/orgChart1"/>
    <dgm:cxn modelId="{3DB9B7B6-438E-4153-9052-45B079A97F3A}" type="presParOf" srcId="{D7D056A6-2800-4A17-836D-E8DB4CE9A85A}" destId="{54484577-AE76-42F9-A716-CBB1B4C56538}" srcOrd="1" destOrd="0" presId="urn:microsoft.com/office/officeart/2005/8/layout/orgChart1"/>
    <dgm:cxn modelId="{69F55A90-1F39-4A0E-94A9-4F9F0FBCDEF2}" type="presParOf" srcId="{C755CF3B-3F55-435E-8D2E-709BAF877613}" destId="{7C32E16E-BAA8-41B8-BD7C-98E6EF46BD2B}" srcOrd="1" destOrd="0" presId="urn:microsoft.com/office/officeart/2005/8/layout/orgChart1"/>
    <dgm:cxn modelId="{AD991329-7729-41A6-8117-2038D7C29AAC}" type="presParOf" srcId="{7C32E16E-BAA8-41B8-BD7C-98E6EF46BD2B}" destId="{106194E7-E989-4353-87F4-708B191A48AF}" srcOrd="0" destOrd="0" presId="urn:microsoft.com/office/officeart/2005/8/layout/orgChart1"/>
    <dgm:cxn modelId="{2F979193-5558-4E15-B6CC-DB64ACEEDB80}" type="presParOf" srcId="{7C32E16E-BAA8-41B8-BD7C-98E6EF46BD2B}" destId="{727FD884-F282-404D-803A-9DE1BDB9C563}" srcOrd="1" destOrd="0" presId="urn:microsoft.com/office/officeart/2005/8/layout/orgChart1"/>
    <dgm:cxn modelId="{10E8A3DD-D444-4C8E-AE8E-6F4E6CFFF6B5}" type="presParOf" srcId="{727FD884-F282-404D-803A-9DE1BDB9C563}" destId="{4FE50379-D4B5-4BDE-B07D-4E26F139D92D}" srcOrd="0" destOrd="0" presId="urn:microsoft.com/office/officeart/2005/8/layout/orgChart1"/>
    <dgm:cxn modelId="{622C272C-F9C9-48AF-9D2B-B26892783A0C}" type="presParOf" srcId="{4FE50379-D4B5-4BDE-B07D-4E26F139D92D}" destId="{D5A19B5E-3148-425E-B618-A080D6DD15FA}" srcOrd="0" destOrd="0" presId="urn:microsoft.com/office/officeart/2005/8/layout/orgChart1"/>
    <dgm:cxn modelId="{DC0F94D7-7AF5-4647-B7E1-9C9FD2B8052B}" type="presParOf" srcId="{4FE50379-D4B5-4BDE-B07D-4E26F139D92D}" destId="{5C194FCB-74C9-4C26-9824-30ED0438375A}" srcOrd="1" destOrd="0" presId="urn:microsoft.com/office/officeart/2005/8/layout/orgChart1"/>
    <dgm:cxn modelId="{FF01CBB2-750B-4611-842C-C5FC4180DA6F}" type="presParOf" srcId="{727FD884-F282-404D-803A-9DE1BDB9C563}" destId="{119B3EC3-1FA2-4F6D-85E2-CC99E585B4DE}" srcOrd="1" destOrd="0" presId="urn:microsoft.com/office/officeart/2005/8/layout/orgChart1"/>
    <dgm:cxn modelId="{15BA411F-6F73-45CB-BBB2-4509D4CD60A0}" type="presParOf" srcId="{727FD884-F282-404D-803A-9DE1BDB9C563}" destId="{363831E4-4FD3-44B4-B939-9898ED5A93E1}" srcOrd="2" destOrd="0" presId="urn:microsoft.com/office/officeart/2005/8/layout/orgChart1"/>
    <dgm:cxn modelId="{01E62C86-EBE0-40B7-B94D-52B3DF937912}" type="presParOf" srcId="{7C32E16E-BAA8-41B8-BD7C-98E6EF46BD2B}" destId="{ABD991E9-2998-4698-900B-7F5A1C5A8935}" srcOrd="2" destOrd="0" presId="urn:microsoft.com/office/officeart/2005/8/layout/orgChart1"/>
    <dgm:cxn modelId="{6126F6D5-8523-491F-BA79-B9B1D5B49458}" type="presParOf" srcId="{7C32E16E-BAA8-41B8-BD7C-98E6EF46BD2B}" destId="{B8708B78-4130-4623-97C6-374068F90DD4}" srcOrd="3" destOrd="0" presId="urn:microsoft.com/office/officeart/2005/8/layout/orgChart1"/>
    <dgm:cxn modelId="{7B4354D1-DB31-45A4-B2F9-8CD792900ED7}" type="presParOf" srcId="{B8708B78-4130-4623-97C6-374068F90DD4}" destId="{E1938CE9-38DF-467D-8A40-FE7AC783BCE7}" srcOrd="0" destOrd="0" presId="urn:microsoft.com/office/officeart/2005/8/layout/orgChart1"/>
    <dgm:cxn modelId="{9F6B4CFE-8D55-441D-B994-9AD196AA01CE}" type="presParOf" srcId="{E1938CE9-38DF-467D-8A40-FE7AC783BCE7}" destId="{0C3C82E2-9C92-4504-BE8E-B70ABF32D1ED}" srcOrd="0" destOrd="0" presId="urn:microsoft.com/office/officeart/2005/8/layout/orgChart1"/>
    <dgm:cxn modelId="{FBADEED4-4E24-4040-ABA3-FAB78E97ADD7}" type="presParOf" srcId="{E1938CE9-38DF-467D-8A40-FE7AC783BCE7}" destId="{53DB7789-72BF-48A1-ACF0-035832F0498A}" srcOrd="1" destOrd="0" presId="urn:microsoft.com/office/officeart/2005/8/layout/orgChart1"/>
    <dgm:cxn modelId="{2E3830EA-1776-4F3F-854E-39E45B754B40}" type="presParOf" srcId="{B8708B78-4130-4623-97C6-374068F90DD4}" destId="{68B352ED-0CDF-44AD-9D2C-8421184ACBBE}" srcOrd="1" destOrd="0" presId="urn:microsoft.com/office/officeart/2005/8/layout/orgChart1"/>
    <dgm:cxn modelId="{59E0DF0F-A9B1-4DE9-B0A7-3AA6F657003E}" type="presParOf" srcId="{B8708B78-4130-4623-97C6-374068F90DD4}" destId="{51928BE8-309B-45FE-B536-19C09BB14BD3}" srcOrd="2" destOrd="0" presId="urn:microsoft.com/office/officeart/2005/8/layout/orgChart1"/>
    <dgm:cxn modelId="{21A83536-FA3B-4B3E-B382-9C33615832AD}" type="presParOf" srcId="{7C32E16E-BAA8-41B8-BD7C-98E6EF46BD2B}" destId="{E2A7428F-B9AB-4087-9EB5-9A9304F83BF3}" srcOrd="4" destOrd="0" presId="urn:microsoft.com/office/officeart/2005/8/layout/orgChart1"/>
    <dgm:cxn modelId="{B0148A9A-D7B0-46B4-B2B3-C8CDF77722F0}" type="presParOf" srcId="{7C32E16E-BAA8-41B8-BD7C-98E6EF46BD2B}" destId="{8C3FD00E-0328-4171-8C27-233CF6D7532C}" srcOrd="5" destOrd="0" presId="urn:microsoft.com/office/officeart/2005/8/layout/orgChart1"/>
    <dgm:cxn modelId="{FB188050-AB70-4522-A469-AA68F04BE4F7}" type="presParOf" srcId="{8C3FD00E-0328-4171-8C27-233CF6D7532C}" destId="{17EF7CEB-0D4B-4046-8E96-3721946504C4}" srcOrd="0" destOrd="0" presId="urn:microsoft.com/office/officeart/2005/8/layout/orgChart1"/>
    <dgm:cxn modelId="{7C896591-DC97-45EE-8C35-5EF620540153}" type="presParOf" srcId="{17EF7CEB-0D4B-4046-8E96-3721946504C4}" destId="{91F3C5BA-9601-4EC2-A3BD-1C40DA9B0681}" srcOrd="0" destOrd="0" presId="urn:microsoft.com/office/officeart/2005/8/layout/orgChart1"/>
    <dgm:cxn modelId="{0035B845-5BAF-4E04-AF8A-510E885237B9}" type="presParOf" srcId="{17EF7CEB-0D4B-4046-8E96-3721946504C4}" destId="{7F1177AB-25C7-4C50-9A7F-8639D747FB0F}" srcOrd="1" destOrd="0" presId="urn:microsoft.com/office/officeart/2005/8/layout/orgChart1"/>
    <dgm:cxn modelId="{EE7F313F-DE54-4195-B7F5-29B1ED90A3B5}" type="presParOf" srcId="{8C3FD00E-0328-4171-8C27-233CF6D7532C}" destId="{FF675D58-5B30-443C-BE1F-4690BB76077E}" srcOrd="1" destOrd="0" presId="urn:microsoft.com/office/officeart/2005/8/layout/orgChart1"/>
    <dgm:cxn modelId="{123FEEAF-D487-456D-A545-D1BCCE63C8C0}" type="presParOf" srcId="{8C3FD00E-0328-4171-8C27-233CF6D7532C}" destId="{2B2C48EC-6C8B-4947-A02E-0657E97DBDE0}" srcOrd="2" destOrd="0" presId="urn:microsoft.com/office/officeart/2005/8/layout/orgChart1"/>
    <dgm:cxn modelId="{E9C78A46-E8C3-4DCD-9F8A-A7B2517F4917}" type="presParOf" srcId="{C755CF3B-3F55-435E-8D2E-709BAF877613}" destId="{2C28BE6F-8BCB-451D-B540-FB6380B6E3F2}"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C42DB7E-CB31-41AB-910A-FA8A67F252F7}" type="doc">
      <dgm:prSet loTypeId="urn:microsoft.com/office/officeart/2005/8/layout/hierarchy6" loCatId="hierarchy" qsTypeId="urn:microsoft.com/office/officeart/2005/8/quickstyle/simple1" qsCatId="simple" csTypeId="urn:microsoft.com/office/officeart/2005/8/colors/accent2_2" csCatId="accent2" phldr="1"/>
      <dgm:spPr/>
      <dgm:t>
        <a:bodyPr/>
        <a:lstStyle/>
        <a:p>
          <a:endParaRPr lang="es-MX"/>
        </a:p>
      </dgm:t>
    </dgm:pt>
    <dgm:pt modelId="{ECEC51BB-3D45-40C5-9D72-D42CC1119589}">
      <dgm:prSet phldrT="[Texto]" custT="1"/>
      <dgm:spPr>
        <a:solidFill>
          <a:srgbClr val="C00000"/>
        </a:solidFill>
      </dgm:spPr>
      <dgm:t>
        <a:bodyPr/>
        <a:lstStyle/>
        <a:p>
          <a:pPr>
            <a:spcAft>
              <a:spcPts val="0"/>
            </a:spcAft>
          </a:pPr>
          <a:r>
            <a:rPr lang="es-MX" sz="1400" dirty="0" smtClean="0">
              <a:latin typeface="Arial" panose="020B0604020202020204" pitchFamily="34" charset="0"/>
              <a:cs typeface="Arial" panose="020B0604020202020204" pitchFamily="34" charset="0"/>
            </a:rPr>
            <a:t>Herramientas para las Labores de Verificación</a:t>
          </a:r>
          <a:endParaRPr lang="es-MX" sz="1400" dirty="0">
            <a:latin typeface="Arial" panose="020B0604020202020204" pitchFamily="34" charset="0"/>
            <a:cs typeface="Arial" panose="020B0604020202020204" pitchFamily="34" charset="0"/>
          </a:endParaRPr>
        </a:p>
      </dgm:t>
    </dgm:pt>
    <dgm:pt modelId="{759BB959-C127-4BEC-86AE-B77DD9A52979}" type="parTrans" cxnId="{6A595D05-6517-4D06-8F30-43CD72847EE7}">
      <dgm:prSet/>
      <dgm:spPr/>
      <dgm:t>
        <a:bodyPr/>
        <a:lstStyle/>
        <a:p>
          <a:endParaRPr lang="es-MX">
            <a:latin typeface="Arial" panose="020B0604020202020204" pitchFamily="34" charset="0"/>
            <a:cs typeface="Arial" panose="020B0604020202020204" pitchFamily="34" charset="0"/>
          </a:endParaRPr>
        </a:p>
      </dgm:t>
    </dgm:pt>
    <dgm:pt modelId="{D7DA529C-FB84-405E-8BC1-5FB25A668E90}" type="sibTrans" cxnId="{6A595D05-6517-4D06-8F30-43CD72847EE7}">
      <dgm:prSet/>
      <dgm:spPr/>
      <dgm:t>
        <a:bodyPr/>
        <a:lstStyle/>
        <a:p>
          <a:endParaRPr lang="es-MX">
            <a:latin typeface="Arial" panose="020B0604020202020204" pitchFamily="34" charset="0"/>
            <a:cs typeface="Arial" panose="020B0604020202020204" pitchFamily="34" charset="0"/>
          </a:endParaRPr>
        </a:p>
      </dgm:t>
    </dgm:pt>
    <dgm:pt modelId="{A8D95FC3-7151-4DAF-AC1C-519DC080CDF1}">
      <dgm:prSet phldrT="[Texto]" custT="1"/>
      <dgm:spPr>
        <a:solidFill>
          <a:srgbClr val="C00000"/>
        </a:solidFill>
      </dgm:spPr>
      <dgm:t>
        <a:bodyPr/>
        <a:lstStyle/>
        <a:p>
          <a:pPr>
            <a:spcAft>
              <a:spcPts val="0"/>
            </a:spcAft>
          </a:pPr>
          <a:r>
            <a:rPr lang="es-MX" sz="1400" dirty="0" smtClean="0">
              <a:latin typeface="Arial" panose="020B0604020202020204" pitchFamily="34" charset="0"/>
              <a:cs typeface="Arial" panose="020B0604020202020204" pitchFamily="34" charset="0"/>
            </a:rPr>
            <a:t>Auto-corrección</a:t>
          </a:r>
          <a:endParaRPr lang="es-MX" sz="1400" dirty="0">
            <a:latin typeface="Arial" panose="020B0604020202020204" pitchFamily="34" charset="0"/>
            <a:cs typeface="Arial" panose="020B0604020202020204" pitchFamily="34" charset="0"/>
          </a:endParaRPr>
        </a:p>
      </dgm:t>
    </dgm:pt>
    <dgm:pt modelId="{4F320BBB-9A59-4D2D-A906-61836486B048}" type="parTrans" cxnId="{529F0C2D-8B39-4F03-BCD7-89376AE83641}">
      <dgm:prSet/>
      <dgm:spPr>
        <a:solidFill>
          <a:srgbClr val="C00000"/>
        </a:solidFill>
        <a:ln>
          <a:solidFill>
            <a:srgbClr val="C00000"/>
          </a:solidFill>
        </a:ln>
      </dgm:spPr>
      <dgm:t>
        <a:bodyPr/>
        <a:lstStyle/>
        <a:p>
          <a:endParaRPr lang="es-MX" sz="2400">
            <a:latin typeface="Arial" panose="020B0604020202020204" pitchFamily="34" charset="0"/>
            <a:cs typeface="Arial" panose="020B0604020202020204" pitchFamily="34" charset="0"/>
          </a:endParaRPr>
        </a:p>
      </dgm:t>
    </dgm:pt>
    <dgm:pt modelId="{F373A320-CEDD-43E1-A42D-7F18C233898D}" type="sibTrans" cxnId="{529F0C2D-8B39-4F03-BCD7-89376AE83641}">
      <dgm:prSet/>
      <dgm:spPr/>
      <dgm:t>
        <a:bodyPr/>
        <a:lstStyle/>
        <a:p>
          <a:endParaRPr lang="es-MX">
            <a:latin typeface="Arial" panose="020B0604020202020204" pitchFamily="34" charset="0"/>
            <a:cs typeface="Arial" panose="020B0604020202020204" pitchFamily="34" charset="0"/>
          </a:endParaRPr>
        </a:p>
      </dgm:t>
    </dgm:pt>
    <dgm:pt modelId="{88A186A6-2E81-43EE-89E2-2B6AEC6EFA53}">
      <dgm:prSet phldrT="[Texto]" custT="1"/>
      <dgm:spPr>
        <a:solidFill>
          <a:srgbClr val="C00000"/>
        </a:solidFill>
      </dgm:spPr>
      <dgm:t>
        <a:bodyPr/>
        <a:lstStyle/>
        <a:p>
          <a:pPr>
            <a:spcAft>
              <a:spcPts val="0"/>
            </a:spcAft>
          </a:pPr>
          <a:r>
            <a:rPr lang="es-MX" sz="1400" dirty="0" smtClean="0">
              <a:latin typeface="Arial" panose="020B0604020202020204" pitchFamily="34" charset="0"/>
              <a:cs typeface="Arial" panose="020B0604020202020204" pitchFamily="34" charset="0"/>
            </a:rPr>
            <a:t>Auditorías</a:t>
          </a:r>
          <a:endParaRPr lang="es-MX" sz="1400" dirty="0">
            <a:latin typeface="Arial" panose="020B0604020202020204" pitchFamily="34" charset="0"/>
            <a:cs typeface="Arial" panose="020B0604020202020204" pitchFamily="34" charset="0"/>
          </a:endParaRPr>
        </a:p>
      </dgm:t>
    </dgm:pt>
    <dgm:pt modelId="{ECA3DCCE-FACB-464E-8512-78FBAE3D735C}" type="parTrans" cxnId="{3EC5265A-C94A-428B-ABD9-8D0FA5B0E0D3}">
      <dgm:prSet/>
      <dgm:spPr>
        <a:solidFill>
          <a:srgbClr val="C00000"/>
        </a:solidFill>
        <a:ln>
          <a:solidFill>
            <a:srgbClr val="C00000"/>
          </a:solidFill>
        </a:ln>
      </dgm:spPr>
      <dgm:t>
        <a:bodyPr/>
        <a:lstStyle/>
        <a:p>
          <a:endParaRPr lang="es-MX" sz="2400">
            <a:latin typeface="Arial" panose="020B0604020202020204" pitchFamily="34" charset="0"/>
            <a:cs typeface="Arial" panose="020B0604020202020204" pitchFamily="34" charset="0"/>
          </a:endParaRPr>
        </a:p>
      </dgm:t>
    </dgm:pt>
    <dgm:pt modelId="{9D887777-1328-4ECF-85D5-2A9864EEC547}" type="sibTrans" cxnId="{3EC5265A-C94A-428B-ABD9-8D0FA5B0E0D3}">
      <dgm:prSet/>
      <dgm:spPr/>
      <dgm:t>
        <a:bodyPr/>
        <a:lstStyle/>
        <a:p>
          <a:endParaRPr lang="es-MX">
            <a:latin typeface="Arial" panose="020B0604020202020204" pitchFamily="34" charset="0"/>
            <a:cs typeface="Arial" panose="020B0604020202020204" pitchFamily="34" charset="0"/>
          </a:endParaRPr>
        </a:p>
      </dgm:t>
    </dgm:pt>
    <dgm:pt modelId="{E082777B-0FCA-491A-A368-4BF8790FCBFA}">
      <dgm:prSet custT="1"/>
      <dgm:spPr>
        <a:solidFill>
          <a:srgbClr val="C00000"/>
        </a:solidFill>
      </dgm:spPr>
      <dgm:t>
        <a:bodyPr/>
        <a:lstStyle/>
        <a:p>
          <a:pPr>
            <a:spcAft>
              <a:spcPts val="0"/>
            </a:spcAft>
          </a:pPr>
          <a:r>
            <a:rPr lang="es-MX" sz="1400" dirty="0" smtClean="0">
              <a:latin typeface="Arial" panose="020B0604020202020204" pitchFamily="34" charset="0"/>
              <a:cs typeface="Arial" panose="020B0604020202020204" pitchFamily="34" charset="0"/>
            </a:rPr>
            <a:t>1. Espontáneas</a:t>
          </a:r>
          <a:endParaRPr lang="es-MX" sz="1400" dirty="0">
            <a:latin typeface="Arial" panose="020B0604020202020204" pitchFamily="34" charset="0"/>
            <a:cs typeface="Arial" panose="020B0604020202020204" pitchFamily="34" charset="0"/>
          </a:endParaRPr>
        </a:p>
      </dgm:t>
    </dgm:pt>
    <dgm:pt modelId="{B316B5A0-E8A8-4808-A949-A70AE36FB575}" type="parTrans" cxnId="{E59FDC9E-892A-4B3A-8C00-7AC0F188FD91}">
      <dgm:prSet/>
      <dgm:spPr>
        <a:solidFill>
          <a:srgbClr val="C00000"/>
        </a:solidFill>
        <a:ln>
          <a:solidFill>
            <a:srgbClr val="C00000"/>
          </a:solidFill>
        </a:ln>
      </dgm:spPr>
      <dgm:t>
        <a:bodyPr/>
        <a:lstStyle/>
        <a:p>
          <a:endParaRPr lang="es-MX" sz="2400">
            <a:latin typeface="Arial" panose="020B0604020202020204" pitchFamily="34" charset="0"/>
            <a:cs typeface="Arial" panose="020B0604020202020204" pitchFamily="34" charset="0"/>
          </a:endParaRPr>
        </a:p>
      </dgm:t>
    </dgm:pt>
    <dgm:pt modelId="{AF1E33AE-16A4-4948-A0C4-AA6E053CAE03}" type="sibTrans" cxnId="{E59FDC9E-892A-4B3A-8C00-7AC0F188FD91}">
      <dgm:prSet/>
      <dgm:spPr/>
      <dgm:t>
        <a:bodyPr/>
        <a:lstStyle/>
        <a:p>
          <a:endParaRPr lang="es-MX">
            <a:latin typeface="Arial" panose="020B0604020202020204" pitchFamily="34" charset="0"/>
            <a:cs typeface="Arial" panose="020B0604020202020204" pitchFamily="34" charset="0"/>
          </a:endParaRPr>
        </a:p>
      </dgm:t>
    </dgm:pt>
    <dgm:pt modelId="{6EC1AA85-6283-42AE-9FAD-E9F08727C3E9}">
      <dgm:prSet custT="1"/>
      <dgm:spPr>
        <a:solidFill>
          <a:srgbClr val="C00000"/>
        </a:solidFill>
      </dgm:spPr>
      <dgm:t>
        <a:bodyPr/>
        <a:lstStyle/>
        <a:p>
          <a:pPr>
            <a:spcAft>
              <a:spcPts val="0"/>
            </a:spcAft>
          </a:pPr>
          <a:r>
            <a:rPr lang="es-MX" sz="1400" dirty="0" smtClean="0">
              <a:latin typeface="Arial" panose="020B0604020202020204" pitchFamily="34" charset="0"/>
              <a:cs typeface="Arial" panose="020B0604020202020204" pitchFamily="34" charset="0"/>
            </a:rPr>
            <a:t>2. Supervisada </a:t>
          </a:r>
        </a:p>
        <a:p>
          <a:pPr>
            <a:spcAft>
              <a:spcPts val="0"/>
            </a:spcAft>
          </a:pPr>
          <a:r>
            <a:rPr lang="es-MX" sz="1400" dirty="0" smtClean="0">
              <a:latin typeface="Arial" panose="020B0604020202020204" pitchFamily="34" charset="0"/>
              <a:cs typeface="Arial" panose="020B0604020202020204" pitchFamily="34" charset="0"/>
            </a:rPr>
            <a:t>(Auditoría a través de procedimientos analíticos)</a:t>
          </a:r>
          <a:endParaRPr lang="es-MX" sz="1400" dirty="0">
            <a:latin typeface="Arial" panose="020B0604020202020204" pitchFamily="34" charset="0"/>
            <a:cs typeface="Arial" panose="020B0604020202020204" pitchFamily="34" charset="0"/>
          </a:endParaRPr>
        </a:p>
      </dgm:t>
    </dgm:pt>
    <dgm:pt modelId="{BA0778EA-95A7-479D-B2F8-A35182180738}" type="parTrans" cxnId="{45959A0B-881B-4F75-92F1-6FC93C719F17}">
      <dgm:prSet/>
      <dgm:spPr>
        <a:solidFill>
          <a:srgbClr val="C00000"/>
        </a:solidFill>
        <a:ln>
          <a:solidFill>
            <a:srgbClr val="C00000"/>
          </a:solidFill>
        </a:ln>
      </dgm:spPr>
      <dgm:t>
        <a:bodyPr/>
        <a:lstStyle/>
        <a:p>
          <a:endParaRPr lang="es-MX" sz="2400">
            <a:latin typeface="Arial" panose="020B0604020202020204" pitchFamily="34" charset="0"/>
            <a:cs typeface="Arial" panose="020B0604020202020204" pitchFamily="34" charset="0"/>
          </a:endParaRPr>
        </a:p>
      </dgm:t>
    </dgm:pt>
    <dgm:pt modelId="{5C833837-A8C9-47DE-A181-C4E8C3B93217}" type="sibTrans" cxnId="{45959A0B-881B-4F75-92F1-6FC93C719F17}">
      <dgm:prSet/>
      <dgm:spPr/>
      <dgm:t>
        <a:bodyPr/>
        <a:lstStyle/>
        <a:p>
          <a:endParaRPr lang="es-MX">
            <a:latin typeface="Arial" panose="020B0604020202020204" pitchFamily="34" charset="0"/>
            <a:cs typeface="Arial" panose="020B0604020202020204" pitchFamily="34" charset="0"/>
          </a:endParaRPr>
        </a:p>
      </dgm:t>
    </dgm:pt>
    <dgm:pt modelId="{8C0A96F8-9A60-492A-96C4-A4680808E1D1}">
      <dgm:prSet custT="1"/>
      <dgm:spPr>
        <a:solidFill>
          <a:srgbClr val="C00000"/>
        </a:solidFill>
      </dgm:spPr>
      <dgm:t>
        <a:bodyPr/>
        <a:lstStyle/>
        <a:p>
          <a:pPr>
            <a:spcAft>
              <a:spcPts val="0"/>
            </a:spcAft>
          </a:pPr>
          <a:r>
            <a:rPr lang="es-MX" sz="1400" dirty="0" smtClean="0">
              <a:latin typeface="Arial" panose="020B0604020202020204" pitchFamily="34" charset="0"/>
              <a:cs typeface="Arial" panose="020B0604020202020204" pitchFamily="34" charset="0"/>
            </a:rPr>
            <a:t>3. Auditoría a través de requerimiento de información </a:t>
          </a:r>
          <a:endParaRPr lang="es-MX" sz="1400" dirty="0">
            <a:latin typeface="Arial" panose="020B0604020202020204" pitchFamily="34" charset="0"/>
            <a:cs typeface="Arial" panose="020B0604020202020204" pitchFamily="34" charset="0"/>
          </a:endParaRPr>
        </a:p>
      </dgm:t>
    </dgm:pt>
    <dgm:pt modelId="{991FF714-FBAC-46A0-BA18-A5E0F488C6BF}" type="parTrans" cxnId="{5869BCCE-305B-41A2-AA68-A26ED409B119}">
      <dgm:prSet/>
      <dgm:spPr>
        <a:solidFill>
          <a:srgbClr val="C00000"/>
        </a:solidFill>
        <a:ln>
          <a:solidFill>
            <a:srgbClr val="C00000"/>
          </a:solidFill>
        </a:ln>
      </dgm:spPr>
      <dgm:t>
        <a:bodyPr/>
        <a:lstStyle/>
        <a:p>
          <a:endParaRPr lang="es-MX" sz="2400">
            <a:latin typeface="Arial" panose="020B0604020202020204" pitchFamily="34" charset="0"/>
            <a:cs typeface="Arial" panose="020B0604020202020204" pitchFamily="34" charset="0"/>
          </a:endParaRPr>
        </a:p>
      </dgm:t>
    </dgm:pt>
    <dgm:pt modelId="{2FCFDD03-B82A-4D43-96CC-BD00FB9E0D56}" type="sibTrans" cxnId="{5869BCCE-305B-41A2-AA68-A26ED409B119}">
      <dgm:prSet/>
      <dgm:spPr/>
      <dgm:t>
        <a:bodyPr/>
        <a:lstStyle/>
        <a:p>
          <a:endParaRPr lang="es-MX">
            <a:latin typeface="Arial" panose="020B0604020202020204" pitchFamily="34" charset="0"/>
            <a:cs typeface="Arial" panose="020B0604020202020204" pitchFamily="34" charset="0"/>
          </a:endParaRPr>
        </a:p>
      </dgm:t>
    </dgm:pt>
    <dgm:pt modelId="{2958201C-6347-4C14-9CD9-9D3A57ABE90C}">
      <dgm:prSet custT="1"/>
      <dgm:spPr>
        <a:solidFill>
          <a:srgbClr val="C00000"/>
        </a:solidFill>
      </dgm:spPr>
      <dgm:t>
        <a:bodyPr/>
        <a:lstStyle/>
        <a:p>
          <a:pPr>
            <a:spcAft>
              <a:spcPts val="0"/>
            </a:spcAft>
          </a:pPr>
          <a:r>
            <a:rPr lang="es-MX" sz="1400" dirty="0" smtClean="0">
              <a:latin typeface="Arial" panose="020B0604020202020204" pitchFamily="34" charset="0"/>
              <a:cs typeface="Arial" panose="020B0604020202020204" pitchFamily="34" charset="0"/>
            </a:rPr>
            <a:t>4. Visita</a:t>
          </a:r>
          <a:endParaRPr lang="es-MX" sz="1400" dirty="0">
            <a:latin typeface="Arial" panose="020B0604020202020204" pitchFamily="34" charset="0"/>
            <a:cs typeface="Arial" panose="020B0604020202020204" pitchFamily="34" charset="0"/>
          </a:endParaRPr>
        </a:p>
      </dgm:t>
    </dgm:pt>
    <dgm:pt modelId="{1D2C9AB8-77C4-4DB2-B0B3-0BED35C20ECB}" type="parTrans" cxnId="{65F432D4-0D77-4BAA-95F1-FD2D2ECD3C6A}">
      <dgm:prSet/>
      <dgm:spPr>
        <a:solidFill>
          <a:srgbClr val="C00000"/>
        </a:solidFill>
        <a:ln>
          <a:solidFill>
            <a:srgbClr val="C00000"/>
          </a:solidFill>
        </a:ln>
      </dgm:spPr>
      <dgm:t>
        <a:bodyPr/>
        <a:lstStyle/>
        <a:p>
          <a:endParaRPr lang="es-MX" sz="2400">
            <a:latin typeface="Arial" panose="020B0604020202020204" pitchFamily="34" charset="0"/>
            <a:cs typeface="Arial" panose="020B0604020202020204" pitchFamily="34" charset="0"/>
          </a:endParaRPr>
        </a:p>
      </dgm:t>
    </dgm:pt>
    <dgm:pt modelId="{E50F1BA9-1B16-4141-B25F-CA1CE1B73A1A}" type="sibTrans" cxnId="{65F432D4-0D77-4BAA-95F1-FD2D2ECD3C6A}">
      <dgm:prSet/>
      <dgm:spPr/>
      <dgm:t>
        <a:bodyPr/>
        <a:lstStyle/>
        <a:p>
          <a:endParaRPr lang="es-MX">
            <a:latin typeface="Arial" panose="020B0604020202020204" pitchFamily="34" charset="0"/>
            <a:cs typeface="Arial" panose="020B0604020202020204" pitchFamily="34" charset="0"/>
          </a:endParaRPr>
        </a:p>
      </dgm:t>
    </dgm:pt>
    <dgm:pt modelId="{97A77ED9-1396-4095-A107-923DC2A6F3BF}" type="pres">
      <dgm:prSet presAssocID="{FC42DB7E-CB31-41AB-910A-FA8A67F252F7}" presName="mainComposite" presStyleCnt="0">
        <dgm:presLayoutVars>
          <dgm:chPref val="1"/>
          <dgm:dir/>
          <dgm:animOne val="branch"/>
          <dgm:animLvl val="lvl"/>
          <dgm:resizeHandles val="exact"/>
        </dgm:presLayoutVars>
      </dgm:prSet>
      <dgm:spPr/>
      <dgm:t>
        <a:bodyPr/>
        <a:lstStyle/>
        <a:p>
          <a:endParaRPr lang="es-MX"/>
        </a:p>
      </dgm:t>
    </dgm:pt>
    <dgm:pt modelId="{FD8E7E6D-4529-4B58-AF5E-AAF1177E14D9}" type="pres">
      <dgm:prSet presAssocID="{FC42DB7E-CB31-41AB-910A-FA8A67F252F7}" presName="hierFlow" presStyleCnt="0"/>
      <dgm:spPr/>
    </dgm:pt>
    <dgm:pt modelId="{FF7D8C11-279D-42E9-ACEB-0B4EC671FB9C}" type="pres">
      <dgm:prSet presAssocID="{FC42DB7E-CB31-41AB-910A-FA8A67F252F7}" presName="hierChild1" presStyleCnt="0">
        <dgm:presLayoutVars>
          <dgm:chPref val="1"/>
          <dgm:animOne val="branch"/>
          <dgm:animLvl val="lvl"/>
        </dgm:presLayoutVars>
      </dgm:prSet>
      <dgm:spPr/>
    </dgm:pt>
    <dgm:pt modelId="{F5B44A88-1781-4B3A-A231-C1983D3B9440}" type="pres">
      <dgm:prSet presAssocID="{ECEC51BB-3D45-40C5-9D72-D42CC1119589}" presName="Name14" presStyleCnt="0"/>
      <dgm:spPr/>
    </dgm:pt>
    <dgm:pt modelId="{02EA6A9A-7081-4BD5-A30C-5BEFC36B8E4F}" type="pres">
      <dgm:prSet presAssocID="{ECEC51BB-3D45-40C5-9D72-D42CC1119589}" presName="level1Shape" presStyleLbl="node0" presStyleIdx="0" presStyleCnt="1" custScaleX="193079" custScaleY="35684" custLinFactNeighborY="-43961">
        <dgm:presLayoutVars>
          <dgm:chPref val="3"/>
        </dgm:presLayoutVars>
      </dgm:prSet>
      <dgm:spPr/>
      <dgm:t>
        <a:bodyPr/>
        <a:lstStyle/>
        <a:p>
          <a:endParaRPr lang="es-MX"/>
        </a:p>
      </dgm:t>
    </dgm:pt>
    <dgm:pt modelId="{98E412CC-174B-49D0-99A4-34E8FF7C44A9}" type="pres">
      <dgm:prSet presAssocID="{ECEC51BB-3D45-40C5-9D72-D42CC1119589}" presName="hierChild2" presStyleCnt="0"/>
      <dgm:spPr/>
    </dgm:pt>
    <dgm:pt modelId="{E527908C-A1AB-4C7D-815E-97948C932F96}" type="pres">
      <dgm:prSet presAssocID="{4F320BBB-9A59-4D2D-A906-61836486B048}" presName="Name19" presStyleLbl="parChTrans1D2" presStyleIdx="0" presStyleCnt="2"/>
      <dgm:spPr/>
      <dgm:t>
        <a:bodyPr/>
        <a:lstStyle/>
        <a:p>
          <a:endParaRPr lang="es-MX"/>
        </a:p>
      </dgm:t>
    </dgm:pt>
    <dgm:pt modelId="{F7BD1F86-9034-4FB5-B49F-713C0DFB3F33}" type="pres">
      <dgm:prSet presAssocID="{A8D95FC3-7151-4DAF-AC1C-519DC080CDF1}" presName="Name21" presStyleCnt="0"/>
      <dgm:spPr/>
    </dgm:pt>
    <dgm:pt modelId="{6F70717B-6FC0-479D-901C-046DA942D411}" type="pres">
      <dgm:prSet presAssocID="{A8D95FC3-7151-4DAF-AC1C-519DC080CDF1}" presName="level2Shape" presStyleLbl="node2" presStyleIdx="0" presStyleCnt="2" custScaleX="105902" custScaleY="32102" custLinFactNeighborY="-43961"/>
      <dgm:spPr/>
      <dgm:t>
        <a:bodyPr/>
        <a:lstStyle/>
        <a:p>
          <a:endParaRPr lang="es-MX"/>
        </a:p>
      </dgm:t>
    </dgm:pt>
    <dgm:pt modelId="{22E2187F-8FF5-443B-BE15-6C46D3FB31C4}" type="pres">
      <dgm:prSet presAssocID="{A8D95FC3-7151-4DAF-AC1C-519DC080CDF1}" presName="hierChild3" presStyleCnt="0"/>
      <dgm:spPr/>
    </dgm:pt>
    <dgm:pt modelId="{8A651E23-C8BF-4885-A2E7-61B08109CF70}" type="pres">
      <dgm:prSet presAssocID="{B316B5A0-E8A8-4808-A949-A70AE36FB575}" presName="Name19" presStyleLbl="parChTrans1D3" presStyleIdx="0" presStyleCnt="4"/>
      <dgm:spPr/>
      <dgm:t>
        <a:bodyPr/>
        <a:lstStyle/>
        <a:p>
          <a:endParaRPr lang="es-MX"/>
        </a:p>
      </dgm:t>
    </dgm:pt>
    <dgm:pt modelId="{2365444D-85F4-45A3-8424-E21AB1328373}" type="pres">
      <dgm:prSet presAssocID="{E082777B-0FCA-491A-A368-4BF8790FCBFA}" presName="Name21" presStyleCnt="0"/>
      <dgm:spPr/>
    </dgm:pt>
    <dgm:pt modelId="{215BA8ED-37C0-4D53-A050-8D8C3CFB64D2}" type="pres">
      <dgm:prSet presAssocID="{E082777B-0FCA-491A-A368-4BF8790FCBFA}" presName="level2Shape" presStyleLbl="node3" presStyleIdx="0" presStyleCnt="4" custScaleY="64611" custLinFactNeighborY="-43961"/>
      <dgm:spPr/>
      <dgm:t>
        <a:bodyPr/>
        <a:lstStyle/>
        <a:p>
          <a:endParaRPr lang="es-MX"/>
        </a:p>
      </dgm:t>
    </dgm:pt>
    <dgm:pt modelId="{4274B597-2BCF-4AAC-B3D6-A2C650D9BDB4}" type="pres">
      <dgm:prSet presAssocID="{E082777B-0FCA-491A-A368-4BF8790FCBFA}" presName="hierChild3" presStyleCnt="0"/>
      <dgm:spPr/>
    </dgm:pt>
    <dgm:pt modelId="{E0316920-B20D-497A-9B7D-EFF9B1685C48}" type="pres">
      <dgm:prSet presAssocID="{BA0778EA-95A7-479D-B2F8-A35182180738}" presName="Name19" presStyleLbl="parChTrans1D3" presStyleIdx="1" presStyleCnt="4"/>
      <dgm:spPr/>
      <dgm:t>
        <a:bodyPr/>
        <a:lstStyle/>
        <a:p>
          <a:endParaRPr lang="es-MX"/>
        </a:p>
      </dgm:t>
    </dgm:pt>
    <dgm:pt modelId="{7E4B7E59-B4D5-4ABF-8D21-8480839DAB66}" type="pres">
      <dgm:prSet presAssocID="{6EC1AA85-6283-42AE-9FAD-E9F08727C3E9}" presName="Name21" presStyleCnt="0"/>
      <dgm:spPr/>
    </dgm:pt>
    <dgm:pt modelId="{5CEA6C6E-6C3C-42DB-ACA9-081FC98CB0C6}" type="pres">
      <dgm:prSet presAssocID="{6EC1AA85-6283-42AE-9FAD-E9F08727C3E9}" presName="level2Shape" presStyleLbl="node3" presStyleIdx="1" presStyleCnt="4" custScaleX="120527" custScaleY="81819" custLinFactNeighborY="-43961"/>
      <dgm:spPr/>
      <dgm:t>
        <a:bodyPr/>
        <a:lstStyle/>
        <a:p>
          <a:endParaRPr lang="es-MX"/>
        </a:p>
      </dgm:t>
    </dgm:pt>
    <dgm:pt modelId="{9974E2CD-AF93-4BF9-A9A0-5F18BA1E63C0}" type="pres">
      <dgm:prSet presAssocID="{6EC1AA85-6283-42AE-9FAD-E9F08727C3E9}" presName="hierChild3" presStyleCnt="0"/>
      <dgm:spPr/>
    </dgm:pt>
    <dgm:pt modelId="{42871872-61AB-4E2A-8294-C5BC94F6DF58}" type="pres">
      <dgm:prSet presAssocID="{ECA3DCCE-FACB-464E-8512-78FBAE3D735C}" presName="Name19" presStyleLbl="parChTrans1D2" presStyleIdx="1" presStyleCnt="2"/>
      <dgm:spPr/>
      <dgm:t>
        <a:bodyPr/>
        <a:lstStyle/>
        <a:p>
          <a:endParaRPr lang="es-MX"/>
        </a:p>
      </dgm:t>
    </dgm:pt>
    <dgm:pt modelId="{209626AE-6511-4E02-A22C-B67D68C5DC5A}" type="pres">
      <dgm:prSet presAssocID="{88A186A6-2E81-43EE-89E2-2B6AEC6EFA53}" presName="Name21" presStyleCnt="0"/>
      <dgm:spPr/>
    </dgm:pt>
    <dgm:pt modelId="{BDFA91E4-B999-4006-8AB7-FC587F635CBD}" type="pres">
      <dgm:prSet presAssocID="{88A186A6-2E81-43EE-89E2-2B6AEC6EFA53}" presName="level2Shape" presStyleLbl="node2" presStyleIdx="1" presStyleCnt="2" custScaleX="105902" custScaleY="30972" custLinFactNeighborY="-43961"/>
      <dgm:spPr/>
      <dgm:t>
        <a:bodyPr/>
        <a:lstStyle/>
        <a:p>
          <a:endParaRPr lang="es-MX"/>
        </a:p>
      </dgm:t>
    </dgm:pt>
    <dgm:pt modelId="{5705AF65-E306-4EC5-8F8C-97D7B64D9751}" type="pres">
      <dgm:prSet presAssocID="{88A186A6-2E81-43EE-89E2-2B6AEC6EFA53}" presName="hierChild3" presStyleCnt="0"/>
      <dgm:spPr/>
    </dgm:pt>
    <dgm:pt modelId="{F0072B8E-DB51-49B7-B97F-1F41605C930B}" type="pres">
      <dgm:prSet presAssocID="{991FF714-FBAC-46A0-BA18-A5E0F488C6BF}" presName="Name19" presStyleLbl="parChTrans1D3" presStyleIdx="2" presStyleCnt="4"/>
      <dgm:spPr/>
      <dgm:t>
        <a:bodyPr/>
        <a:lstStyle/>
        <a:p>
          <a:endParaRPr lang="es-MX"/>
        </a:p>
      </dgm:t>
    </dgm:pt>
    <dgm:pt modelId="{F1E3532E-B126-4463-A6E8-5472B6548713}" type="pres">
      <dgm:prSet presAssocID="{8C0A96F8-9A60-492A-96C4-A4680808E1D1}" presName="Name21" presStyleCnt="0"/>
      <dgm:spPr/>
    </dgm:pt>
    <dgm:pt modelId="{D9CAE5E0-8627-4817-A21A-5ADE73A85A94}" type="pres">
      <dgm:prSet presAssocID="{8C0A96F8-9A60-492A-96C4-A4680808E1D1}" presName="level2Shape" presStyleLbl="node3" presStyleIdx="2" presStyleCnt="4" custScaleX="105577" custScaleY="77761" custLinFactNeighborX="-1946" custLinFactNeighborY="-43329"/>
      <dgm:spPr/>
      <dgm:t>
        <a:bodyPr/>
        <a:lstStyle/>
        <a:p>
          <a:endParaRPr lang="es-MX"/>
        </a:p>
      </dgm:t>
    </dgm:pt>
    <dgm:pt modelId="{C26CBECF-B892-41B1-A532-9048FE88F443}" type="pres">
      <dgm:prSet presAssocID="{8C0A96F8-9A60-492A-96C4-A4680808E1D1}" presName="hierChild3" presStyleCnt="0"/>
      <dgm:spPr/>
    </dgm:pt>
    <dgm:pt modelId="{0D0EBBE4-1F83-4E5D-A3C9-86DB94EF23B8}" type="pres">
      <dgm:prSet presAssocID="{1D2C9AB8-77C4-4DB2-B0B3-0BED35C20ECB}" presName="Name19" presStyleLbl="parChTrans1D3" presStyleIdx="3" presStyleCnt="4"/>
      <dgm:spPr/>
      <dgm:t>
        <a:bodyPr/>
        <a:lstStyle/>
        <a:p>
          <a:endParaRPr lang="es-MX"/>
        </a:p>
      </dgm:t>
    </dgm:pt>
    <dgm:pt modelId="{EF5FED3B-1862-4753-B7D4-2F767AFCAE96}" type="pres">
      <dgm:prSet presAssocID="{2958201C-6347-4C14-9CD9-9D3A57ABE90C}" presName="Name21" presStyleCnt="0"/>
      <dgm:spPr/>
    </dgm:pt>
    <dgm:pt modelId="{B8251BA1-5026-4CCC-822F-AABF444A8B77}" type="pres">
      <dgm:prSet presAssocID="{2958201C-6347-4C14-9CD9-9D3A57ABE90C}" presName="level2Shape" presStyleLbl="node3" presStyleIdx="3" presStyleCnt="4" custScaleX="105902" custScaleY="79699" custLinFactNeighborY="-43961"/>
      <dgm:spPr/>
      <dgm:t>
        <a:bodyPr/>
        <a:lstStyle/>
        <a:p>
          <a:endParaRPr lang="es-MX"/>
        </a:p>
      </dgm:t>
    </dgm:pt>
    <dgm:pt modelId="{5F87CCB6-B1FB-40B6-BD45-DCD20E309B19}" type="pres">
      <dgm:prSet presAssocID="{2958201C-6347-4C14-9CD9-9D3A57ABE90C}" presName="hierChild3" presStyleCnt="0"/>
      <dgm:spPr/>
    </dgm:pt>
    <dgm:pt modelId="{613D9011-6EE1-4DCF-AE95-8EB290E50C61}" type="pres">
      <dgm:prSet presAssocID="{FC42DB7E-CB31-41AB-910A-FA8A67F252F7}" presName="bgShapesFlow" presStyleCnt="0"/>
      <dgm:spPr/>
    </dgm:pt>
  </dgm:ptLst>
  <dgm:cxnLst>
    <dgm:cxn modelId="{ECDF5135-1A27-4A4D-B582-015E7D83640B}" type="presOf" srcId="{ECEC51BB-3D45-40C5-9D72-D42CC1119589}" destId="{02EA6A9A-7081-4BD5-A30C-5BEFC36B8E4F}" srcOrd="0" destOrd="0" presId="urn:microsoft.com/office/officeart/2005/8/layout/hierarchy6"/>
    <dgm:cxn modelId="{D461C0F5-A1ED-47C2-ADEB-51894DF01DD5}" type="presOf" srcId="{1D2C9AB8-77C4-4DB2-B0B3-0BED35C20ECB}" destId="{0D0EBBE4-1F83-4E5D-A3C9-86DB94EF23B8}" srcOrd="0" destOrd="0" presId="urn:microsoft.com/office/officeart/2005/8/layout/hierarchy6"/>
    <dgm:cxn modelId="{13766C0A-4376-4872-A3ED-5AEE97745049}" type="presOf" srcId="{E082777B-0FCA-491A-A368-4BF8790FCBFA}" destId="{215BA8ED-37C0-4D53-A050-8D8C3CFB64D2}" srcOrd="0" destOrd="0" presId="urn:microsoft.com/office/officeart/2005/8/layout/hierarchy6"/>
    <dgm:cxn modelId="{45959A0B-881B-4F75-92F1-6FC93C719F17}" srcId="{A8D95FC3-7151-4DAF-AC1C-519DC080CDF1}" destId="{6EC1AA85-6283-42AE-9FAD-E9F08727C3E9}" srcOrd="1" destOrd="0" parTransId="{BA0778EA-95A7-479D-B2F8-A35182180738}" sibTransId="{5C833837-A8C9-47DE-A181-C4E8C3B93217}"/>
    <dgm:cxn modelId="{65F432D4-0D77-4BAA-95F1-FD2D2ECD3C6A}" srcId="{88A186A6-2E81-43EE-89E2-2B6AEC6EFA53}" destId="{2958201C-6347-4C14-9CD9-9D3A57ABE90C}" srcOrd="1" destOrd="0" parTransId="{1D2C9AB8-77C4-4DB2-B0B3-0BED35C20ECB}" sibTransId="{E50F1BA9-1B16-4141-B25F-CA1CE1B73A1A}"/>
    <dgm:cxn modelId="{5869BCCE-305B-41A2-AA68-A26ED409B119}" srcId="{88A186A6-2E81-43EE-89E2-2B6AEC6EFA53}" destId="{8C0A96F8-9A60-492A-96C4-A4680808E1D1}" srcOrd="0" destOrd="0" parTransId="{991FF714-FBAC-46A0-BA18-A5E0F488C6BF}" sibTransId="{2FCFDD03-B82A-4D43-96CC-BD00FB9E0D56}"/>
    <dgm:cxn modelId="{52F4015A-3E54-40A1-860B-7B722FC87AA5}" type="presOf" srcId="{4F320BBB-9A59-4D2D-A906-61836486B048}" destId="{E527908C-A1AB-4C7D-815E-97948C932F96}" srcOrd="0" destOrd="0" presId="urn:microsoft.com/office/officeart/2005/8/layout/hierarchy6"/>
    <dgm:cxn modelId="{3EC5265A-C94A-428B-ABD9-8D0FA5B0E0D3}" srcId="{ECEC51BB-3D45-40C5-9D72-D42CC1119589}" destId="{88A186A6-2E81-43EE-89E2-2B6AEC6EFA53}" srcOrd="1" destOrd="0" parTransId="{ECA3DCCE-FACB-464E-8512-78FBAE3D735C}" sibTransId="{9D887777-1328-4ECF-85D5-2A9864EEC547}"/>
    <dgm:cxn modelId="{E59FDC9E-892A-4B3A-8C00-7AC0F188FD91}" srcId="{A8D95FC3-7151-4DAF-AC1C-519DC080CDF1}" destId="{E082777B-0FCA-491A-A368-4BF8790FCBFA}" srcOrd="0" destOrd="0" parTransId="{B316B5A0-E8A8-4808-A949-A70AE36FB575}" sibTransId="{AF1E33AE-16A4-4948-A0C4-AA6E053CAE03}"/>
    <dgm:cxn modelId="{A5D07CB7-AF2A-4E53-9349-CF498BAD0EDC}" type="presOf" srcId="{2958201C-6347-4C14-9CD9-9D3A57ABE90C}" destId="{B8251BA1-5026-4CCC-822F-AABF444A8B77}" srcOrd="0" destOrd="0" presId="urn:microsoft.com/office/officeart/2005/8/layout/hierarchy6"/>
    <dgm:cxn modelId="{B275FFB2-9521-41BE-B98B-726A3C041C49}" type="presOf" srcId="{A8D95FC3-7151-4DAF-AC1C-519DC080CDF1}" destId="{6F70717B-6FC0-479D-901C-046DA942D411}" srcOrd="0" destOrd="0" presId="urn:microsoft.com/office/officeart/2005/8/layout/hierarchy6"/>
    <dgm:cxn modelId="{958249DF-2D3A-4B77-A814-2D72DB6D07C4}" type="presOf" srcId="{8C0A96F8-9A60-492A-96C4-A4680808E1D1}" destId="{D9CAE5E0-8627-4817-A21A-5ADE73A85A94}" srcOrd="0" destOrd="0" presId="urn:microsoft.com/office/officeart/2005/8/layout/hierarchy6"/>
    <dgm:cxn modelId="{1E1B6CF9-CA8C-4E62-B9F6-E6BC2F7AFBE2}" type="presOf" srcId="{ECA3DCCE-FACB-464E-8512-78FBAE3D735C}" destId="{42871872-61AB-4E2A-8294-C5BC94F6DF58}" srcOrd="0" destOrd="0" presId="urn:microsoft.com/office/officeart/2005/8/layout/hierarchy6"/>
    <dgm:cxn modelId="{529F0C2D-8B39-4F03-BCD7-89376AE83641}" srcId="{ECEC51BB-3D45-40C5-9D72-D42CC1119589}" destId="{A8D95FC3-7151-4DAF-AC1C-519DC080CDF1}" srcOrd="0" destOrd="0" parTransId="{4F320BBB-9A59-4D2D-A906-61836486B048}" sibTransId="{F373A320-CEDD-43E1-A42D-7F18C233898D}"/>
    <dgm:cxn modelId="{78C9BAF6-C40D-4B01-98B5-32CEDD53BA6E}" type="presOf" srcId="{B316B5A0-E8A8-4808-A949-A70AE36FB575}" destId="{8A651E23-C8BF-4885-A2E7-61B08109CF70}" srcOrd="0" destOrd="0" presId="urn:microsoft.com/office/officeart/2005/8/layout/hierarchy6"/>
    <dgm:cxn modelId="{981990E3-D90C-4716-A533-83615F1D2D71}" type="presOf" srcId="{FC42DB7E-CB31-41AB-910A-FA8A67F252F7}" destId="{97A77ED9-1396-4095-A107-923DC2A6F3BF}" srcOrd="0" destOrd="0" presId="urn:microsoft.com/office/officeart/2005/8/layout/hierarchy6"/>
    <dgm:cxn modelId="{160B5800-FDBA-439E-9A1C-81874D393A1E}" type="presOf" srcId="{6EC1AA85-6283-42AE-9FAD-E9F08727C3E9}" destId="{5CEA6C6E-6C3C-42DB-ACA9-081FC98CB0C6}" srcOrd="0" destOrd="0" presId="urn:microsoft.com/office/officeart/2005/8/layout/hierarchy6"/>
    <dgm:cxn modelId="{6A595D05-6517-4D06-8F30-43CD72847EE7}" srcId="{FC42DB7E-CB31-41AB-910A-FA8A67F252F7}" destId="{ECEC51BB-3D45-40C5-9D72-D42CC1119589}" srcOrd="0" destOrd="0" parTransId="{759BB959-C127-4BEC-86AE-B77DD9A52979}" sibTransId="{D7DA529C-FB84-405E-8BC1-5FB25A668E90}"/>
    <dgm:cxn modelId="{3180BFBD-8489-4273-B7F2-4F0061A5CEE7}" type="presOf" srcId="{88A186A6-2E81-43EE-89E2-2B6AEC6EFA53}" destId="{BDFA91E4-B999-4006-8AB7-FC587F635CBD}" srcOrd="0" destOrd="0" presId="urn:microsoft.com/office/officeart/2005/8/layout/hierarchy6"/>
    <dgm:cxn modelId="{DF4E96B1-6F85-4CAB-9D00-D2105DA17C63}" type="presOf" srcId="{991FF714-FBAC-46A0-BA18-A5E0F488C6BF}" destId="{F0072B8E-DB51-49B7-B97F-1F41605C930B}" srcOrd="0" destOrd="0" presId="urn:microsoft.com/office/officeart/2005/8/layout/hierarchy6"/>
    <dgm:cxn modelId="{BBBC654C-DAAA-4900-887E-050AE47B4F9C}" type="presOf" srcId="{BA0778EA-95A7-479D-B2F8-A35182180738}" destId="{E0316920-B20D-497A-9B7D-EFF9B1685C48}" srcOrd="0" destOrd="0" presId="urn:microsoft.com/office/officeart/2005/8/layout/hierarchy6"/>
    <dgm:cxn modelId="{F0509BDF-A894-4877-83B2-A8A1FDF71B4A}" type="presParOf" srcId="{97A77ED9-1396-4095-A107-923DC2A6F3BF}" destId="{FD8E7E6D-4529-4B58-AF5E-AAF1177E14D9}" srcOrd="0" destOrd="0" presId="urn:microsoft.com/office/officeart/2005/8/layout/hierarchy6"/>
    <dgm:cxn modelId="{12499F95-198A-46EC-87C0-997CDC27C510}" type="presParOf" srcId="{FD8E7E6D-4529-4B58-AF5E-AAF1177E14D9}" destId="{FF7D8C11-279D-42E9-ACEB-0B4EC671FB9C}" srcOrd="0" destOrd="0" presId="urn:microsoft.com/office/officeart/2005/8/layout/hierarchy6"/>
    <dgm:cxn modelId="{468ED962-8F2E-4C98-820E-168D61FF6DAF}" type="presParOf" srcId="{FF7D8C11-279D-42E9-ACEB-0B4EC671FB9C}" destId="{F5B44A88-1781-4B3A-A231-C1983D3B9440}" srcOrd="0" destOrd="0" presId="urn:microsoft.com/office/officeart/2005/8/layout/hierarchy6"/>
    <dgm:cxn modelId="{5D428CCA-779F-4342-9068-2D808D39B0F9}" type="presParOf" srcId="{F5B44A88-1781-4B3A-A231-C1983D3B9440}" destId="{02EA6A9A-7081-4BD5-A30C-5BEFC36B8E4F}" srcOrd="0" destOrd="0" presId="urn:microsoft.com/office/officeart/2005/8/layout/hierarchy6"/>
    <dgm:cxn modelId="{DDB8D2FC-D4D3-4611-9557-02758EDAC88D}" type="presParOf" srcId="{F5B44A88-1781-4B3A-A231-C1983D3B9440}" destId="{98E412CC-174B-49D0-99A4-34E8FF7C44A9}" srcOrd="1" destOrd="0" presId="urn:microsoft.com/office/officeart/2005/8/layout/hierarchy6"/>
    <dgm:cxn modelId="{5A012515-DC06-4540-8E81-76810EEA9D04}" type="presParOf" srcId="{98E412CC-174B-49D0-99A4-34E8FF7C44A9}" destId="{E527908C-A1AB-4C7D-815E-97948C932F96}" srcOrd="0" destOrd="0" presId="urn:microsoft.com/office/officeart/2005/8/layout/hierarchy6"/>
    <dgm:cxn modelId="{9F04E651-BC1B-4E46-A257-3717A89C3FFF}" type="presParOf" srcId="{98E412CC-174B-49D0-99A4-34E8FF7C44A9}" destId="{F7BD1F86-9034-4FB5-B49F-713C0DFB3F33}" srcOrd="1" destOrd="0" presId="urn:microsoft.com/office/officeart/2005/8/layout/hierarchy6"/>
    <dgm:cxn modelId="{9C712955-7C4E-4FB3-835D-9653D07BEAAB}" type="presParOf" srcId="{F7BD1F86-9034-4FB5-B49F-713C0DFB3F33}" destId="{6F70717B-6FC0-479D-901C-046DA942D411}" srcOrd="0" destOrd="0" presId="urn:microsoft.com/office/officeart/2005/8/layout/hierarchy6"/>
    <dgm:cxn modelId="{47BC8C6A-601B-4B83-A9EB-F7D6EDB0F950}" type="presParOf" srcId="{F7BD1F86-9034-4FB5-B49F-713C0DFB3F33}" destId="{22E2187F-8FF5-443B-BE15-6C46D3FB31C4}" srcOrd="1" destOrd="0" presId="urn:microsoft.com/office/officeart/2005/8/layout/hierarchy6"/>
    <dgm:cxn modelId="{B56B0BF0-B460-45A9-A3C2-7A74A97DAF86}" type="presParOf" srcId="{22E2187F-8FF5-443B-BE15-6C46D3FB31C4}" destId="{8A651E23-C8BF-4885-A2E7-61B08109CF70}" srcOrd="0" destOrd="0" presId="urn:microsoft.com/office/officeart/2005/8/layout/hierarchy6"/>
    <dgm:cxn modelId="{AF36A901-FEEB-4296-9F65-449A99D8B087}" type="presParOf" srcId="{22E2187F-8FF5-443B-BE15-6C46D3FB31C4}" destId="{2365444D-85F4-45A3-8424-E21AB1328373}" srcOrd="1" destOrd="0" presId="urn:microsoft.com/office/officeart/2005/8/layout/hierarchy6"/>
    <dgm:cxn modelId="{2BC447E3-175D-4E60-8980-4D8A82E89E19}" type="presParOf" srcId="{2365444D-85F4-45A3-8424-E21AB1328373}" destId="{215BA8ED-37C0-4D53-A050-8D8C3CFB64D2}" srcOrd="0" destOrd="0" presId="urn:microsoft.com/office/officeart/2005/8/layout/hierarchy6"/>
    <dgm:cxn modelId="{0E4704B7-A8C7-4FA8-9C93-7FE2B990711C}" type="presParOf" srcId="{2365444D-85F4-45A3-8424-E21AB1328373}" destId="{4274B597-2BCF-4AAC-B3D6-A2C650D9BDB4}" srcOrd="1" destOrd="0" presId="urn:microsoft.com/office/officeart/2005/8/layout/hierarchy6"/>
    <dgm:cxn modelId="{5D5AF22A-A4E3-4904-A0B9-C6CB7E12BC00}" type="presParOf" srcId="{22E2187F-8FF5-443B-BE15-6C46D3FB31C4}" destId="{E0316920-B20D-497A-9B7D-EFF9B1685C48}" srcOrd="2" destOrd="0" presId="urn:microsoft.com/office/officeart/2005/8/layout/hierarchy6"/>
    <dgm:cxn modelId="{4CDECC8F-C1C2-4447-9E1C-4E4A055D4DFB}" type="presParOf" srcId="{22E2187F-8FF5-443B-BE15-6C46D3FB31C4}" destId="{7E4B7E59-B4D5-4ABF-8D21-8480839DAB66}" srcOrd="3" destOrd="0" presId="urn:microsoft.com/office/officeart/2005/8/layout/hierarchy6"/>
    <dgm:cxn modelId="{EA42C76E-ACEA-4E53-A0A8-FB80A42FC4E4}" type="presParOf" srcId="{7E4B7E59-B4D5-4ABF-8D21-8480839DAB66}" destId="{5CEA6C6E-6C3C-42DB-ACA9-081FC98CB0C6}" srcOrd="0" destOrd="0" presId="urn:microsoft.com/office/officeart/2005/8/layout/hierarchy6"/>
    <dgm:cxn modelId="{F464FF34-AA2E-4CDB-AD70-96326BD8C9FD}" type="presParOf" srcId="{7E4B7E59-B4D5-4ABF-8D21-8480839DAB66}" destId="{9974E2CD-AF93-4BF9-A9A0-5F18BA1E63C0}" srcOrd="1" destOrd="0" presId="urn:microsoft.com/office/officeart/2005/8/layout/hierarchy6"/>
    <dgm:cxn modelId="{1EF8016A-36D6-4D8E-8A9A-F06E1B139701}" type="presParOf" srcId="{98E412CC-174B-49D0-99A4-34E8FF7C44A9}" destId="{42871872-61AB-4E2A-8294-C5BC94F6DF58}" srcOrd="2" destOrd="0" presId="urn:microsoft.com/office/officeart/2005/8/layout/hierarchy6"/>
    <dgm:cxn modelId="{F88FFA19-EA24-4AD3-9E2D-E1E63160E748}" type="presParOf" srcId="{98E412CC-174B-49D0-99A4-34E8FF7C44A9}" destId="{209626AE-6511-4E02-A22C-B67D68C5DC5A}" srcOrd="3" destOrd="0" presId="urn:microsoft.com/office/officeart/2005/8/layout/hierarchy6"/>
    <dgm:cxn modelId="{55C18010-7657-4E29-8D48-C2569FEB2BDA}" type="presParOf" srcId="{209626AE-6511-4E02-A22C-B67D68C5DC5A}" destId="{BDFA91E4-B999-4006-8AB7-FC587F635CBD}" srcOrd="0" destOrd="0" presId="urn:microsoft.com/office/officeart/2005/8/layout/hierarchy6"/>
    <dgm:cxn modelId="{00111A0B-1243-46AC-B350-E80727C3B724}" type="presParOf" srcId="{209626AE-6511-4E02-A22C-B67D68C5DC5A}" destId="{5705AF65-E306-4EC5-8F8C-97D7B64D9751}" srcOrd="1" destOrd="0" presId="urn:microsoft.com/office/officeart/2005/8/layout/hierarchy6"/>
    <dgm:cxn modelId="{BB62FE33-C836-4436-8486-B9B8D4C13082}" type="presParOf" srcId="{5705AF65-E306-4EC5-8F8C-97D7B64D9751}" destId="{F0072B8E-DB51-49B7-B97F-1F41605C930B}" srcOrd="0" destOrd="0" presId="urn:microsoft.com/office/officeart/2005/8/layout/hierarchy6"/>
    <dgm:cxn modelId="{219CB3A9-39D0-4E86-94B6-DC8F01CD1BCB}" type="presParOf" srcId="{5705AF65-E306-4EC5-8F8C-97D7B64D9751}" destId="{F1E3532E-B126-4463-A6E8-5472B6548713}" srcOrd="1" destOrd="0" presId="urn:microsoft.com/office/officeart/2005/8/layout/hierarchy6"/>
    <dgm:cxn modelId="{6238269F-EF9D-44DE-A847-DD2C656D82F0}" type="presParOf" srcId="{F1E3532E-B126-4463-A6E8-5472B6548713}" destId="{D9CAE5E0-8627-4817-A21A-5ADE73A85A94}" srcOrd="0" destOrd="0" presId="urn:microsoft.com/office/officeart/2005/8/layout/hierarchy6"/>
    <dgm:cxn modelId="{0BC524F6-5A25-4792-988D-55868302C87C}" type="presParOf" srcId="{F1E3532E-B126-4463-A6E8-5472B6548713}" destId="{C26CBECF-B892-41B1-A532-9048FE88F443}" srcOrd="1" destOrd="0" presId="urn:microsoft.com/office/officeart/2005/8/layout/hierarchy6"/>
    <dgm:cxn modelId="{B81E0598-EC35-4047-AB19-3D4C69DA7334}" type="presParOf" srcId="{5705AF65-E306-4EC5-8F8C-97D7B64D9751}" destId="{0D0EBBE4-1F83-4E5D-A3C9-86DB94EF23B8}" srcOrd="2" destOrd="0" presId="urn:microsoft.com/office/officeart/2005/8/layout/hierarchy6"/>
    <dgm:cxn modelId="{551105EE-1928-49E2-A63F-0FD8ECF87009}" type="presParOf" srcId="{5705AF65-E306-4EC5-8F8C-97D7B64D9751}" destId="{EF5FED3B-1862-4753-B7D4-2F767AFCAE96}" srcOrd="3" destOrd="0" presId="urn:microsoft.com/office/officeart/2005/8/layout/hierarchy6"/>
    <dgm:cxn modelId="{5E81DD33-0D29-4365-BF93-B9338482707B}" type="presParOf" srcId="{EF5FED3B-1862-4753-B7D4-2F767AFCAE96}" destId="{B8251BA1-5026-4CCC-822F-AABF444A8B77}" srcOrd="0" destOrd="0" presId="urn:microsoft.com/office/officeart/2005/8/layout/hierarchy6"/>
    <dgm:cxn modelId="{5D61B9AC-91D0-4BA2-8172-172F69479939}" type="presParOf" srcId="{EF5FED3B-1862-4753-B7D4-2F767AFCAE96}" destId="{5F87CCB6-B1FB-40B6-BD45-DCD20E309B19}" srcOrd="1" destOrd="0" presId="urn:microsoft.com/office/officeart/2005/8/layout/hierarchy6"/>
    <dgm:cxn modelId="{98156661-292D-436E-B941-5F4EBFA7F0B9}" type="presParOf" srcId="{97A77ED9-1396-4095-A107-923DC2A6F3BF}" destId="{613D9011-6EE1-4DCF-AE95-8EB290E50C61}" srcOrd="1" destOrd="0" presId="urn:microsoft.com/office/officeart/2005/8/layout/hierarchy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A7428F-B9AB-4087-9EB5-9A9304F83BF3}">
      <dsp:nvSpPr>
        <dsp:cNvPr id="0" name=""/>
        <dsp:cNvSpPr/>
      </dsp:nvSpPr>
      <dsp:spPr>
        <a:xfrm>
          <a:off x="4036804" y="809742"/>
          <a:ext cx="2888719" cy="341378"/>
        </a:xfrm>
        <a:custGeom>
          <a:avLst/>
          <a:gdLst/>
          <a:ahLst/>
          <a:cxnLst/>
          <a:rect l="0" t="0" r="0" b="0"/>
          <a:pathLst>
            <a:path>
              <a:moveTo>
                <a:pt x="0" y="0"/>
              </a:moveTo>
              <a:lnTo>
                <a:pt x="0" y="171333"/>
              </a:lnTo>
              <a:lnTo>
                <a:pt x="2888719" y="171333"/>
              </a:lnTo>
              <a:lnTo>
                <a:pt x="2888719" y="341378"/>
              </a:lnTo>
            </a:path>
          </a:pathLst>
        </a:custGeom>
        <a:noFill/>
        <a:ln w="12700" cap="flat" cmpd="sng" algn="ctr">
          <a:solidFill>
            <a:srgbClr val="C00000"/>
          </a:solidFill>
          <a:prstDash val="solid"/>
          <a:miter lim="800000"/>
        </a:ln>
        <a:effectLst/>
      </dsp:spPr>
      <dsp:style>
        <a:lnRef idx="2">
          <a:scrgbClr r="0" g="0" b="0"/>
        </a:lnRef>
        <a:fillRef idx="0">
          <a:scrgbClr r="0" g="0" b="0"/>
        </a:fillRef>
        <a:effectRef idx="0">
          <a:scrgbClr r="0" g="0" b="0"/>
        </a:effectRef>
        <a:fontRef idx="minor"/>
      </dsp:style>
    </dsp:sp>
    <dsp:sp modelId="{ABD991E9-2998-4698-900B-7F5A1C5A8935}">
      <dsp:nvSpPr>
        <dsp:cNvPr id="0" name=""/>
        <dsp:cNvSpPr/>
      </dsp:nvSpPr>
      <dsp:spPr>
        <a:xfrm>
          <a:off x="3991084" y="809742"/>
          <a:ext cx="91440" cy="341378"/>
        </a:xfrm>
        <a:custGeom>
          <a:avLst/>
          <a:gdLst/>
          <a:ahLst/>
          <a:cxnLst/>
          <a:rect l="0" t="0" r="0" b="0"/>
          <a:pathLst>
            <a:path>
              <a:moveTo>
                <a:pt x="45720" y="0"/>
              </a:moveTo>
              <a:lnTo>
                <a:pt x="45720" y="171333"/>
              </a:lnTo>
              <a:lnTo>
                <a:pt x="47250" y="171333"/>
              </a:lnTo>
              <a:lnTo>
                <a:pt x="47250" y="341378"/>
              </a:lnTo>
            </a:path>
          </a:pathLst>
        </a:custGeom>
        <a:noFill/>
        <a:ln w="12700" cap="flat" cmpd="sng" algn="ctr">
          <a:solidFill>
            <a:srgbClr val="C00000"/>
          </a:solidFill>
          <a:prstDash val="solid"/>
          <a:miter lim="800000"/>
        </a:ln>
        <a:effectLst/>
      </dsp:spPr>
      <dsp:style>
        <a:lnRef idx="2">
          <a:scrgbClr r="0" g="0" b="0"/>
        </a:lnRef>
        <a:fillRef idx="0">
          <a:scrgbClr r="0" g="0" b="0"/>
        </a:fillRef>
        <a:effectRef idx="0">
          <a:scrgbClr r="0" g="0" b="0"/>
        </a:effectRef>
        <a:fontRef idx="minor"/>
      </dsp:style>
    </dsp:sp>
    <dsp:sp modelId="{106194E7-E989-4353-87F4-708B191A48AF}">
      <dsp:nvSpPr>
        <dsp:cNvPr id="0" name=""/>
        <dsp:cNvSpPr/>
      </dsp:nvSpPr>
      <dsp:spPr>
        <a:xfrm>
          <a:off x="1284760" y="809742"/>
          <a:ext cx="2752043" cy="341378"/>
        </a:xfrm>
        <a:custGeom>
          <a:avLst/>
          <a:gdLst/>
          <a:ahLst/>
          <a:cxnLst/>
          <a:rect l="0" t="0" r="0" b="0"/>
          <a:pathLst>
            <a:path>
              <a:moveTo>
                <a:pt x="2752043" y="0"/>
              </a:moveTo>
              <a:lnTo>
                <a:pt x="2752043" y="171333"/>
              </a:lnTo>
              <a:lnTo>
                <a:pt x="0" y="171333"/>
              </a:lnTo>
              <a:lnTo>
                <a:pt x="0" y="341378"/>
              </a:lnTo>
            </a:path>
          </a:pathLst>
        </a:custGeom>
        <a:noFill/>
        <a:ln w="12700" cap="flat" cmpd="sng" algn="ctr">
          <a:solidFill>
            <a:srgbClr val="C00000"/>
          </a:solidFill>
          <a:prstDash val="solid"/>
          <a:miter lim="800000"/>
        </a:ln>
        <a:effectLst/>
      </dsp:spPr>
      <dsp:style>
        <a:lnRef idx="2">
          <a:scrgbClr r="0" g="0" b="0"/>
        </a:lnRef>
        <a:fillRef idx="0">
          <a:scrgbClr r="0" g="0" b="0"/>
        </a:fillRef>
        <a:effectRef idx="0">
          <a:scrgbClr r="0" g="0" b="0"/>
        </a:effectRef>
        <a:fontRef idx="minor"/>
      </dsp:style>
    </dsp:sp>
    <dsp:sp modelId="{83F19AB4-B3A6-4726-B7B4-1247F6DBD878}">
      <dsp:nvSpPr>
        <dsp:cNvPr id="0" name=""/>
        <dsp:cNvSpPr/>
      </dsp:nvSpPr>
      <dsp:spPr>
        <a:xfrm>
          <a:off x="3227063" y="0"/>
          <a:ext cx="1619482" cy="809741"/>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MX" sz="1400" b="1" kern="1200" dirty="0" smtClean="0">
              <a:latin typeface="Arial" panose="020B0604020202020204" pitchFamily="34" charset="0"/>
              <a:cs typeface="Arial" panose="020B0604020202020204" pitchFamily="34" charset="0"/>
            </a:rPr>
            <a:t>Unidad de Ingresos sobre Hidrocarburos</a:t>
          </a:r>
          <a:endParaRPr lang="es-MX" sz="1400" b="1" kern="1200" dirty="0">
            <a:latin typeface="Arial" panose="020B0604020202020204" pitchFamily="34" charset="0"/>
            <a:cs typeface="Arial" panose="020B0604020202020204" pitchFamily="34" charset="0"/>
          </a:endParaRPr>
        </a:p>
      </dsp:txBody>
      <dsp:txXfrm>
        <a:off x="3227063" y="0"/>
        <a:ext cx="1619482" cy="809741"/>
      </dsp:txXfrm>
    </dsp:sp>
    <dsp:sp modelId="{D5A19B5E-3148-425E-B618-A080D6DD15FA}">
      <dsp:nvSpPr>
        <dsp:cNvPr id="0" name=""/>
        <dsp:cNvSpPr/>
      </dsp:nvSpPr>
      <dsp:spPr>
        <a:xfrm>
          <a:off x="171180" y="1151121"/>
          <a:ext cx="2227161" cy="809741"/>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MX" sz="1400" kern="1200" dirty="0" smtClean="0">
              <a:latin typeface="Arial" panose="020B0604020202020204" pitchFamily="34" charset="0"/>
              <a:cs typeface="Arial" panose="020B0604020202020204" pitchFamily="34" charset="0"/>
            </a:rPr>
            <a:t>Dirección General Adjunta de </a:t>
          </a:r>
          <a:r>
            <a:rPr lang="es-MX" sz="1400" b="1" kern="1200" dirty="0" smtClean="0">
              <a:latin typeface="Arial" panose="020B0604020202020204" pitchFamily="34" charset="0"/>
              <a:cs typeface="Arial" panose="020B0604020202020204" pitchFamily="34" charset="0"/>
            </a:rPr>
            <a:t>Diseño Económico de Contratos</a:t>
          </a:r>
          <a:endParaRPr lang="es-MX" sz="1400" b="1" kern="1200" dirty="0">
            <a:latin typeface="Arial" panose="020B0604020202020204" pitchFamily="34" charset="0"/>
            <a:cs typeface="Arial" panose="020B0604020202020204" pitchFamily="34" charset="0"/>
          </a:endParaRPr>
        </a:p>
      </dsp:txBody>
      <dsp:txXfrm>
        <a:off x="171180" y="1151121"/>
        <a:ext cx="2227161" cy="809741"/>
      </dsp:txXfrm>
    </dsp:sp>
    <dsp:sp modelId="{0C3C82E2-9C92-4504-BE8E-B70ABF32D1ED}">
      <dsp:nvSpPr>
        <dsp:cNvPr id="0" name=""/>
        <dsp:cNvSpPr/>
      </dsp:nvSpPr>
      <dsp:spPr>
        <a:xfrm>
          <a:off x="2738432" y="1151121"/>
          <a:ext cx="2599804" cy="809741"/>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MX" sz="1400" kern="1200" dirty="0" smtClean="0">
              <a:latin typeface="Arial" panose="020B0604020202020204" pitchFamily="34" charset="0"/>
              <a:cs typeface="Arial" panose="020B0604020202020204" pitchFamily="34" charset="0"/>
            </a:rPr>
            <a:t>Dirección General Adjunta de </a:t>
          </a:r>
          <a:r>
            <a:rPr lang="es-MX" sz="1400" b="1" kern="1200" dirty="0" smtClean="0">
              <a:latin typeface="Arial" panose="020B0604020202020204" pitchFamily="34" charset="0"/>
              <a:cs typeface="Arial" panose="020B0604020202020204" pitchFamily="34" charset="0"/>
            </a:rPr>
            <a:t>Supervisión de Operaciones de Ingresos sobre Hidrocarburos</a:t>
          </a:r>
          <a:endParaRPr lang="es-MX" sz="1400" b="1" kern="1200" dirty="0">
            <a:latin typeface="Arial" panose="020B0604020202020204" pitchFamily="34" charset="0"/>
            <a:cs typeface="Arial" panose="020B0604020202020204" pitchFamily="34" charset="0"/>
          </a:endParaRPr>
        </a:p>
      </dsp:txBody>
      <dsp:txXfrm>
        <a:off x="2738432" y="1151121"/>
        <a:ext cx="2599804" cy="809741"/>
      </dsp:txXfrm>
    </dsp:sp>
    <dsp:sp modelId="{91F3C5BA-9601-4EC2-A3BD-1C40DA9B0681}">
      <dsp:nvSpPr>
        <dsp:cNvPr id="0" name=""/>
        <dsp:cNvSpPr/>
      </dsp:nvSpPr>
      <dsp:spPr>
        <a:xfrm>
          <a:off x="5678328" y="1151121"/>
          <a:ext cx="2494392" cy="809741"/>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MX" sz="1400" kern="1200" dirty="0" smtClean="0">
              <a:latin typeface="Arial" panose="020B0604020202020204" pitchFamily="34" charset="0"/>
              <a:cs typeface="Arial" panose="020B0604020202020204" pitchFamily="34" charset="0"/>
            </a:rPr>
            <a:t>Dirección General Adjunta de </a:t>
          </a:r>
          <a:r>
            <a:rPr lang="es-MX" sz="1400" b="1" kern="1200" dirty="0" smtClean="0">
              <a:latin typeface="Arial" panose="020B0604020202020204" pitchFamily="34" charset="0"/>
              <a:cs typeface="Arial" panose="020B0604020202020204" pitchFamily="34" charset="0"/>
            </a:rPr>
            <a:t>Análisis y Verificación de Ingresos sobre Hidrocarburos</a:t>
          </a:r>
          <a:endParaRPr lang="es-MX" sz="1400" b="1" kern="1200" dirty="0">
            <a:latin typeface="Arial" panose="020B0604020202020204" pitchFamily="34" charset="0"/>
            <a:cs typeface="Arial" panose="020B0604020202020204" pitchFamily="34" charset="0"/>
          </a:endParaRPr>
        </a:p>
      </dsp:txBody>
      <dsp:txXfrm>
        <a:off x="5678328" y="1151121"/>
        <a:ext cx="2494392" cy="8097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EA6A9A-7081-4BD5-A30C-5BEFC36B8E4F}">
      <dsp:nvSpPr>
        <dsp:cNvPr id="0" name=""/>
        <dsp:cNvSpPr/>
      </dsp:nvSpPr>
      <dsp:spPr>
        <a:xfrm>
          <a:off x="2629743" y="0"/>
          <a:ext cx="3041374" cy="374728"/>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ts val="0"/>
            </a:spcAft>
          </a:pPr>
          <a:r>
            <a:rPr lang="es-MX" sz="1400" kern="1200" dirty="0" smtClean="0">
              <a:latin typeface="Arial" panose="020B0604020202020204" pitchFamily="34" charset="0"/>
              <a:cs typeface="Arial" panose="020B0604020202020204" pitchFamily="34" charset="0"/>
            </a:rPr>
            <a:t>Herramientas para las Labores de Verificación</a:t>
          </a:r>
          <a:endParaRPr lang="es-MX" sz="1400" kern="1200" dirty="0">
            <a:latin typeface="Arial" panose="020B0604020202020204" pitchFamily="34" charset="0"/>
            <a:cs typeface="Arial" panose="020B0604020202020204" pitchFamily="34" charset="0"/>
          </a:endParaRPr>
        </a:p>
      </dsp:txBody>
      <dsp:txXfrm>
        <a:off x="2640718" y="10975"/>
        <a:ext cx="3019424" cy="352778"/>
      </dsp:txXfrm>
    </dsp:sp>
    <dsp:sp modelId="{E527908C-A1AB-4C7D-815E-97948C932F96}">
      <dsp:nvSpPr>
        <dsp:cNvPr id="0" name=""/>
        <dsp:cNvSpPr/>
      </dsp:nvSpPr>
      <dsp:spPr>
        <a:xfrm>
          <a:off x="1976635" y="374728"/>
          <a:ext cx="2173795" cy="243334"/>
        </a:xfrm>
        <a:custGeom>
          <a:avLst/>
          <a:gdLst/>
          <a:ahLst/>
          <a:cxnLst/>
          <a:rect l="0" t="0" r="0" b="0"/>
          <a:pathLst>
            <a:path>
              <a:moveTo>
                <a:pt x="2173795" y="0"/>
              </a:moveTo>
              <a:lnTo>
                <a:pt x="2173795" y="121667"/>
              </a:lnTo>
              <a:lnTo>
                <a:pt x="0" y="121667"/>
              </a:lnTo>
              <a:lnTo>
                <a:pt x="0" y="243334"/>
              </a:lnTo>
            </a:path>
          </a:pathLst>
        </a:custGeom>
        <a:noFill/>
        <a:ln w="12700" cap="flat" cmpd="sng" algn="ctr">
          <a:solidFill>
            <a:srgbClr val="C00000"/>
          </a:solidFill>
          <a:prstDash val="solid"/>
          <a:miter lim="800000"/>
        </a:ln>
        <a:effectLst/>
      </dsp:spPr>
      <dsp:style>
        <a:lnRef idx="2">
          <a:scrgbClr r="0" g="0" b="0"/>
        </a:lnRef>
        <a:fillRef idx="0">
          <a:scrgbClr r="0" g="0" b="0"/>
        </a:fillRef>
        <a:effectRef idx="0">
          <a:scrgbClr r="0" g="0" b="0"/>
        </a:effectRef>
        <a:fontRef idx="minor"/>
      </dsp:style>
    </dsp:sp>
    <dsp:sp modelId="{6F70717B-6FC0-479D-901C-046DA942D411}">
      <dsp:nvSpPr>
        <dsp:cNvPr id="0" name=""/>
        <dsp:cNvSpPr/>
      </dsp:nvSpPr>
      <dsp:spPr>
        <a:xfrm>
          <a:off x="1142553" y="618063"/>
          <a:ext cx="1668164" cy="337113"/>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ts val="0"/>
            </a:spcAft>
          </a:pPr>
          <a:r>
            <a:rPr lang="es-MX" sz="1400" kern="1200" dirty="0" smtClean="0">
              <a:latin typeface="Arial" panose="020B0604020202020204" pitchFamily="34" charset="0"/>
              <a:cs typeface="Arial" panose="020B0604020202020204" pitchFamily="34" charset="0"/>
            </a:rPr>
            <a:t>Auto-corrección</a:t>
          </a:r>
          <a:endParaRPr lang="es-MX" sz="1400" kern="1200" dirty="0">
            <a:latin typeface="Arial" panose="020B0604020202020204" pitchFamily="34" charset="0"/>
            <a:cs typeface="Arial" panose="020B0604020202020204" pitchFamily="34" charset="0"/>
          </a:endParaRPr>
        </a:p>
      </dsp:txBody>
      <dsp:txXfrm>
        <a:off x="1152427" y="627937"/>
        <a:ext cx="1648416" cy="317365"/>
      </dsp:txXfrm>
    </dsp:sp>
    <dsp:sp modelId="{8A651E23-C8BF-4885-A2E7-61B08109CF70}">
      <dsp:nvSpPr>
        <dsp:cNvPr id="0" name=""/>
        <dsp:cNvSpPr/>
      </dsp:nvSpPr>
      <dsp:spPr>
        <a:xfrm>
          <a:off x="791087" y="955176"/>
          <a:ext cx="1185548" cy="420052"/>
        </a:xfrm>
        <a:custGeom>
          <a:avLst/>
          <a:gdLst/>
          <a:ahLst/>
          <a:cxnLst/>
          <a:rect l="0" t="0" r="0" b="0"/>
          <a:pathLst>
            <a:path>
              <a:moveTo>
                <a:pt x="1185548" y="0"/>
              </a:moveTo>
              <a:lnTo>
                <a:pt x="1185548" y="210026"/>
              </a:lnTo>
              <a:lnTo>
                <a:pt x="0" y="210026"/>
              </a:lnTo>
              <a:lnTo>
                <a:pt x="0" y="420052"/>
              </a:lnTo>
            </a:path>
          </a:pathLst>
        </a:custGeom>
        <a:noFill/>
        <a:ln w="12700" cap="flat" cmpd="sng" algn="ctr">
          <a:solidFill>
            <a:srgbClr val="C00000"/>
          </a:solidFill>
          <a:prstDash val="solid"/>
          <a:miter lim="800000"/>
        </a:ln>
        <a:effectLst/>
      </dsp:spPr>
      <dsp:style>
        <a:lnRef idx="2">
          <a:scrgbClr r="0" g="0" b="0"/>
        </a:lnRef>
        <a:fillRef idx="0">
          <a:scrgbClr r="0" g="0" b="0"/>
        </a:fillRef>
        <a:effectRef idx="0">
          <a:scrgbClr r="0" g="0" b="0"/>
        </a:effectRef>
        <a:fontRef idx="minor"/>
      </dsp:style>
    </dsp:sp>
    <dsp:sp modelId="{215BA8ED-37C0-4D53-A050-8D8C3CFB64D2}">
      <dsp:nvSpPr>
        <dsp:cNvPr id="0" name=""/>
        <dsp:cNvSpPr/>
      </dsp:nvSpPr>
      <dsp:spPr>
        <a:xfrm>
          <a:off x="3488" y="1375228"/>
          <a:ext cx="1575196" cy="67850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ts val="0"/>
            </a:spcAft>
          </a:pPr>
          <a:r>
            <a:rPr lang="es-MX" sz="1400" kern="1200" dirty="0" smtClean="0">
              <a:latin typeface="Arial" panose="020B0604020202020204" pitchFamily="34" charset="0"/>
              <a:cs typeface="Arial" panose="020B0604020202020204" pitchFamily="34" charset="0"/>
            </a:rPr>
            <a:t>1. Espontáneas</a:t>
          </a:r>
          <a:endParaRPr lang="es-MX" sz="1400" kern="1200" dirty="0">
            <a:latin typeface="Arial" panose="020B0604020202020204" pitchFamily="34" charset="0"/>
            <a:cs typeface="Arial" panose="020B0604020202020204" pitchFamily="34" charset="0"/>
          </a:endParaRPr>
        </a:p>
      </dsp:txBody>
      <dsp:txXfrm>
        <a:off x="23361" y="1395101"/>
        <a:ext cx="1535450" cy="638754"/>
      </dsp:txXfrm>
    </dsp:sp>
    <dsp:sp modelId="{E0316920-B20D-497A-9B7D-EFF9B1685C48}">
      <dsp:nvSpPr>
        <dsp:cNvPr id="0" name=""/>
        <dsp:cNvSpPr/>
      </dsp:nvSpPr>
      <dsp:spPr>
        <a:xfrm>
          <a:off x="1976635" y="955176"/>
          <a:ext cx="1023877" cy="420052"/>
        </a:xfrm>
        <a:custGeom>
          <a:avLst/>
          <a:gdLst/>
          <a:ahLst/>
          <a:cxnLst/>
          <a:rect l="0" t="0" r="0" b="0"/>
          <a:pathLst>
            <a:path>
              <a:moveTo>
                <a:pt x="0" y="0"/>
              </a:moveTo>
              <a:lnTo>
                <a:pt x="0" y="210026"/>
              </a:lnTo>
              <a:lnTo>
                <a:pt x="1023877" y="210026"/>
              </a:lnTo>
              <a:lnTo>
                <a:pt x="1023877" y="420052"/>
              </a:lnTo>
            </a:path>
          </a:pathLst>
        </a:custGeom>
        <a:noFill/>
        <a:ln w="12700" cap="flat" cmpd="sng" algn="ctr">
          <a:solidFill>
            <a:srgbClr val="C00000"/>
          </a:solidFill>
          <a:prstDash val="solid"/>
          <a:miter lim="800000"/>
        </a:ln>
        <a:effectLst/>
      </dsp:spPr>
      <dsp:style>
        <a:lnRef idx="2">
          <a:scrgbClr r="0" g="0" b="0"/>
        </a:lnRef>
        <a:fillRef idx="0">
          <a:scrgbClr r="0" g="0" b="0"/>
        </a:fillRef>
        <a:effectRef idx="0">
          <a:scrgbClr r="0" g="0" b="0"/>
        </a:effectRef>
        <a:fontRef idx="minor"/>
      </dsp:style>
    </dsp:sp>
    <dsp:sp modelId="{5CEA6C6E-6C3C-42DB-ACA9-081FC98CB0C6}">
      <dsp:nvSpPr>
        <dsp:cNvPr id="0" name=""/>
        <dsp:cNvSpPr/>
      </dsp:nvSpPr>
      <dsp:spPr>
        <a:xfrm>
          <a:off x="2051244" y="1375228"/>
          <a:ext cx="1898537" cy="859206"/>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ts val="0"/>
            </a:spcAft>
          </a:pPr>
          <a:r>
            <a:rPr lang="es-MX" sz="1400" kern="1200" dirty="0" smtClean="0">
              <a:latin typeface="Arial" panose="020B0604020202020204" pitchFamily="34" charset="0"/>
              <a:cs typeface="Arial" panose="020B0604020202020204" pitchFamily="34" charset="0"/>
            </a:rPr>
            <a:t>2. Supervisada </a:t>
          </a:r>
        </a:p>
        <a:p>
          <a:pPr lvl="0" algn="ctr" defTabSz="622300">
            <a:lnSpc>
              <a:spcPct val="90000"/>
            </a:lnSpc>
            <a:spcBef>
              <a:spcPct val="0"/>
            </a:spcBef>
            <a:spcAft>
              <a:spcPts val="0"/>
            </a:spcAft>
          </a:pPr>
          <a:r>
            <a:rPr lang="es-MX" sz="1400" kern="1200" dirty="0" smtClean="0">
              <a:latin typeface="Arial" panose="020B0604020202020204" pitchFamily="34" charset="0"/>
              <a:cs typeface="Arial" panose="020B0604020202020204" pitchFamily="34" charset="0"/>
            </a:rPr>
            <a:t>(Auditoría a través de procedimientos analíticos)</a:t>
          </a:r>
          <a:endParaRPr lang="es-MX" sz="1400" kern="1200" dirty="0">
            <a:latin typeface="Arial" panose="020B0604020202020204" pitchFamily="34" charset="0"/>
            <a:cs typeface="Arial" panose="020B0604020202020204" pitchFamily="34" charset="0"/>
          </a:endParaRPr>
        </a:p>
      </dsp:txBody>
      <dsp:txXfrm>
        <a:off x="2076409" y="1400393"/>
        <a:ext cx="1848207" cy="808876"/>
      </dsp:txXfrm>
    </dsp:sp>
    <dsp:sp modelId="{42871872-61AB-4E2A-8294-C5BC94F6DF58}">
      <dsp:nvSpPr>
        <dsp:cNvPr id="0" name=""/>
        <dsp:cNvSpPr/>
      </dsp:nvSpPr>
      <dsp:spPr>
        <a:xfrm>
          <a:off x="4150430" y="374728"/>
          <a:ext cx="2173795" cy="243334"/>
        </a:xfrm>
        <a:custGeom>
          <a:avLst/>
          <a:gdLst/>
          <a:ahLst/>
          <a:cxnLst/>
          <a:rect l="0" t="0" r="0" b="0"/>
          <a:pathLst>
            <a:path>
              <a:moveTo>
                <a:pt x="0" y="0"/>
              </a:moveTo>
              <a:lnTo>
                <a:pt x="0" y="121667"/>
              </a:lnTo>
              <a:lnTo>
                <a:pt x="2173795" y="121667"/>
              </a:lnTo>
              <a:lnTo>
                <a:pt x="2173795" y="243334"/>
              </a:lnTo>
            </a:path>
          </a:pathLst>
        </a:custGeom>
        <a:noFill/>
        <a:ln w="12700" cap="flat" cmpd="sng" algn="ctr">
          <a:solidFill>
            <a:srgbClr val="C00000"/>
          </a:solidFill>
          <a:prstDash val="solid"/>
          <a:miter lim="800000"/>
        </a:ln>
        <a:effectLst/>
      </dsp:spPr>
      <dsp:style>
        <a:lnRef idx="2">
          <a:scrgbClr r="0" g="0" b="0"/>
        </a:lnRef>
        <a:fillRef idx="0">
          <a:scrgbClr r="0" g="0" b="0"/>
        </a:fillRef>
        <a:effectRef idx="0">
          <a:scrgbClr r="0" g="0" b="0"/>
        </a:effectRef>
        <a:fontRef idx="minor"/>
      </dsp:style>
    </dsp:sp>
    <dsp:sp modelId="{BDFA91E4-B999-4006-8AB7-FC587F635CBD}">
      <dsp:nvSpPr>
        <dsp:cNvPr id="0" name=""/>
        <dsp:cNvSpPr/>
      </dsp:nvSpPr>
      <dsp:spPr>
        <a:xfrm>
          <a:off x="5490143" y="618063"/>
          <a:ext cx="1668164" cy="325246"/>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ts val="0"/>
            </a:spcAft>
          </a:pPr>
          <a:r>
            <a:rPr lang="es-MX" sz="1400" kern="1200" dirty="0" smtClean="0">
              <a:latin typeface="Arial" panose="020B0604020202020204" pitchFamily="34" charset="0"/>
              <a:cs typeface="Arial" panose="020B0604020202020204" pitchFamily="34" charset="0"/>
            </a:rPr>
            <a:t>Auditorías</a:t>
          </a:r>
          <a:endParaRPr lang="es-MX" sz="1400" kern="1200" dirty="0">
            <a:latin typeface="Arial" panose="020B0604020202020204" pitchFamily="34" charset="0"/>
            <a:cs typeface="Arial" panose="020B0604020202020204" pitchFamily="34" charset="0"/>
          </a:endParaRPr>
        </a:p>
      </dsp:txBody>
      <dsp:txXfrm>
        <a:off x="5499669" y="627589"/>
        <a:ext cx="1649112" cy="306194"/>
      </dsp:txXfrm>
    </dsp:sp>
    <dsp:sp modelId="{F0072B8E-DB51-49B7-B97F-1F41605C930B}">
      <dsp:nvSpPr>
        <dsp:cNvPr id="0" name=""/>
        <dsp:cNvSpPr/>
      </dsp:nvSpPr>
      <dsp:spPr>
        <a:xfrm>
          <a:off x="5223210" y="943309"/>
          <a:ext cx="1101015" cy="426689"/>
        </a:xfrm>
        <a:custGeom>
          <a:avLst/>
          <a:gdLst/>
          <a:ahLst/>
          <a:cxnLst/>
          <a:rect l="0" t="0" r="0" b="0"/>
          <a:pathLst>
            <a:path>
              <a:moveTo>
                <a:pt x="1101015" y="0"/>
              </a:moveTo>
              <a:lnTo>
                <a:pt x="1101015" y="213344"/>
              </a:lnTo>
              <a:lnTo>
                <a:pt x="0" y="213344"/>
              </a:lnTo>
              <a:lnTo>
                <a:pt x="0" y="426689"/>
              </a:lnTo>
            </a:path>
          </a:pathLst>
        </a:custGeom>
        <a:noFill/>
        <a:ln w="12700" cap="flat" cmpd="sng" algn="ctr">
          <a:solidFill>
            <a:srgbClr val="C00000"/>
          </a:solidFill>
          <a:prstDash val="solid"/>
          <a:miter lim="800000"/>
        </a:ln>
        <a:effectLst/>
      </dsp:spPr>
      <dsp:style>
        <a:lnRef idx="2">
          <a:scrgbClr r="0" g="0" b="0"/>
        </a:lnRef>
        <a:fillRef idx="0">
          <a:scrgbClr r="0" g="0" b="0"/>
        </a:fillRef>
        <a:effectRef idx="0">
          <a:scrgbClr r="0" g="0" b="0"/>
        </a:effectRef>
        <a:fontRef idx="minor"/>
      </dsp:style>
    </dsp:sp>
    <dsp:sp modelId="{D9CAE5E0-8627-4817-A21A-5ADE73A85A94}">
      <dsp:nvSpPr>
        <dsp:cNvPr id="0" name=""/>
        <dsp:cNvSpPr/>
      </dsp:nvSpPr>
      <dsp:spPr>
        <a:xfrm>
          <a:off x="4391688" y="1369999"/>
          <a:ext cx="1663045" cy="816592"/>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ts val="0"/>
            </a:spcAft>
          </a:pPr>
          <a:r>
            <a:rPr lang="es-MX" sz="1400" kern="1200" dirty="0" smtClean="0">
              <a:latin typeface="Arial" panose="020B0604020202020204" pitchFamily="34" charset="0"/>
              <a:cs typeface="Arial" panose="020B0604020202020204" pitchFamily="34" charset="0"/>
            </a:rPr>
            <a:t>3. Auditoría a través de requerimiento de información </a:t>
          </a:r>
          <a:endParaRPr lang="es-MX" sz="1400" kern="1200" dirty="0">
            <a:latin typeface="Arial" panose="020B0604020202020204" pitchFamily="34" charset="0"/>
            <a:cs typeface="Arial" panose="020B0604020202020204" pitchFamily="34" charset="0"/>
          </a:endParaRPr>
        </a:p>
      </dsp:txBody>
      <dsp:txXfrm>
        <a:off x="4415605" y="1393916"/>
        <a:ext cx="1615211" cy="768758"/>
      </dsp:txXfrm>
    </dsp:sp>
    <dsp:sp modelId="{0D0EBBE4-1F83-4E5D-A3C9-86DB94EF23B8}">
      <dsp:nvSpPr>
        <dsp:cNvPr id="0" name=""/>
        <dsp:cNvSpPr/>
      </dsp:nvSpPr>
      <dsp:spPr>
        <a:xfrm>
          <a:off x="6324226" y="943309"/>
          <a:ext cx="1067802" cy="420052"/>
        </a:xfrm>
        <a:custGeom>
          <a:avLst/>
          <a:gdLst/>
          <a:ahLst/>
          <a:cxnLst/>
          <a:rect l="0" t="0" r="0" b="0"/>
          <a:pathLst>
            <a:path>
              <a:moveTo>
                <a:pt x="0" y="0"/>
              </a:moveTo>
              <a:lnTo>
                <a:pt x="0" y="210026"/>
              </a:lnTo>
              <a:lnTo>
                <a:pt x="1067802" y="210026"/>
              </a:lnTo>
              <a:lnTo>
                <a:pt x="1067802" y="420052"/>
              </a:lnTo>
            </a:path>
          </a:pathLst>
        </a:custGeom>
        <a:noFill/>
        <a:ln w="12700" cap="flat" cmpd="sng" algn="ctr">
          <a:solidFill>
            <a:srgbClr val="C00000"/>
          </a:solidFill>
          <a:prstDash val="solid"/>
          <a:miter lim="800000"/>
        </a:ln>
        <a:effectLst/>
      </dsp:spPr>
      <dsp:style>
        <a:lnRef idx="2">
          <a:scrgbClr r="0" g="0" b="0"/>
        </a:lnRef>
        <a:fillRef idx="0">
          <a:scrgbClr r="0" g="0" b="0"/>
        </a:fillRef>
        <a:effectRef idx="0">
          <a:scrgbClr r="0" g="0" b="0"/>
        </a:effectRef>
        <a:fontRef idx="minor"/>
      </dsp:style>
    </dsp:sp>
    <dsp:sp modelId="{B8251BA1-5026-4CCC-822F-AABF444A8B77}">
      <dsp:nvSpPr>
        <dsp:cNvPr id="0" name=""/>
        <dsp:cNvSpPr/>
      </dsp:nvSpPr>
      <dsp:spPr>
        <a:xfrm>
          <a:off x="6557946" y="1363362"/>
          <a:ext cx="1668164" cy="83694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ts val="0"/>
            </a:spcAft>
          </a:pPr>
          <a:r>
            <a:rPr lang="es-MX" sz="1400" kern="1200" dirty="0" smtClean="0">
              <a:latin typeface="Arial" panose="020B0604020202020204" pitchFamily="34" charset="0"/>
              <a:cs typeface="Arial" panose="020B0604020202020204" pitchFamily="34" charset="0"/>
            </a:rPr>
            <a:t>4. Visita</a:t>
          </a:r>
          <a:endParaRPr lang="es-MX" sz="1400" kern="1200" dirty="0">
            <a:latin typeface="Arial" panose="020B0604020202020204" pitchFamily="34" charset="0"/>
            <a:cs typeface="Arial" panose="020B0604020202020204" pitchFamily="34" charset="0"/>
          </a:endParaRPr>
        </a:p>
      </dsp:txBody>
      <dsp:txXfrm>
        <a:off x="6582459" y="1387875"/>
        <a:ext cx="1619138" cy="787918"/>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0.46512</cdr:x>
      <cdr:y>0.46956</cdr:y>
    </cdr:from>
    <cdr:to>
      <cdr:x>0.4837</cdr:x>
      <cdr:y>0.48713</cdr:y>
    </cdr:to>
    <cdr:sp macro="" textlink="">
      <cdr:nvSpPr>
        <cdr:cNvPr id="2" name="Elipse 1"/>
        <cdr:cNvSpPr/>
      </cdr:nvSpPr>
      <cdr:spPr>
        <a:xfrm xmlns:a="http://schemas.openxmlformats.org/drawingml/2006/main">
          <a:off x="1990795" y="1923793"/>
          <a:ext cx="79506" cy="71984"/>
        </a:xfrm>
        <a:prstGeom xmlns:a="http://schemas.openxmlformats.org/drawingml/2006/main" prst="ellipse">
          <a:avLst/>
        </a:prstGeom>
        <a:solidFill xmlns:a="http://schemas.openxmlformats.org/drawingml/2006/main">
          <a:srgbClr val="548C00"/>
        </a:solidFill>
        <a:ln xmlns:a="http://schemas.openxmlformats.org/drawingml/2006/main">
          <a:solidFill>
            <a:srgbClr val="548C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s-MX"/>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s-MX" dirty="0"/>
          </a:p>
        </p:txBody>
      </p:sp>
      <p:sp>
        <p:nvSpPr>
          <p:cNvPr id="3" name="Marcador de fecha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0D242E2E-BB6C-47CF-83B8-469C8E8A4BB2}" type="datetimeFigureOut">
              <a:rPr lang="es-MX" smtClean="0"/>
              <a:t>20/09/2018</a:t>
            </a:fld>
            <a:endParaRPr lang="es-MX" dirty="0"/>
          </a:p>
        </p:txBody>
      </p:sp>
      <p:sp>
        <p:nvSpPr>
          <p:cNvPr id="4" name="Marcador de imagen de diapositiva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s-MX" dirty="0"/>
          </a:p>
        </p:txBody>
      </p:sp>
      <p:sp>
        <p:nvSpPr>
          <p:cNvPr id="5" name="Marcador de notas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s-MX" dirty="0"/>
          </a:p>
        </p:txBody>
      </p:sp>
      <p:sp>
        <p:nvSpPr>
          <p:cNvPr id="7" name="Marcador de número de diapositiva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81A51ABB-83E7-4D01-86C2-AF3182759411}" type="slidenum">
              <a:rPr lang="es-MX" smtClean="0"/>
              <a:t>‹Nº›</a:t>
            </a:fld>
            <a:endParaRPr lang="es-MX" dirty="0"/>
          </a:p>
        </p:txBody>
      </p:sp>
    </p:spTree>
    <p:extLst>
      <p:ext uri="{BB962C8B-B14F-4D97-AF65-F5344CB8AC3E}">
        <p14:creationId xmlns:p14="http://schemas.microsoft.com/office/powerpoint/2010/main" val="10958414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92438313-7FCE-4A97-B764-36734C46A97E}" type="slidenum">
              <a:rPr lang="es-MX" smtClean="0"/>
              <a:pPr/>
              <a:t>1</a:t>
            </a:fld>
            <a:endParaRPr lang="es-MX" dirty="0"/>
          </a:p>
        </p:txBody>
      </p:sp>
    </p:spTree>
    <p:extLst>
      <p:ext uri="{BB962C8B-B14F-4D97-AF65-F5344CB8AC3E}">
        <p14:creationId xmlns:p14="http://schemas.microsoft.com/office/powerpoint/2010/main" val="26423951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a:p>
        </p:txBody>
      </p:sp>
      <p:sp>
        <p:nvSpPr>
          <p:cNvPr id="4" name="Marcador de número de diapositiva 3"/>
          <p:cNvSpPr>
            <a:spLocks noGrp="1"/>
          </p:cNvSpPr>
          <p:nvPr>
            <p:ph type="sldNum" sz="quarter" idx="10"/>
          </p:nvPr>
        </p:nvSpPr>
        <p:spPr/>
        <p:txBody>
          <a:bodyPr/>
          <a:lstStyle/>
          <a:p>
            <a:fld id="{81A51ABB-83E7-4D01-86C2-AF3182759411}" type="slidenum">
              <a:rPr lang="es-MX" smtClean="0"/>
              <a:t>10</a:t>
            </a:fld>
            <a:endParaRPr lang="es-MX" dirty="0"/>
          </a:p>
        </p:txBody>
      </p:sp>
    </p:spTree>
    <p:extLst>
      <p:ext uri="{BB962C8B-B14F-4D97-AF65-F5344CB8AC3E}">
        <p14:creationId xmlns:p14="http://schemas.microsoft.com/office/powerpoint/2010/main" val="11293830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11</a:t>
            </a:fld>
            <a:endParaRPr lang="es-MX" dirty="0"/>
          </a:p>
        </p:txBody>
      </p:sp>
    </p:spTree>
    <p:extLst>
      <p:ext uri="{BB962C8B-B14F-4D97-AF65-F5344CB8AC3E}">
        <p14:creationId xmlns:p14="http://schemas.microsoft.com/office/powerpoint/2010/main" val="23257890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12</a:t>
            </a:fld>
            <a:endParaRPr lang="es-MX" dirty="0"/>
          </a:p>
        </p:txBody>
      </p:sp>
    </p:spTree>
    <p:extLst>
      <p:ext uri="{BB962C8B-B14F-4D97-AF65-F5344CB8AC3E}">
        <p14:creationId xmlns:p14="http://schemas.microsoft.com/office/powerpoint/2010/main" val="16464444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13</a:t>
            </a:fld>
            <a:endParaRPr lang="es-MX" dirty="0"/>
          </a:p>
        </p:txBody>
      </p:sp>
    </p:spTree>
    <p:extLst>
      <p:ext uri="{BB962C8B-B14F-4D97-AF65-F5344CB8AC3E}">
        <p14:creationId xmlns:p14="http://schemas.microsoft.com/office/powerpoint/2010/main" val="5204933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14</a:t>
            </a:fld>
            <a:endParaRPr lang="es-MX" dirty="0"/>
          </a:p>
        </p:txBody>
      </p:sp>
    </p:spTree>
    <p:extLst>
      <p:ext uri="{BB962C8B-B14F-4D97-AF65-F5344CB8AC3E}">
        <p14:creationId xmlns:p14="http://schemas.microsoft.com/office/powerpoint/2010/main" val="14442106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15</a:t>
            </a:fld>
            <a:endParaRPr lang="es-MX" dirty="0"/>
          </a:p>
        </p:txBody>
      </p:sp>
    </p:spTree>
    <p:extLst>
      <p:ext uri="{BB962C8B-B14F-4D97-AF65-F5344CB8AC3E}">
        <p14:creationId xmlns:p14="http://schemas.microsoft.com/office/powerpoint/2010/main" val="42663005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16</a:t>
            </a:fld>
            <a:endParaRPr lang="es-MX" dirty="0"/>
          </a:p>
        </p:txBody>
      </p:sp>
    </p:spTree>
    <p:extLst>
      <p:ext uri="{BB962C8B-B14F-4D97-AF65-F5344CB8AC3E}">
        <p14:creationId xmlns:p14="http://schemas.microsoft.com/office/powerpoint/2010/main" val="33133430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17</a:t>
            </a:fld>
            <a:endParaRPr lang="es-MX" dirty="0"/>
          </a:p>
        </p:txBody>
      </p:sp>
    </p:spTree>
    <p:extLst>
      <p:ext uri="{BB962C8B-B14F-4D97-AF65-F5344CB8AC3E}">
        <p14:creationId xmlns:p14="http://schemas.microsoft.com/office/powerpoint/2010/main" val="17679034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18</a:t>
            </a:fld>
            <a:endParaRPr lang="es-MX" dirty="0"/>
          </a:p>
        </p:txBody>
      </p:sp>
    </p:spTree>
    <p:extLst>
      <p:ext uri="{BB962C8B-B14F-4D97-AF65-F5344CB8AC3E}">
        <p14:creationId xmlns:p14="http://schemas.microsoft.com/office/powerpoint/2010/main" val="39215493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19</a:t>
            </a:fld>
            <a:endParaRPr lang="es-MX" dirty="0"/>
          </a:p>
        </p:txBody>
      </p:sp>
    </p:spTree>
    <p:extLst>
      <p:ext uri="{BB962C8B-B14F-4D97-AF65-F5344CB8AC3E}">
        <p14:creationId xmlns:p14="http://schemas.microsoft.com/office/powerpoint/2010/main" val="505977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2</a:t>
            </a:fld>
            <a:endParaRPr lang="es-MX" dirty="0"/>
          </a:p>
        </p:txBody>
      </p:sp>
    </p:spTree>
    <p:extLst>
      <p:ext uri="{BB962C8B-B14F-4D97-AF65-F5344CB8AC3E}">
        <p14:creationId xmlns:p14="http://schemas.microsoft.com/office/powerpoint/2010/main" val="20937731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20</a:t>
            </a:fld>
            <a:endParaRPr lang="es-MX" dirty="0"/>
          </a:p>
        </p:txBody>
      </p:sp>
    </p:spTree>
    <p:extLst>
      <p:ext uri="{BB962C8B-B14F-4D97-AF65-F5344CB8AC3E}">
        <p14:creationId xmlns:p14="http://schemas.microsoft.com/office/powerpoint/2010/main" val="11613671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21</a:t>
            </a:fld>
            <a:endParaRPr lang="es-MX" dirty="0"/>
          </a:p>
        </p:txBody>
      </p:sp>
    </p:spTree>
    <p:extLst>
      <p:ext uri="{BB962C8B-B14F-4D97-AF65-F5344CB8AC3E}">
        <p14:creationId xmlns:p14="http://schemas.microsoft.com/office/powerpoint/2010/main" val="1761628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22</a:t>
            </a:fld>
            <a:endParaRPr lang="es-MX" dirty="0"/>
          </a:p>
        </p:txBody>
      </p:sp>
    </p:spTree>
    <p:extLst>
      <p:ext uri="{BB962C8B-B14F-4D97-AF65-F5344CB8AC3E}">
        <p14:creationId xmlns:p14="http://schemas.microsoft.com/office/powerpoint/2010/main" val="33401225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23</a:t>
            </a:fld>
            <a:endParaRPr lang="es-MX" dirty="0"/>
          </a:p>
        </p:txBody>
      </p:sp>
    </p:spTree>
    <p:extLst>
      <p:ext uri="{BB962C8B-B14F-4D97-AF65-F5344CB8AC3E}">
        <p14:creationId xmlns:p14="http://schemas.microsoft.com/office/powerpoint/2010/main" val="9321269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24</a:t>
            </a:fld>
            <a:endParaRPr lang="es-MX" dirty="0"/>
          </a:p>
        </p:txBody>
      </p:sp>
    </p:spTree>
    <p:extLst>
      <p:ext uri="{BB962C8B-B14F-4D97-AF65-F5344CB8AC3E}">
        <p14:creationId xmlns:p14="http://schemas.microsoft.com/office/powerpoint/2010/main" val="37939867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25</a:t>
            </a:fld>
            <a:endParaRPr lang="es-MX" dirty="0"/>
          </a:p>
        </p:txBody>
      </p:sp>
    </p:spTree>
    <p:extLst>
      <p:ext uri="{BB962C8B-B14F-4D97-AF65-F5344CB8AC3E}">
        <p14:creationId xmlns:p14="http://schemas.microsoft.com/office/powerpoint/2010/main" val="34294996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26</a:t>
            </a:fld>
            <a:endParaRPr lang="es-MX" dirty="0"/>
          </a:p>
        </p:txBody>
      </p:sp>
    </p:spTree>
    <p:extLst>
      <p:ext uri="{BB962C8B-B14F-4D97-AF65-F5344CB8AC3E}">
        <p14:creationId xmlns:p14="http://schemas.microsoft.com/office/powerpoint/2010/main" val="9707880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543050" y="1220788"/>
            <a:ext cx="4391025" cy="3292475"/>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27</a:t>
            </a:fld>
            <a:endParaRPr lang="es-MX" dirty="0"/>
          </a:p>
        </p:txBody>
      </p:sp>
    </p:spTree>
    <p:extLst>
      <p:ext uri="{BB962C8B-B14F-4D97-AF65-F5344CB8AC3E}">
        <p14:creationId xmlns:p14="http://schemas.microsoft.com/office/powerpoint/2010/main" val="1586218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543050" y="1220788"/>
            <a:ext cx="4391025" cy="3292475"/>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28</a:t>
            </a:fld>
            <a:endParaRPr lang="es-MX" dirty="0"/>
          </a:p>
        </p:txBody>
      </p:sp>
    </p:spTree>
    <p:extLst>
      <p:ext uri="{BB962C8B-B14F-4D97-AF65-F5344CB8AC3E}">
        <p14:creationId xmlns:p14="http://schemas.microsoft.com/office/powerpoint/2010/main" val="6597054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543050" y="1220788"/>
            <a:ext cx="4391025" cy="3292475"/>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29</a:t>
            </a:fld>
            <a:endParaRPr lang="es-MX" dirty="0"/>
          </a:p>
        </p:txBody>
      </p:sp>
    </p:spTree>
    <p:extLst>
      <p:ext uri="{BB962C8B-B14F-4D97-AF65-F5344CB8AC3E}">
        <p14:creationId xmlns:p14="http://schemas.microsoft.com/office/powerpoint/2010/main" val="32860563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3</a:t>
            </a:fld>
            <a:endParaRPr lang="es-MX" dirty="0"/>
          </a:p>
        </p:txBody>
      </p:sp>
    </p:spTree>
    <p:extLst>
      <p:ext uri="{BB962C8B-B14F-4D97-AF65-F5344CB8AC3E}">
        <p14:creationId xmlns:p14="http://schemas.microsoft.com/office/powerpoint/2010/main" val="5873363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543050" y="1220788"/>
            <a:ext cx="4391025" cy="3292475"/>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30</a:t>
            </a:fld>
            <a:endParaRPr lang="es-MX" dirty="0"/>
          </a:p>
        </p:txBody>
      </p:sp>
    </p:spTree>
    <p:extLst>
      <p:ext uri="{BB962C8B-B14F-4D97-AF65-F5344CB8AC3E}">
        <p14:creationId xmlns:p14="http://schemas.microsoft.com/office/powerpoint/2010/main" val="20633232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543050" y="1220788"/>
            <a:ext cx="4391025" cy="3292475"/>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31</a:t>
            </a:fld>
            <a:endParaRPr lang="es-MX" dirty="0"/>
          </a:p>
        </p:txBody>
      </p:sp>
    </p:spTree>
    <p:extLst>
      <p:ext uri="{BB962C8B-B14F-4D97-AF65-F5344CB8AC3E}">
        <p14:creationId xmlns:p14="http://schemas.microsoft.com/office/powerpoint/2010/main" val="4040645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543050" y="1220788"/>
            <a:ext cx="4391025" cy="3292475"/>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32</a:t>
            </a:fld>
            <a:endParaRPr lang="es-MX" dirty="0"/>
          </a:p>
        </p:txBody>
      </p:sp>
    </p:spTree>
    <p:extLst>
      <p:ext uri="{BB962C8B-B14F-4D97-AF65-F5344CB8AC3E}">
        <p14:creationId xmlns:p14="http://schemas.microsoft.com/office/powerpoint/2010/main" val="287915597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33</a:t>
            </a:fld>
            <a:endParaRPr lang="es-MX" dirty="0"/>
          </a:p>
        </p:txBody>
      </p:sp>
    </p:spTree>
    <p:extLst>
      <p:ext uri="{BB962C8B-B14F-4D97-AF65-F5344CB8AC3E}">
        <p14:creationId xmlns:p14="http://schemas.microsoft.com/office/powerpoint/2010/main" val="72844306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543050" y="1220788"/>
            <a:ext cx="4391025" cy="3292475"/>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34</a:t>
            </a:fld>
            <a:endParaRPr lang="es-MX" dirty="0"/>
          </a:p>
        </p:txBody>
      </p:sp>
    </p:spTree>
    <p:extLst>
      <p:ext uri="{BB962C8B-B14F-4D97-AF65-F5344CB8AC3E}">
        <p14:creationId xmlns:p14="http://schemas.microsoft.com/office/powerpoint/2010/main" val="8290187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solidFill>
                  <a:prstClr val="black"/>
                </a:solidFill>
              </a:rPr>
              <a:pPr/>
              <a:t>4</a:t>
            </a:fld>
            <a:endParaRPr lang="es-MX" dirty="0">
              <a:solidFill>
                <a:prstClr val="black"/>
              </a:solidFill>
            </a:endParaRPr>
          </a:p>
        </p:txBody>
      </p:sp>
    </p:spTree>
    <p:extLst>
      <p:ext uri="{BB962C8B-B14F-4D97-AF65-F5344CB8AC3E}">
        <p14:creationId xmlns:p14="http://schemas.microsoft.com/office/powerpoint/2010/main" val="3771828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5</a:t>
            </a:fld>
            <a:endParaRPr lang="es-MX" dirty="0"/>
          </a:p>
        </p:txBody>
      </p:sp>
    </p:spTree>
    <p:extLst>
      <p:ext uri="{BB962C8B-B14F-4D97-AF65-F5344CB8AC3E}">
        <p14:creationId xmlns:p14="http://schemas.microsoft.com/office/powerpoint/2010/main" val="25287039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6</a:t>
            </a:fld>
            <a:endParaRPr lang="es-MX" dirty="0"/>
          </a:p>
        </p:txBody>
      </p:sp>
    </p:spTree>
    <p:extLst>
      <p:ext uri="{BB962C8B-B14F-4D97-AF65-F5344CB8AC3E}">
        <p14:creationId xmlns:p14="http://schemas.microsoft.com/office/powerpoint/2010/main" val="40441433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7</a:t>
            </a:fld>
            <a:endParaRPr lang="es-MX" dirty="0"/>
          </a:p>
        </p:txBody>
      </p:sp>
    </p:spTree>
    <p:extLst>
      <p:ext uri="{BB962C8B-B14F-4D97-AF65-F5344CB8AC3E}">
        <p14:creationId xmlns:p14="http://schemas.microsoft.com/office/powerpoint/2010/main" val="4424256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8</a:t>
            </a:fld>
            <a:endParaRPr lang="es-MX" dirty="0"/>
          </a:p>
        </p:txBody>
      </p:sp>
    </p:spTree>
    <p:extLst>
      <p:ext uri="{BB962C8B-B14F-4D97-AF65-F5344CB8AC3E}">
        <p14:creationId xmlns:p14="http://schemas.microsoft.com/office/powerpoint/2010/main" val="38575510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97013" y="1200150"/>
            <a:ext cx="4321175" cy="3240088"/>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B29EBC1-DF52-4B41-9390-D983C43DEFD9}" type="slidenum">
              <a:rPr lang="es-MX" smtClean="0"/>
              <a:t>9</a:t>
            </a:fld>
            <a:endParaRPr lang="es-MX" dirty="0"/>
          </a:p>
        </p:txBody>
      </p:sp>
    </p:spTree>
    <p:extLst>
      <p:ext uri="{BB962C8B-B14F-4D97-AF65-F5344CB8AC3E}">
        <p14:creationId xmlns:p14="http://schemas.microsoft.com/office/powerpoint/2010/main" val="4022369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78F1E32A-830E-4510-80DD-49A5523B489D}" type="datetime1">
              <a:rPr lang="es-MX" smtClean="0"/>
              <a:t>20/09/2018</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71542F36-B359-4E82-B5D7-9875C57A18FA}" type="slidenum">
              <a:rPr lang="es-MX" smtClean="0"/>
              <a:t>‹Nº›</a:t>
            </a:fld>
            <a:endParaRPr lang="es-MX" dirty="0"/>
          </a:p>
        </p:txBody>
      </p:sp>
    </p:spTree>
    <p:extLst>
      <p:ext uri="{BB962C8B-B14F-4D97-AF65-F5344CB8AC3E}">
        <p14:creationId xmlns:p14="http://schemas.microsoft.com/office/powerpoint/2010/main" val="852454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71D260A-BFA9-4DCA-B9BA-A6C2814EAF57}" type="datetime1">
              <a:rPr lang="es-MX" smtClean="0"/>
              <a:t>20/09/2018</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71542F36-B359-4E82-B5D7-9875C57A18FA}" type="slidenum">
              <a:rPr lang="es-MX" smtClean="0"/>
              <a:t>‹Nº›</a:t>
            </a:fld>
            <a:endParaRPr lang="es-MX" dirty="0"/>
          </a:p>
        </p:txBody>
      </p:sp>
    </p:spTree>
    <p:extLst>
      <p:ext uri="{BB962C8B-B14F-4D97-AF65-F5344CB8AC3E}">
        <p14:creationId xmlns:p14="http://schemas.microsoft.com/office/powerpoint/2010/main" val="845741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5874511-369D-4B1E-9B12-7418C60A5F9C}" type="datetime1">
              <a:rPr lang="es-MX" smtClean="0"/>
              <a:t>20/09/2018</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71542F36-B359-4E82-B5D7-9875C57A18FA}" type="slidenum">
              <a:rPr lang="es-MX" smtClean="0"/>
              <a:t>‹Nº›</a:t>
            </a:fld>
            <a:endParaRPr lang="es-MX" dirty="0"/>
          </a:p>
        </p:txBody>
      </p:sp>
    </p:spTree>
    <p:extLst>
      <p:ext uri="{BB962C8B-B14F-4D97-AF65-F5344CB8AC3E}">
        <p14:creationId xmlns:p14="http://schemas.microsoft.com/office/powerpoint/2010/main" val="29011050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Placeholder 1"/>
          <p:cNvSpPr>
            <a:spLocks noGrp="1"/>
          </p:cNvSpPr>
          <p:nvPr>
            <p:ph type="title"/>
          </p:nvPr>
        </p:nvSpPr>
        <p:spPr>
          <a:xfrm>
            <a:off x="457200" y="619925"/>
            <a:ext cx="8229600" cy="452432"/>
          </a:xfrm>
          <a:prstGeom prst="rect">
            <a:avLst/>
          </a:prstGeom>
        </p:spPr>
        <p:txBody>
          <a:bodyPr rtlCol="0">
            <a:spAutoFit/>
          </a:bodyPr>
          <a:lstStyle>
            <a:lvl1pPr>
              <a:defRPr sz="2600" b="1"/>
            </a:lvl1pPr>
          </a:lstStyle>
          <a:p>
            <a:r>
              <a:rPr lang="en-US" dirty="0" err="1" smtClean="0"/>
              <a:t>Título</a:t>
            </a:r>
            <a:endParaRPr lang="en-US" dirty="0"/>
          </a:p>
        </p:txBody>
      </p:sp>
      <p:sp>
        <p:nvSpPr>
          <p:cNvPr id="4" name="Date Placeholder 3"/>
          <p:cNvSpPr>
            <a:spLocks noGrp="1"/>
          </p:cNvSpPr>
          <p:nvPr>
            <p:ph type="dt" sz="half" idx="10"/>
          </p:nvPr>
        </p:nvSpPr>
        <p:spPr/>
        <p:txBody>
          <a:bodyPr/>
          <a:lstStyle>
            <a:lvl1pPr>
              <a:defRPr/>
            </a:lvl1pPr>
          </a:lstStyle>
          <a:p>
            <a:pPr>
              <a:defRPr/>
            </a:pPr>
            <a:fld id="{3016EE8C-C303-4C5B-8673-11D4164563DC}" type="datetime1">
              <a:rPr lang="es-MX" smtClean="0"/>
              <a:t>20/09/2018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52C4CE1-CF2D-44DA-BDA0-AAB28C2FDB12}" type="slidenum">
              <a:rPr lang="en-US"/>
              <a:pPr>
                <a:defRPr/>
              </a:pPr>
              <a:t>‹Nº›</a:t>
            </a:fld>
            <a:endParaRPr lang="en-US" dirty="0"/>
          </a:p>
        </p:txBody>
      </p:sp>
    </p:spTree>
    <p:extLst>
      <p:ext uri="{BB962C8B-B14F-4D97-AF65-F5344CB8AC3E}">
        <p14:creationId xmlns:p14="http://schemas.microsoft.com/office/powerpoint/2010/main" val="18462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3E665DC-3589-4BAB-948C-977410742D6B}" type="datetime1">
              <a:rPr lang="es-MX" smtClean="0"/>
              <a:t>20/09/2018</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71542F36-B359-4E82-B5D7-9875C57A18FA}" type="slidenum">
              <a:rPr lang="es-MX" smtClean="0"/>
              <a:t>‹Nº›</a:t>
            </a:fld>
            <a:endParaRPr lang="es-MX" dirty="0"/>
          </a:p>
        </p:txBody>
      </p:sp>
    </p:spTree>
    <p:extLst>
      <p:ext uri="{BB962C8B-B14F-4D97-AF65-F5344CB8AC3E}">
        <p14:creationId xmlns:p14="http://schemas.microsoft.com/office/powerpoint/2010/main" val="2514521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E7D0755-1B23-46E9-AAC5-5F20CE91C569}" type="datetime1">
              <a:rPr lang="es-MX" smtClean="0"/>
              <a:t>20/09/2018</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71542F36-B359-4E82-B5D7-9875C57A18FA}" type="slidenum">
              <a:rPr lang="es-MX" smtClean="0"/>
              <a:t>‹Nº›</a:t>
            </a:fld>
            <a:endParaRPr lang="es-MX" dirty="0"/>
          </a:p>
        </p:txBody>
      </p:sp>
    </p:spTree>
    <p:extLst>
      <p:ext uri="{BB962C8B-B14F-4D97-AF65-F5344CB8AC3E}">
        <p14:creationId xmlns:p14="http://schemas.microsoft.com/office/powerpoint/2010/main" val="3216946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2B1AB6D1-8F74-4EBB-8135-3B5F9950D049}" type="datetime1">
              <a:rPr lang="es-MX" smtClean="0"/>
              <a:t>20/09/2018</a:t>
            </a:fld>
            <a:endParaRPr lang="es-MX" dirty="0"/>
          </a:p>
        </p:txBody>
      </p:sp>
      <p:sp>
        <p:nvSpPr>
          <p:cNvPr id="6" name="Footer Placeholder 5"/>
          <p:cNvSpPr>
            <a:spLocks noGrp="1"/>
          </p:cNvSpPr>
          <p:nvPr>
            <p:ph type="ftr" sz="quarter" idx="11"/>
          </p:nvPr>
        </p:nvSpPr>
        <p:spPr/>
        <p:txBody>
          <a:bodyPr/>
          <a:lstStyle/>
          <a:p>
            <a:endParaRPr lang="es-MX" dirty="0"/>
          </a:p>
        </p:txBody>
      </p:sp>
      <p:sp>
        <p:nvSpPr>
          <p:cNvPr id="7" name="Slide Number Placeholder 6"/>
          <p:cNvSpPr>
            <a:spLocks noGrp="1"/>
          </p:cNvSpPr>
          <p:nvPr>
            <p:ph type="sldNum" sz="quarter" idx="12"/>
          </p:nvPr>
        </p:nvSpPr>
        <p:spPr/>
        <p:txBody>
          <a:bodyPr/>
          <a:lstStyle/>
          <a:p>
            <a:fld id="{71542F36-B359-4E82-B5D7-9875C57A18FA}" type="slidenum">
              <a:rPr lang="es-MX" smtClean="0"/>
              <a:t>‹Nº›</a:t>
            </a:fld>
            <a:endParaRPr lang="es-MX" dirty="0"/>
          </a:p>
        </p:txBody>
      </p:sp>
    </p:spTree>
    <p:extLst>
      <p:ext uri="{BB962C8B-B14F-4D97-AF65-F5344CB8AC3E}">
        <p14:creationId xmlns:p14="http://schemas.microsoft.com/office/powerpoint/2010/main" val="1559943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6E5D690-001F-4790-98B0-32753A4293FC}" type="datetime1">
              <a:rPr lang="es-MX" smtClean="0"/>
              <a:t>20/09/2018</a:t>
            </a:fld>
            <a:endParaRPr lang="es-MX" dirty="0"/>
          </a:p>
        </p:txBody>
      </p:sp>
      <p:sp>
        <p:nvSpPr>
          <p:cNvPr id="8" name="Footer Placeholder 7"/>
          <p:cNvSpPr>
            <a:spLocks noGrp="1"/>
          </p:cNvSpPr>
          <p:nvPr>
            <p:ph type="ftr" sz="quarter" idx="11"/>
          </p:nvPr>
        </p:nvSpPr>
        <p:spPr/>
        <p:txBody>
          <a:bodyPr/>
          <a:lstStyle/>
          <a:p>
            <a:endParaRPr lang="es-MX" dirty="0"/>
          </a:p>
        </p:txBody>
      </p:sp>
      <p:sp>
        <p:nvSpPr>
          <p:cNvPr id="9" name="Slide Number Placeholder 8"/>
          <p:cNvSpPr>
            <a:spLocks noGrp="1"/>
          </p:cNvSpPr>
          <p:nvPr>
            <p:ph type="sldNum" sz="quarter" idx="12"/>
          </p:nvPr>
        </p:nvSpPr>
        <p:spPr/>
        <p:txBody>
          <a:bodyPr/>
          <a:lstStyle/>
          <a:p>
            <a:fld id="{71542F36-B359-4E82-B5D7-9875C57A18FA}" type="slidenum">
              <a:rPr lang="es-MX" smtClean="0"/>
              <a:t>‹Nº›</a:t>
            </a:fld>
            <a:endParaRPr lang="es-MX" dirty="0"/>
          </a:p>
        </p:txBody>
      </p:sp>
    </p:spTree>
    <p:extLst>
      <p:ext uri="{BB962C8B-B14F-4D97-AF65-F5344CB8AC3E}">
        <p14:creationId xmlns:p14="http://schemas.microsoft.com/office/powerpoint/2010/main" val="1240104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8D6CB32A-1AA6-49CF-B4AD-7E70C4918CC1}" type="datetime1">
              <a:rPr lang="es-MX" smtClean="0"/>
              <a:t>20/09/2018</a:t>
            </a:fld>
            <a:endParaRPr lang="es-MX" dirty="0"/>
          </a:p>
        </p:txBody>
      </p:sp>
      <p:sp>
        <p:nvSpPr>
          <p:cNvPr id="4" name="Footer Placeholder 3"/>
          <p:cNvSpPr>
            <a:spLocks noGrp="1"/>
          </p:cNvSpPr>
          <p:nvPr>
            <p:ph type="ftr" sz="quarter" idx="11"/>
          </p:nvPr>
        </p:nvSpPr>
        <p:spPr/>
        <p:txBody>
          <a:bodyPr/>
          <a:lstStyle/>
          <a:p>
            <a:endParaRPr lang="es-MX" dirty="0"/>
          </a:p>
        </p:txBody>
      </p:sp>
      <p:sp>
        <p:nvSpPr>
          <p:cNvPr id="5" name="Slide Number Placeholder 4"/>
          <p:cNvSpPr>
            <a:spLocks noGrp="1"/>
          </p:cNvSpPr>
          <p:nvPr>
            <p:ph type="sldNum" sz="quarter" idx="12"/>
          </p:nvPr>
        </p:nvSpPr>
        <p:spPr/>
        <p:txBody>
          <a:bodyPr/>
          <a:lstStyle/>
          <a:p>
            <a:fld id="{71542F36-B359-4E82-B5D7-9875C57A18FA}" type="slidenum">
              <a:rPr lang="es-MX" smtClean="0"/>
              <a:t>‹Nº›</a:t>
            </a:fld>
            <a:endParaRPr lang="es-MX" dirty="0"/>
          </a:p>
        </p:txBody>
      </p:sp>
    </p:spTree>
    <p:extLst>
      <p:ext uri="{BB962C8B-B14F-4D97-AF65-F5344CB8AC3E}">
        <p14:creationId xmlns:p14="http://schemas.microsoft.com/office/powerpoint/2010/main" val="1205872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8C6A67-B81D-47C5-A77A-E5CF6B430FEB}" type="datetime1">
              <a:rPr lang="es-MX" smtClean="0"/>
              <a:t>20/09/2018</a:t>
            </a:fld>
            <a:endParaRPr lang="es-MX" dirty="0"/>
          </a:p>
        </p:txBody>
      </p:sp>
      <p:sp>
        <p:nvSpPr>
          <p:cNvPr id="3" name="Footer Placeholder 2"/>
          <p:cNvSpPr>
            <a:spLocks noGrp="1"/>
          </p:cNvSpPr>
          <p:nvPr>
            <p:ph type="ftr" sz="quarter" idx="11"/>
          </p:nvPr>
        </p:nvSpPr>
        <p:spPr/>
        <p:txBody>
          <a:bodyPr/>
          <a:lstStyle/>
          <a:p>
            <a:endParaRPr lang="es-MX" dirty="0"/>
          </a:p>
        </p:txBody>
      </p:sp>
      <p:sp>
        <p:nvSpPr>
          <p:cNvPr id="4" name="Slide Number Placeholder 3"/>
          <p:cNvSpPr>
            <a:spLocks noGrp="1"/>
          </p:cNvSpPr>
          <p:nvPr>
            <p:ph type="sldNum" sz="quarter" idx="12"/>
          </p:nvPr>
        </p:nvSpPr>
        <p:spPr/>
        <p:txBody>
          <a:bodyPr/>
          <a:lstStyle/>
          <a:p>
            <a:fld id="{71542F36-B359-4E82-B5D7-9875C57A18FA}" type="slidenum">
              <a:rPr lang="es-MX" smtClean="0"/>
              <a:t>‹Nº›</a:t>
            </a:fld>
            <a:endParaRPr lang="es-MX" dirty="0"/>
          </a:p>
        </p:txBody>
      </p:sp>
    </p:spTree>
    <p:extLst>
      <p:ext uri="{BB962C8B-B14F-4D97-AF65-F5344CB8AC3E}">
        <p14:creationId xmlns:p14="http://schemas.microsoft.com/office/powerpoint/2010/main" val="1005838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778F42A-21A5-428E-863A-EF0396217FC9}" type="datetime1">
              <a:rPr lang="es-MX" smtClean="0"/>
              <a:t>20/09/2018</a:t>
            </a:fld>
            <a:endParaRPr lang="es-MX" dirty="0"/>
          </a:p>
        </p:txBody>
      </p:sp>
      <p:sp>
        <p:nvSpPr>
          <p:cNvPr id="6" name="Footer Placeholder 5"/>
          <p:cNvSpPr>
            <a:spLocks noGrp="1"/>
          </p:cNvSpPr>
          <p:nvPr>
            <p:ph type="ftr" sz="quarter" idx="11"/>
          </p:nvPr>
        </p:nvSpPr>
        <p:spPr/>
        <p:txBody>
          <a:bodyPr/>
          <a:lstStyle/>
          <a:p>
            <a:endParaRPr lang="es-MX" dirty="0"/>
          </a:p>
        </p:txBody>
      </p:sp>
      <p:sp>
        <p:nvSpPr>
          <p:cNvPr id="7" name="Slide Number Placeholder 6"/>
          <p:cNvSpPr>
            <a:spLocks noGrp="1"/>
          </p:cNvSpPr>
          <p:nvPr>
            <p:ph type="sldNum" sz="quarter" idx="12"/>
          </p:nvPr>
        </p:nvSpPr>
        <p:spPr/>
        <p:txBody>
          <a:bodyPr/>
          <a:lstStyle/>
          <a:p>
            <a:fld id="{71542F36-B359-4E82-B5D7-9875C57A18FA}" type="slidenum">
              <a:rPr lang="es-MX" smtClean="0"/>
              <a:t>‹Nº›</a:t>
            </a:fld>
            <a:endParaRPr lang="es-MX" dirty="0"/>
          </a:p>
        </p:txBody>
      </p:sp>
    </p:spTree>
    <p:extLst>
      <p:ext uri="{BB962C8B-B14F-4D97-AF65-F5344CB8AC3E}">
        <p14:creationId xmlns:p14="http://schemas.microsoft.com/office/powerpoint/2010/main" val="72489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3B318D6-ABDD-4C6D-B4A6-D37004B64450}" type="datetime1">
              <a:rPr lang="es-MX" smtClean="0"/>
              <a:t>20/09/2018</a:t>
            </a:fld>
            <a:endParaRPr lang="es-MX" dirty="0"/>
          </a:p>
        </p:txBody>
      </p:sp>
      <p:sp>
        <p:nvSpPr>
          <p:cNvPr id="6" name="Footer Placeholder 5"/>
          <p:cNvSpPr>
            <a:spLocks noGrp="1"/>
          </p:cNvSpPr>
          <p:nvPr>
            <p:ph type="ftr" sz="quarter" idx="11"/>
          </p:nvPr>
        </p:nvSpPr>
        <p:spPr/>
        <p:txBody>
          <a:bodyPr/>
          <a:lstStyle/>
          <a:p>
            <a:endParaRPr lang="es-MX" dirty="0"/>
          </a:p>
        </p:txBody>
      </p:sp>
      <p:sp>
        <p:nvSpPr>
          <p:cNvPr id="7" name="Slide Number Placeholder 6"/>
          <p:cNvSpPr>
            <a:spLocks noGrp="1"/>
          </p:cNvSpPr>
          <p:nvPr>
            <p:ph type="sldNum" sz="quarter" idx="12"/>
          </p:nvPr>
        </p:nvSpPr>
        <p:spPr/>
        <p:txBody>
          <a:bodyPr/>
          <a:lstStyle/>
          <a:p>
            <a:fld id="{71542F36-B359-4E82-B5D7-9875C57A18FA}" type="slidenum">
              <a:rPr lang="es-MX" smtClean="0"/>
              <a:t>‹Nº›</a:t>
            </a:fld>
            <a:endParaRPr lang="es-MX" dirty="0"/>
          </a:p>
        </p:txBody>
      </p:sp>
    </p:spTree>
    <p:extLst>
      <p:ext uri="{BB962C8B-B14F-4D97-AF65-F5344CB8AC3E}">
        <p14:creationId xmlns:p14="http://schemas.microsoft.com/office/powerpoint/2010/main" val="3779776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B856AB-E4B8-46D3-82F8-7E277263444C}" type="datetime1">
              <a:rPr lang="es-MX" smtClean="0"/>
              <a:t>20/09/2018</a:t>
            </a:fld>
            <a:endParaRPr lang="es-MX"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542F36-B359-4E82-B5D7-9875C57A18FA}" type="slidenum">
              <a:rPr lang="es-MX" smtClean="0"/>
              <a:t>‹Nº›</a:t>
            </a:fld>
            <a:endParaRPr lang="es-MX" dirty="0"/>
          </a:p>
        </p:txBody>
      </p:sp>
    </p:spTree>
    <p:extLst>
      <p:ext uri="{BB962C8B-B14F-4D97-AF65-F5344CB8AC3E}">
        <p14:creationId xmlns:p14="http://schemas.microsoft.com/office/powerpoint/2010/main" val="12514152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chart" Target="../charts/chart2.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chart" Target="../charts/char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12.xml"/><Relationship Id="rId6" Type="http://schemas.openxmlformats.org/officeDocument/2006/relationships/image" Target="../media/image12.png"/><Relationship Id="rId5" Type="http://schemas.openxmlformats.org/officeDocument/2006/relationships/image" Target="../media/image11.png"/><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3.png"/><Relationship Id="rId7" Type="http://schemas.openxmlformats.org/officeDocument/2006/relationships/image" Target="../media/image14.png"/><Relationship Id="rId2" Type="http://schemas.openxmlformats.org/officeDocument/2006/relationships/notesSlide" Target="../notesSlides/notesSlide16.xml"/><Relationship Id="rId1" Type="http://schemas.openxmlformats.org/officeDocument/2006/relationships/slideLayout" Target="../slideLayouts/slideLayout12.xml"/><Relationship Id="rId6" Type="http://schemas.openxmlformats.org/officeDocument/2006/relationships/image" Target="../media/image7.png"/><Relationship Id="rId5" Type="http://schemas.microsoft.com/office/2007/relationships/hdphoto" Target="../media/hdphoto1.wdp"/><Relationship Id="rId4" Type="http://schemas.openxmlformats.org/officeDocument/2006/relationships/image" Target="../media/image10.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19.xml"/><Relationship Id="rId1" Type="http://schemas.openxmlformats.org/officeDocument/2006/relationships/slideLayout" Target="../slideLayouts/slideLayout1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7.png"/><Relationship Id="rId7" Type="http://schemas.openxmlformats.org/officeDocument/2006/relationships/image" Target="../media/image21.png"/><Relationship Id="rId2" Type="http://schemas.openxmlformats.org/officeDocument/2006/relationships/notesSlide" Target="../notesSlides/notesSlide24.xml"/><Relationship Id="rId1" Type="http://schemas.openxmlformats.org/officeDocument/2006/relationships/slideLayout" Target="../slideLayouts/slideLayout12.xml"/><Relationship Id="rId6" Type="http://schemas.microsoft.com/office/2007/relationships/hdphoto" Target="../media/hdphoto1.wdp"/><Relationship Id="rId5" Type="http://schemas.openxmlformats.org/officeDocument/2006/relationships/image" Target="../media/image10.png"/><Relationship Id="rId4" Type="http://schemas.openxmlformats.org/officeDocument/2006/relationships/image" Target="../media/image16.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1.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3482164"/>
            <a:ext cx="9144000" cy="3428999"/>
          </a:xfrm>
          <a:prstGeom prst="rect">
            <a:avLst/>
          </a:prstGeom>
          <a:solidFill>
            <a:srgbClr val="807F8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dirty="0">
              <a:latin typeface="Arial" panose="020B0604020202020204" pitchFamily="34" charset="0"/>
              <a:cs typeface="Arial" panose="020B0604020202020204" pitchFamily="34" charset="0"/>
            </a:endParaRPr>
          </a:p>
        </p:txBody>
      </p:sp>
      <p:sp>
        <p:nvSpPr>
          <p:cNvPr id="2" name="Título 1"/>
          <p:cNvSpPr>
            <a:spLocks noGrp="1"/>
          </p:cNvSpPr>
          <p:nvPr>
            <p:ph type="ctrTitle"/>
          </p:nvPr>
        </p:nvSpPr>
        <p:spPr>
          <a:xfrm>
            <a:off x="974615" y="3702333"/>
            <a:ext cx="7209804" cy="877648"/>
          </a:xfrm>
        </p:spPr>
        <p:txBody>
          <a:bodyPr>
            <a:noAutofit/>
          </a:bodyPr>
          <a:lstStyle/>
          <a:p>
            <a:pPr>
              <a:lnSpc>
                <a:spcPct val="100000"/>
              </a:lnSpc>
            </a:pPr>
            <a:r>
              <a:rPr lang="es-MX" sz="2400" b="1" cap="small" dirty="0" smtClean="0">
                <a:solidFill>
                  <a:schemeClr val="bg1"/>
                </a:solidFill>
                <a:latin typeface="Arial" panose="020B0604020202020204" pitchFamily="34" charset="0"/>
                <a:cs typeface="Arial" panose="020B0604020202020204" pitchFamily="34" charset="0"/>
              </a:rPr>
              <a:t> labores de la </a:t>
            </a:r>
            <a:r>
              <a:rPr lang="es-MX" sz="2400" b="1" cap="small" dirty="0" err="1" smtClean="0">
                <a:solidFill>
                  <a:schemeClr val="bg1"/>
                </a:solidFill>
                <a:latin typeface="Arial" panose="020B0604020202020204" pitchFamily="34" charset="0"/>
                <a:cs typeface="Arial" panose="020B0604020202020204" pitchFamily="34" charset="0"/>
              </a:rPr>
              <a:t>shcp</a:t>
            </a:r>
            <a:r>
              <a:rPr lang="es-MX" sz="2400" b="1" cap="small" dirty="0" smtClean="0">
                <a:solidFill>
                  <a:schemeClr val="bg1"/>
                </a:solidFill>
                <a:latin typeface="Arial" panose="020B0604020202020204" pitchFamily="34" charset="0"/>
                <a:cs typeface="Arial" panose="020B0604020202020204" pitchFamily="34" charset="0"/>
              </a:rPr>
              <a:t> en materia de contratos para la exploración y extracción </a:t>
            </a:r>
            <a:r>
              <a:rPr lang="es-MX" sz="2400" b="1" cap="small" dirty="0" smtClean="0">
                <a:solidFill>
                  <a:schemeClr val="bg1"/>
                </a:solidFill>
                <a:latin typeface="Arial" panose="020B0604020202020204" pitchFamily="34" charset="0"/>
                <a:cs typeface="Arial" panose="020B0604020202020204" pitchFamily="34" charset="0"/>
              </a:rPr>
              <a:t/>
            </a:r>
            <a:br>
              <a:rPr lang="es-MX" sz="2400" b="1" cap="small" dirty="0" smtClean="0">
                <a:solidFill>
                  <a:schemeClr val="bg1"/>
                </a:solidFill>
                <a:latin typeface="Arial" panose="020B0604020202020204" pitchFamily="34" charset="0"/>
                <a:cs typeface="Arial" panose="020B0604020202020204" pitchFamily="34" charset="0"/>
              </a:rPr>
            </a:br>
            <a:r>
              <a:rPr lang="es-MX" sz="2400" b="1" cap="small" dirty="0" smtClean="0">
                <a:solidFill>
                  <a:schemeClr val="bg1"/>
                </a:solidFill>
                <a:latin typeface="Arial" panose="020B0604020202020204" pitchFamily="34" charset="0"/>
                <a:cs typeface="Arial" panose="020B0604020202020204" pitchFamily="34" charset="0"/>
              </a:rPr>
              <a:t>de hidrocarburos</a:t>
            </a:r>
            <a:endParaRPr lang="es-MX" sz="2400" b="1" cap="small" dirty="0">
              <a:solidFill>
                <a:schemeClr val="bg1"/>
              </a:solidFill>
              <a:latin typeface="Arial" panose="020B0604020202020204" pitchFamily="34" charset="0"/>
              <a:cs typeface="Arial" panose="020B0604020202020204" pitchFamily="34" charset="0"/>
            </a:endParaRPr>
          </a:p>
        </p:txBody>
      </p:sp>
      <p:pic>
        <p:nvPicPr>
          <p:cNvPr id="12" name="Imagen 11" descr="SHCP_Vertical_WEB.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78922" y="473328"/>
            <a:ext cx="2001190" cy="2314584"/>
          </a:xfrm>
          <a:prstGeom prst="rect">
            <a:avLst/>
          </a:prstGeom>
        </p:spPr>
      </p:pic>
      <p:sp>
        <p:nvSpPr>
          <p:cNvPr id="15" name="14 CuadroTexto"/>
          <p:cNvSpPr txBox="1"/>
          <p:nvPr/>
        </p:nvSpPr>
        <p:spPr>
          <a:xfrm>
            <a:off x="5525412" y="6313218"/>
            <a:ext cx="3274802" cy="369332"/>
          </a:xfrm>
          <a:prstGeom prst="rect">
            <a:avLst/>
          </a:prstGeom>
          <a:noFill/>
        </p:spPr>
        <p:txBody>
          <a:bodyPr wrap="square" rtlCol="0">
            <a:spAutoFit/>
          </a:bodyPr>
          <a:lstStyle/>
          <a:p>
            <a:pPr algn="r"/>
            <a:r>
              <a:rPr lang="es-MX" dirty="0">
                <a:solidFill>
                  <a:schemeClr val="bg1"/>
                </a:solidFill>
                <a:latin typeface="Arial" panose="020B0604020202020204" pitchFamily="34" charset="0"/>
                <a:cs typeface="Arial" panose="020B0604020202020204" pitchFamily="34" charset="0"/>
              </a:rPr>
              <a:t> </a:t>
            </a:r>
            <a:r>
              <a:rPr lang="es-MX" dirty="0" smtClean="0">
                <a:solidFill>
                  <a:schemeClr val="bg1"/>
                </a:solidFill>
                <a:latin typeface="Arial" panose="020B0604020202020204" pitchFamily="34" charset="0"/>
                <a:cs typeface="Arial" panose="020B0604020202020204" pitchFamily="34" charset="0"/>
              </a:rPr>
              <a:t>20 de Septiembre de 2018</a:t>
            </a:r>
            <a:endParaRPr lang="es-MX" dirty="0">
              <a:solidFill>
                <a:schemeClr val="bg1"/>
              </a:solidFill>
              <a:latin typeface="Arial" panose="020B0604020202020204" pitchFamily="34" charset="0"/>
              <a:cs typeface="Arial" panose="020B0604020202020204" pitchFamily="34" charset="0"/>
            </a:endParaRPr>
          </a:p>
        </p:txBody>
      </p:sp>
      <p:sp>
        <p:nvSpPr>
          <p:cNvPr id="3" name="Marcador de número de diapositiva 2"/>
          <p:cNvSpPr>
            <a:spLocks noGrp="1"/>
          </p:cNvSpPr>
          <p:nvPr>
            <p:ph type="sldNum" sz="quarter" idx="12"/>
          </p:nvPr>
        </p:nvSpPr>
        <p:spPr/>
        <p:txBody>
          <a:bodyPr/>
          <a:lstStyle/>
          <a:p>
            <a:fld id="{71542F36-B359-4E82-B5D7-9875C57A18FA}" type="slidenum">
              <a:rPr lang="es-MX" smtClean="0"/>
              <a:t>1</a:t>
            </a:fld>
            <a:endParaRPr lang="es-MX" dirty="0"/>
          </a:p>
        </p:txBody>
      </p:sp>
      <p:sp>
        <p:nvSpPr>
          <p:cNvPr id="8" name="Título 1"/>
          <p:cNvSpPr txBox="1">
            <a:spLocks/>
          </p:cNvSpPr>
          <p:nvPr/>
        </p:nvSpPr>
        <p:spPr>
          <a:xfrm>
            <a:off x="868290" y="5323755"/>
            <a:ext cx="7209804" cy="87764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pPr>
            <a:r>
              <a:rPr lang="es-MX" sz="2200" cap="small" dirty="0" smtClean="0">
                <a:solidFill>
                  <a:schemeClr val="bg1"/>
                </a:solidFill>
                <a:latin typeface="Arial" panose="020B0604020202020204" pitchFamily="34" charset="0"/>
                <a:cs typeface="Arial" panose="020B0604020202020204" pitchFamily="34" charset="0"/>
              </a:rPr>
              <a:t> Modelo económico, supervisión y verificación</a:t>
            </a:r>
          </a:p>
          <a:p>
            <a:pPr>
              <a:lnSpc>
                <a:spcPct val="100000"/>
              </a:lnSpc>
            </a:pPr>
            <a:endParaRPr lang="es-MX" sz="2200" cap="small" dirty="0">
              <a:solidFill>
                <a:schemeClr val="bg1"/>
              </a:solidFill>
              <a:latin typeface="Arial" panose="020B0604020202020204" pitchFamily="34" charset="0"/>
              <a:cs typeface="Arial" panose="020B0604020202020204" pitchFamily="34" charset="0"/>
            </a:endParaRPr>
          </a:p>
          <a:p>
            <a:pPr>
              <a:lnSpc>
                <a:spcPct val="100000"/>
              </a:lnSpc>
            </a:pPr>
            <a:r>
              <a:rPr lang="es-MX" sz="1800" i="1" cap="small" dirty="0">
                <a:solidFill>
                  <a:schemeClr val="bg1"/>
                </a:solidFill>
                <a:latin typeface="Arial" panose="020B0604020202020204" pitchFamily="34" charset="0"/>
                <a:cs typeface="Arial" panose="020B0604020202020204" pitchFamily="34" charset="0"/>
              </a:rPr>
              <a:t>Mesas de trabajo para las </a:t>
            </a:r>
            <a:r>
              <a:rPr lang="es-MX" sz="1800" i="1" cap="small" dirty="0" smtClean="0">
                <a:solidFill>
                  <a:schemeClr val="bg1"/>
                </a:solidFill>
                <a:latin typeface="Arial" panose="020B0604020202020204" pitchFamily="34" charset="0"/>
                <a:cs typeface="Arial" panose="020B0604020202020204" pitchFamily="34" charset="0"/>
              </a:rPr>
              <a:t>Evaluación ASF </a:t>
            </a:r>
            <a:br>
              <a:rPr lang="es-MX" sz="1800" i="1" cap="small" dirty="0" smtClean="0">
                <a:solidFill>
                  <a:schemeClr val="bg1"/>
                </a:solidFill>
                <a:latin typeface="Arial" panose="020B0604020202020204" pitchFamily="34" charset="0"/>
                <a:cs typeface="Arial" panose="020B0604020202020204" pitchFamily="34" charset="0"/>
              </a:rPr>
            </a:br>
            <a:r>
              <a:rPr lang="es-MX" sz="1800" i="1" cap="small" dirty="0" smtClean="0">
                <a:solidFill>
                  <a:schemeClr val="bg1"/>
                </a:solidFill>
                <a:latin typeface="Arial" panose="020B0604020202020204" pitchFamily="34" charset="0"/>
                <a:cs typeface="Arial" panose="020B0604020202020204" pitchFamily="34" charset="0"/>
              </a:rPr>
              <a:t>de </a:t>
            </a:r>
            <a:r>
              <a:rPr lang="es-MX" sz="1800" i="1" cap="small" dirty="0">
                <a:solidFill>
                  <a:schemeClr val="bg1"/>
                </a:solidFill>
                <a:latin typeface="Arial" panose="020B0604020202020204" pitchFamily="34" charset="0"/>
                <a:cs typeface="Arial" panose="020B0604020202020204" pitchFamily="34" charset="0"/>
              </a:rPr>
              <a:t>Políticas Públicas:  1590-DE Hidrocarburos</a:t>
            </a:r>
          </a:p>
        </p:txBody>
      </p:sp>
    </p:spTree>
    <p:extLst>
      <p:ext uri="{BB962C8B-B14F-4D97-AF65-F5344CB8AC3E}">
        <p14:creationId xmlns:p14="http://schemas.microsoft.com/office/powerpoint/2010/main" val="18259766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 name="Grupo 50"/>
          <p:cNvGrpSpPr/>
          <p:nvPr/>
        </p:nvGrpSpPr>
        <p:grpSpPr>
          <a:xfrm>
            <a:off x="4602811" y="1617253"/>
            <a:ext cx="4295656" cy="4096979"/>
            <a:chOff x="644729" y="1520054"/>
            <a:chExt cx="8110350" cy="4096979"/>
          </a:xfrm>
        </p:grpSpPr>
        <p:grpSp>
          <p:nvGrpSpPr>
            <p:cNvPr id="52" name="Grupo 51"/>
            <p:cNvGrpSpPr/>
            <p:nvPr/>
          </p:nvGrpSpPr>
          <p:grpSpPr>
            <a:xfrm>
              <a:off x="644729" y="1520054"/>
              <a:ext cx="8110350" cy="4096979"/>
              <a:chOff x="644729" y="1520054"/>
              <a:chExt cx="8110350" cy="4096979"/>
            </a:xfrm>
          </p:grpSpPr>
          <p:grpSp>
            <p:nvGrpSpPr>
              <p:cNvPr id="54" name="Grupo 53"/>
              <p:cNvGrpSpPr/>
              <p:nvPr/>
            </p:nvGrpSpPr>
            <p:grpSpPr>
              <a:xfrm>
                <a:off x="644729" y="1520054"/>
                <a:ext cx="8110350" cy="4096979"/>
                <a:chOff x="644729" y="503226"/>
                <a:chExt cx="8110350" cy="5443086"/>
              </a:xfrm>
            </p:grpSpPr>
            <p:graphicFrame>
              <p:nvGraphicFramePr>
                <p:cNvPr id="56" name="5 Gráfico"/>
                <p:cNvGraphicFramePr>
                  <a:graphicFrameLocks/>
                </p:cNvGraphicFramePr>
                <p:nvPr>
                  <p:extLst/>
                </p:nvPr>
              </p:nvGraphicFramePr>
              <p:xfrm>
                <a:off x="644729" y="503226"/>
                <a:ext cx="8110350" cy="5443086"/>
              </p:xfrm>
              <a:graphic>
                <a:graphicData uri="http://schemas.openxmlformats.org/drawingml/2006/chart">
                  <c:chart xmlns:c="http://schemas.openxmlformats.org/drawingml/2006/chart" xmlns:r="http://schemas.openxmlformats.org/officeDocument/2006/relationships" r:id="rId3"/>
                </a:graphicData>
              </a:graphic>
            </p:graphicFrame>
            <p:cxnSp>
              <p:nvCxnSpPr>
                <p:cNvPr id="57" name="1 Conector recto"/>
                <p:cNvCxnSpPr/>
                <p:nvPr/>
              </p:nvCxnSpPr>
              <p:spPr>
                <a:xfrm flipV="1">
                  <a:off x="4962027" y="584899"/>
                  <a:ext cx="0" cy="449585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8" name="1 Conector recto"/>
                <p:cNvCxnSpPr/>
                <p:nvPr/>
              </p:nvCxnSpPr>
              <p:spPr>
                <a:xfrm rot="16200000" flipV="1">
                  <a:off x="4321232" y="-252574"/>
                  <a:ext cx="0" cy="5688001"/>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59" name="11 Rectángulo"/>
                <p:cNvSpPr/>
                <p:nvPr/>
              </p:nvSpPr>
              <p:spPr>
                <a:xfrm>
                  <a:off x="1889367" y="3523328"/>
                  <a:ext cx="753936" cy="327120"/>
                </a:xfrm>
                <a:prstGeom prst="rect">
                  <a:avLst/>
                </a:prstGeom>
              </p:spPr>
              <p:txBody>
                <a:bodyPr wrap="none">
                  <a:spAutoFit/>
                </a:bodyPr>
                <a:lstStyle/>
                <a:p>
                  <a:pPr indent="-285750" algn="ctr" defTabSz="457200" eaLnBrk="0" fontAlgn="base" hangingPunct="0">
                    <a:spcBef>
                      <a:spcPts val="300"/>
                    </a:spcBef>
                    <a:spcAft>
                      <a:spcPts val="300"/>
                    </a:spcAft>
                  </a:pPr>
                  <a:r>
                    <a:rPr lang="es-MX" sz="1000" dirty="0" smtClean="0">
                      <a:latin typeface="Arial" panose="020B0604020202020204" pitchFamily="34" charset="0"/>
                      <a:cs typeface="Arial" panose="020B0604020202020204" pitchFamily="34" charset="0"/>
                    </a:rPr>
                    <a:t>5%</a:t>
                  </a:r>
                  <a:endParaRPr lang="es-MX" sz="1000" dirty="0">
                    <a:latin typeface="Arial" panose="020B0604020202020204" pitchFamily="34" charset="0"/>
                    <a:ea typeface="Times New Roman" pitchFamily="18" charset="0"/>
                    <a:cs typeface="Arial" panose="020B0604020202020204" pitchFamily="34" charset="0"/>
                  </a:endParaRPr>
                </a:p>
              </p:txBody>
            </p:sp>
            <p:sp>
              <p:nvSpPr>
                <p:cNvPr id="60" name="13 Rectángulo"/>
                <p:cNvSpPr/>
                <p:nvPr/>
              </p:nvSpPr>
              <p:spPr>
                <a:xfrm>
                  <a:off x="6319089" y="2262740"/>
                  <a:ext cx="898040" cy="327120"/>
                </a:xfrm>
                <a:prstGeom prst="rect">
                  <a:avLst/>
                </a:prstGeom>
              </p:spPr>
              <p:txBody>
                <a:bodyPr wrap="none">
                  <a:spAutoFit/>
                </a:bodyPr>
                <a:lstStyle/>
                <a:p>
                  <a:pPr indent="-285750" algn="ctr" defTabSz="457200" eaLnBrk="0" fontAlgn="base" hangingPunct="0">
                    <a:spcBef>
                      <a:spcPts val="300"/>
                    </a:spcBef>
                    <a:spcAft>
                      <a:spcPts val="300"/>
                    </a:spcAft>
                  </a:pPr>
                  <a:r>
                    <a:rPr lang="es-MX" sz="1000" dirty="0" smtClean="0">
                      <a:latin typeface="Arial" panose="020B0604020202020204" pitchFamily="34" charset="0"/>
                      <a:cs typeface="Arial" panose="020B0604020202020204" pitchFamily="34" charset="0"/>
                    </a:rPr>
                    <a:t>10%</a:t>
                  </a:r>
                  <a:endParaRPr lang="es-MX" sz="1000" dirty="0">
                    <a:latin typeface="Arial" panose="020B0604020202020204" pitchFamily="34" charset="0"/>
                    <a:ea typeface="Times New Roman" pitchFamily="18" charset="0"/>
                    <a:cs typeface="Arial" panose="020B0604020202020204" pitchFamily="34" charset="0"/>
                  </a:endParaRPr>
                </a:p>
              </p:txBody>
            </p:sp>
          </p:grpSp>
          <p:cxnSp>
            <p:nvCxnSpPr>
              <p:cNvPr id="55" name="1 Conector recto"/>
              <p:cNvCxnSpPr/>
              <p:nvPr/>
            </p:nvCxnSpPr>
            <p:spPr>
              <a:xfrm flipH="1" flipV="1">
                <a:off x="7217129" y="1589825"/>
                <a:ext cx="8600" cy="338400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sp>
          <p:nvSpPr>
            <p:cNvPr id="53" name="1 Rectángulo"/>
            <p:cNvSpPr/>
            <p:nvPr/>
          </p:nvSpPr>
          <p:spPr>
            <a:xfrm>
              <a:off x="4561128" y="4971215"/>
              <a:ext cx="799011" cy="246221"/>
            </a:xfrm>
            <a:prstGeom prst="rect">
              <a:avLst/>
            </a:prstGeom>
            <a:solidFill>
              <a:schemeClr val="bg1"/>
            </a:solidFill>
          </p:spPr>
          <p:txBody>
            <a:bodyPr wrap="square">
              <a:spAutoFit/>
            </a:bodyPr>
            <a:lstStyle/>
            <a:p>
              <a:pPr algn="ctr">
                <a:defRPr/>
              </a:pPr>
              <a:r>
                <a:rPr lang="es-MX" sz="1000" b="1" dirty="0" smtClean="0">
                  <a:solidFill>
                    <a:srgbClr val="C00000"/>
                  </a:solidFill>
                  <a:latin typeface="Arial" panose="020B0604020202020204" pitchFamily="34" charset="0"/>
                  <a:cs typeface="Arial" panose="020B0604020202020204" pitchFamily="34" charset="0"/>
                </a:rPr>
                <a:t>60</a:t>
              </a:r>
              <a:endParaRPr lang="es-MX" sz="1100" b="1" dirty="0">
                <a:solidFill>
                  <a:srgbClr val="C00000"/>
                </a:solidFill>
                <a:latin typeface="Arial" panose="020B0604020202020204" pitchFamily="34" charset="0"/>
                <a:cs typeface="Arial" panose="020B0604020202020204" pitchFamily="34" charset="0"/>
              </a:endParaRPr>
            </a:p>
          </p:txBody>
        </p:sp>
      </p:grpSp>
      <p:cxnSp>
        <p:nvCxnSpPr>
          <p:cNvPr id="7" name="Conector recto 20"/>
          <p:cNvCxnSpPr/>
          <p:nvPr/>
        </p:nvCxnSpPr>
        <p:spPr>
          <a:xfrm>
            <a:off x="457200" y="537777"/>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8" name="2 Título"/>
          <p:cNvSpPr txBox="1">
            <a:spLocks/>
          </p:cNvSpPr>
          <p:nvPr/>
        </p:nvSpPr>
        <p:spPr>
          <a:xfrm>
            <a:off x="457200" y="135272"/>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smtClean="0">
                <a:latin typeface="Arial" panose="020B0604020202020204" pitchFamily="34" charset="0"/>
                <a:cs typeface="Arial" panose="020B0604020202020204" pitchFamily="34" charset="0"/>
              </a:rPr>
              <a:t>Pagos Establecidos en Ley – Regalía </a:t>
            </a:r>
            <a:r>
              <a:rPr lang="es-MX" sz="2000" cap="small" dirty="0">
                <a:latin typeface="Arial" panose="020B0604020202020204" pitchFamily="34" charset="0"/>
                <a:cs typeface="Arial" panose="020B0604020202020204" pitchFamily="34" charset="0"/>
              </a:rPr>
              <a:t>Base </a:t>
            </a:r>
            <a:r>
              <a:rPr lang="es-MX" sz="2000" cap="small" dirty="0" smtClean="0">
                <a:latin typeface="Arial" panose="020B0604020202020204" pitchFamily="34" charset="0"/>
                <a:cs typeface="Arial" panose="020B0604020202020204" pitchFamily="34" charset="0"/>
              </a:rPr>
              <a:t>(2/3)</a:t>
            </a:r>
            <a:endParaRPr lang="es-MX" sz="2000" i="1" cap="small" dirty="0">
              <a:latin typeface="Arial" panose="020B0604020202020204" pitchFamily="34" charset="0"/>
              <a:cs typeface="Arial" panose="020B0604020202020204" pitchFamily="34" charset="0"/>
            </a:endParaRPr>
          </a:p>
        </p:txBody>
      </p:sp>
      <p:sp>
        <p:nvSpPr>
          <p:cNvPr id="44" name="1 Rectángulo"/>
          <p:cNvSpPr/>
          <p:nvPr/>
        </p:nvSpPr>
        <p:spPr>
          <a:xfrm>
            <a:off x="525869" y="580607"/>
            <a:ext cx="3935734" cy="830997"/>
          </a:xfrm>
          <a:prstGeom prst="rect">
            <a:avLst/>
          </a:prstGeom>
        </p:spPr>
        <p:txBody>
          <a:bodyPr wrap="square">
            <a:spAutoFit/>
          </a:bodyPr>
          <a:lstStyle/>
          <a:p>
            <a:pPr algn="ctr">
              <a:defRPr/>
            </a:pPr>
            <a:r>
              <a:rPr lang="es-MX" sz="1200" b="1" dirty="0" smtClean="0">
                <a:latin typeface="Arial" panose="020B0604020202020204" pitchFamily="34" charset="0"/>
                <a:cs typeface="Arial" panose="020B0604020202020204" pitchFamily="34" charset="0"/>
              </a:rPr>
              <a:t>Petróleo</a:t>
            </a:r>
          </a:p>
          <a:p>
            <a:pPr algn="ctr">
              <a:defRPr/>
            </a:pPr>
            <a:endParaRPr lang="es-MX" sz="1200" b="1" dirty="0" smtClean="0">
              <a:latin typeface="Arial" panose="020B0604020202020204" pitchFamily="34" charset="0"/>
              <a:cs typeface="Arial" panose="020B0604020202020204" pitchFamily="34" charset="0"/>
            </a:endParaRPr>
          </a:p>
          <a:p>
            <a:pPr algn="just">
              <a:defRPr/>
            </a:pPr>
            <a:r>
              <a:rPr lang="es-MX" sz="1200" dirty="0" smtClean="0">
                <a:latin typeface="Arial" panose="020B0604020202020204" pitchFamily="34" charset="0"/>
                <a:cs typeface="Arial" panose="020B0604020202020204" pitchFamily="34" charset="0"/>
              </a:rPr>
              <a:t>A partir de 48 dólares por barril, la tasa de regalía sube con el precio.</a:t>
            </a:r>
            <a:endParaRPr lang="es-MX" sz="1100" dirty="0" smtClean="0">
              <a:latin typeface="Arial" panose="020B0604020202020204" pitchFamily="34" charset="0"/>
              <a:cs typeface="Arial" panose="020B0604020202020204" pitchFamily="34" charset="0"/>
            </a:endParaRPr>
          </a:p>
        </p:txBody>
      </p:sp>
      <p:grpSp>
        <p:nvGrpSpPr>
          <p:cNvPr id="50" name="Grupo 49"/>
          <p:cNvGrpSpPr/>
          <p:nvPr/>
        </p:nvGrpSpPr>
        <p:grpSpPr>
          <a:xfrm>
            <a:off x="245533" y="1617254"/>
            <a:ext cx="4280178" cy="4096978"/>
            <a:chOff x="576450" y="1766943"/>
            <a:chExt cx="3876109" cy="4096978"/>
          </a:xfrm>
        </p:grpSpPr>
        <p:grpSp>
          <p:nvGrpSpPr>
            <p:cNvPr id="21" name="Grupo 20"/>
            <p:cNvGrpSpPr/>
            <p:nvPr/>
          </p:nvGrpSpPr>
          <p:grpSpPr>
            <a:xfrm>
              <a:off x="576450" y="1766943"/>
              <a:ext cx="3876109" cy="4096978"/>
              <a:chOff x="576450" y="1766943"/>
              <a:chExt cx="3876109" cy="4096978"/>
            </a:xfrm>
          </p:grpSpPr>
          <p:grpSp>
            <p:nvGrpSpPr>
              <p:cNvPr id="22" name="Grupo 21"/>
              <p:cNvGrpSpPr/>
              <p:nvPr/>
            </p:nvGrpSpPr>
            <p:grpSpPr>
              <a:xfrm>
                <a:off x="576450" y="1766943"/>
                <a:ext cx="3876109" cy="4096978"/>
                <a:chOff x="576450" y="1766943"/>
                <a:chExt cx="3876109" cy="4096978"/>
              </a:xfrm>
            </p:grpSpPr>
            <p:grpSp>
              <p:nvGrpSpPr>
                <p:cNvPr id="24" name="Grupo 23"/>
                <p:cNvGrpSpPr/>
                <p:nvPr/>
              </p:nvGrpSpPr>
              <p:grpSpPr>
                <a:xfrm>
                  <a:off x="576450" y="1766943"/>
                  <a:ext cx="3876109" cy="4096978"/>
                  <a:chOff x="576450" y="831233"/>
                  <a:chExt cx="3876109" cy="5443086"/>
                </a:xfrm>
              </p:grpSpPr>
              <p:graphicFrame>
                <p:nvGraphicFramePr>
                  <p:cNvPr id="26" name="5 Gráfico"/>
                  <p:cNvGraphicFramePr>
                    <a:graphicFrameLocks/>
                  </p:cNvGraphicFramePr>
                  <p:nvPr>
                    <p:extLst/>
                  </p:nvPr>
                </p:nvGraphicFramePr>
                <p:xfrm>
                  <a:off x="576450" y="831233"/>
                  <a:ext cx="3876109" cy="5443086"/>
                </p:xfrm>
                <a:graphic>
                  <a:graphicData uri="http://schemas.openxmlformats.org/drawingml/2006/chart">
                    <c:chart xmlns:c="http://schemas.openxmlformats.org/drawingml/2006/chart" xmlns:r="http://schemas.openxmlformats.org/officeDocument/2006/relationships" r:id="rId4"/>
                  </a:graphicData>
                </a:graphic>
              </p:graphicFrame>
              <p:cxnSp>
                <p:nvCxnSpPr>
                  <p:cNvPr id="27" name="1 Conector recto"/>
                  <p:cNvCxnSpPr/>
                  <p:nvPr/>
                </p:nvCxnSpPr>
                <p:spPr>
                  <a:xfrm flipV="1">
                    <a:off x="3725044" y="921270"/>
                    <a:ext cx="0" cy="4495851"/>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28" name="1 Conector recto"/>
                  <p:cNvCxnSpPr/>
                  <p:nvPr/>
                </p:nvCxnSpPr>
                <p:spPr>
                  <a:xfrm rot="16200000" flipV="1">
                    <a:off x="2363447" y="572835"/>
                    <a:ext cx="0" cy="270000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9" name="1 Rectángulo"/>
                  <p:cNvSpPr/>
                  <p:nvPr/>
                </p:nvSpPr>
                <p:spPr>
                  <a:xfrm>
                    <a:off x="1221483" y="3213853"/>
                    <a:ext cx="445954" cy="337343"/>
                  </a:xfrm>
                  <a:prstGeom prst="rect">
                    <a:avLst/>
                  </a:prstGeom>
                </p:spPr>
                <p:txBody>
                  <a:bodyPr wrap="none">
                    <a:spAutoFit/>
                  </a:bodyPr>
                  <a:lstStyle/>
                  <a:p>
                    <a:pPr indent="-285750" algn="ctr" defTabSz="457200" eaLnBrk="0" fontAlgn="base" hangingPunct="0">
                      <a:spcBef>
                        <a:spcPts val="300"/>
                      </a:spcBef>
                      <a:spcAft>
                        <a:spcPts val="300"/>
                      </a:spcAft>
                    </a:pPr>
                    <a:r>
                      <a:rPr lang="es-MX" sz="1000" dirty="0" smtClean="0">
                        <a:latin typeface="Arial" panose="020B0604020202020204" pitchFamily="34" charset="0"/>
                        <a:cs typeface="Arial" panose="020B0604020202020204" pitchFamily="34" charset="0"/>
                      </a:rPr>
                      <a:t>7.5%</a:t>
                    </a:r>
                    <a:endParaRPr lang="es-MX" sz="1000" dirty="0">
                      <a:latin typeface="Arial" panose="020B0604020202020204" pitchFamily="34" charset="0"/>
                      <a:ea typeface="Times New Roman" pitchFamily="18" charset="0"/>
                      <a:cs typeface="Arial" panose="020B0604020202020204" pitchFamily="34" charset="0"/>
                    </a:endParaRPr>
                  </a:p>
                </p:txBody>
              </p:sp>
            </p:grpSp>
            <p:cxnSp>
              <p:nvCxnSpPr>
                <p:cNvPr id="25" name="1 Conector recto"/>
                <p:cNvCxnSpPr/>
                <p:nvPr/>
              </p:nvCxnSpPr>
              <p:spPr>
                <a:xfrm flipH="1" flipV="1">
                  <a:off x="2317959" y="1805706"/>
                  <a:ext cx="4378" cy="338400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sp>
            <p:nvSpPr>
              <p:cNvPr id="23" name="1 Rectángulo"/>
              <p:cNvSpPr/>
              <p:nvPr/>
            </p:nvSpPr>
            <p:spPr>
              <a:xfrm>
                <a:off x="2095392" y="5221689"/>
                <a:ext cx="449931" cy="246221"/>
              </a:xfrm>
              <a:prstGeom prst="rect">
                <a:avLst/>
              </a:prstGeom>
            </p:spPr>
            <p:txBody>
              <a:bodyPr wrap="square">
                <a:spAutoFit/>
              </a:bodyPr>
              <a:lstStyle/>
              <a:p>
                <a:pPr algn="ctr">
                  <a:defRPr/>
                </a:pPr>
                <a:r>
                  <a:rPr lang="es-MX" sz="1000" b="1" dirty="0" smtClean="0">
                    <a:solidFill>
                      <a:srgbClr val="C00000"/>
                    </a:solidFill>
                    <a:latin typeface="Arial" panose="020B0604020202020204" pitchFamily="34" charset="0"/>
                    <a:cs typeface="Arial" panose="020B0604020202020204" pitchFamily="34" charset="0"/>
                  </a:rPr>
                  <a:t>48</a:t>
                </a:r>
                <a:endParaRPr lang="es-MX" sz="1100" b="1" dirty="0">
                  <a:solidFill>
                    <a:srgbClr val="C00000"/>
                  </a:solidFill>
                  <a:latin typeface="Arial" panose="020B0604020202020204" pitchFamily="34" charset="0"/>
                  <a:cs typeface="Arial" panose="020B0604020202020204" pitchFamily="34" charset="0"/>
                </a:endParaRPr>
              </a:p>
            </p:txBody>
          </p:sp>
        </p:grpSp>
        <p:sp>
          <p:nvSpPr>
            <p:cNvPr id="37" name="1 Rectángulo"/>
            <p:cNvSpPr/>
            <p:nvPr/>
          </p:nvSpPr>
          <p:spPr>
            <a:xfrm>
              <a:off x="2240011" y="3330537"/>
              <a:ext cx="474810" cy="246221"/>
            </a:xfrm>
            <a:prstGeom prst="rect">
              <a:avLst/>
            </a:prstGeom>
          </p:spPr>
          <p:txBody>
            <a:bodyPr wrap="none">
              <a:spAutoFit/>
            </a:bodyPr>
            <a:lstStyle/>
            <a:p>
              <a:pPr indent="-285750" algn="ctr" defTabSz="457200" eaLnBrk="0" fontAlgn="base" hangingPunct="0">
                <a:spcBef>
                  <a:spcPts val="300"/>
                </a:spcBef>
                <a:spcAft>
                  <a:spcPts val="300"/>
                </a:spcAft>
              </a:pPr>
              <a:r>
                <a:rPr lang="es-MX" sz="1000" b="1" dirty="0" smtClean="0">
                  <a:latin typeface="Arial" panose="020B0604020202020204" pitchFamily="34" charset="0"/>
                  <a:cs typeface="Arial" panose="020B0604020202020204" pitchFamily="34" charset="0"/>
                </a:rPr>
                <a:t>7.7%</a:t>
              </a:r>
              <a:endParaRPr lang="es-MX" sz="1000" b="1" dirty="0">
                <a:latin typeface="Arial" panose="020B0604020202020204" pitchFamily="34" charset="0"/>
                <a:ea typeface="Times New Roman" pitchFamily="18" charset="0"/>
                <a:cs typeface="Arial" panose="020B0604020202020204" pitchFamily="34" charset="0"/>
              </a:endParaRPr>
            </a:p>
          </p:txBody>
        </p:sp>
        <p:sp>
          <p:nvSpPr>
            <p:cNvPr id="38" name="CuadroTexto 37"/>
            <p:cNvSpPr txBox="1"/>
            <p:nvPr/>
          </p:nvSpPr>
          <p:spPr>
            <a:xfrm>
              <a:off x="2271306" y="3985981"/>
              <a:ext cx="1194309" cy="397251"/>
            </a:xfrm>
            <a:prstGeom prst="rect">
              <a:avLst/>
            </a:prstGeom>
            <a:noFill/>
          </p:spPr>
          <p:txBody>
            <a:bodyPr wrap="square" rtlCol="0">
              <a:spAutoFit/>
            </a:bodyPr>
            <a:lstStyle/>
            <a:p>
              <a:pPr algn="ctr"/>
              <a:r>
                <a:rPr lang="es-MX" sz="1000" b="1" dirty="0">
                  <a:latin typeface="Arial" panose="020B0604020202020204" pitchFamily="34" charset="0"/>
                  <a:cs typeface="Arial" panose="020B0604020202020204" pitchFamily="34" charset="0"/>
                </a:rPr>
                <a:t>C</a:t>
              </a:r>
              <a:r>
                <a:rPr lang="es-MX" sz="1000" b="1" dirty="0" smtClean="0">
                  <a:latin typeface="Arial" panose="020B0604020202020204" pitchFamily="34" charset="0"/>
                  <a:cs typeface="Arial" panose="020B0604020202020204" pitchFamily="34" charset="0"/>
                </a:rPr>
                <a:t>ontratos y Asignaciones</a:t>
              </a:r>
            </a:p>
          </p:txBody>
        </p:sp>
        <p:cxnSp>
          <p:nvCxnSpPr>
            <p:cNvPr id="39" name="Conector recto de flecha 38"/>
            <p:cNvCxnSpPr/>
            <p:nvPr/>
          </p:nvCxnSpPr>
          <p:spPr>
            <a:xfrm>
              <a:off x="2466900" y="3795586"/>
              <a:ext cx="55737" cy="19039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0" name="12 Rectángulo"/>
            <p:cNvSpPr/>
            <p:nvPr/>
          </p:nvSpPr>
          <p:spPr>
            <a:xfrm>
              <a:off x="3295371" y="2335105"/>
              <a:ext cx="398048" cy="246221"/>
            </a:xfrm>
            <a:prstGeom prst="rect">
              <a:avLst/>
            </a:prstGeom>
          </p:spPr>
          <p:txBody>
            <a:bodyPr wrap="none">
              <a:spAutoFit/>
            </a:bodyPr>
            <a:lstStyle/>
            <a:p>
              <a:pPr indent="-285750" algn="ctr" defTabSz="457200" eaLnBrk="0" fontAlgn="base" hangingPunct="0">
                <a:spcBef>
                  <a:spcPts val="300"/>
                </a:spcBef>
                <a:spcAft>
                  <a:spcPts val="300"/>
                </a:spcAft>
              </a:pPr>
              <a:r>
                <a:rPr lang="es-MX" sz="1000" dirty="0" smtClean="0">
                  <a:latin typeface="Arial" panose="020B0604020202020204" pitchFamily="34" charset="0"/>
                  <a:cs typeface="Arial" panose="020B0604020202020204" pitchFamily="34" charset="0"/>
                </a:rPr>
                <a:t>14%</a:t>
              </a:r>
              <a:endParaRPr lang="es-MX" sz="1000" dirty="0">
                <a:latin typeface="Arial" panose="020B0604020202020204" pitchFamily="34" charset="0"/>
                <a:ea typeface="Times New Roman" pitchFamily="18" charset="0"/>
                <a:cs typeface="Arial" panose="020B0604020202020204" pitchFamily="34" charset="0"/>
              </a:endParaRPr>
            </a:p>
          </p:txBody>
        </p:sp>
      </p:grpSp>
      <p:grpSp>
        <p:nvGrpSpPr>
          <p:cNvPr id="45" name="Grupo 44"/>
          <p:cNvGrpSpPr/>
          <p:nvPr/>
        </p:nvGrpSpPr>
        <p:grpSpPr>
          <a:xfrm>
            <a:off x="348067" y="5676115"/>
            <a:ext cx="3825998" cy="747751"/>
            <a:chOff x="74591" y="5974442"/>
            <a:chExt cx="6318318" cy="468127"/>
          </a:xfrm>
        </p:grpSpPr>
        <p:sp>
          <p:nvSpPr>
            <p:cNvPr id="46" name="37 Rectángulo redondeado">
              <a:extLst>
                <a:ext uri="{FF2B5EF4-FFF2-40B4-BE49-F238E27FC236}">
                  <a16:creationId xmlns:a16="http://schemas.microsoft.com/office/drawing/2014/main" xmlns="" id="{5B6AD221-A22D-4B22-8824-0889D0B19598}"/>
                </a:ext>
              </a:extLst>
            </p:cNvPr>
            <p:cNvSpPr/>
            <p:nvPr/>
          </p:nvSpPr>
          <p:spPr>
            <a:xfrm>
              <a:off x="125607" y="5974442"/>
              <a:ext cx="6267302" cy="19454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900" dirty="0">
                  <a:solidFill>
                    <a:schemeClr val="tx1"/>
                  </a:solidFill>
                  <a:latin typeface="Arial" panose="020B0604020202020204" pitchFamily="34" charset="0"/>
                  <a:cs typeface="Arial" panose="020B0604020202020204" pitchFamily="34" charset="0"/>
                </a:rPr>
                <a:t>Si </a:t>
              </a:r>
              <a:r>
                <a:rPr lang="es-MX" sz="900" dirty="0" smtClean="0">
                  <a:solidFill>
                    <a:schemeClr val="tx1"/>
                  </a:solidFill>
                  <a:latin typeface="Arial" panose="020B0604020202020204" pitchFamily="34" charset="0"/>
                  <a:cs typeface="Arial" panose="020B0604020202020204" pitchFamily="34" charset="0"/>
                </a:rPr>
                <a:t>el precio del </a:t>
              </a:r>
              <a:r>
                <a:rPr lang="es-MX" sz="900" dirty="0">
                  <a:solidFill>
                    <a:schemeClr val="tx1"/>
                  </a:solidFill>
                  <a:latin typeface="Arial" panose="020B0604020202020204" pitchFamily="34" charset="0"/>
                  <a:cs typeface="Arial" panose="020B0604020202020204" pitchFamily="34" charset="0"/>
                </a:rPr>
                <a:t>crudo </a:t>
              </a:r>
              <a:r>
                <a:rPr lang="es-MX" sz="900" dirty="0" smtClean="0">
                  <a:solidFill>
                    <a:schemeClr val="tx1"/>
                  </a:solidFill>
                  <a:latin typeface="Arial" panose="020B0604020202020204" pitchFamily="34" charset="0"/>
                  <a:cs typeface="Arial" panose="020B0604020202020204" pitchFamily="34" charset="0"/>
                </a:rPr>
                <a:t>&lt; </a:t>
              </a:r>
              <a:r>
                <a:rPr lang="es-MX" sz="900" b="1" dirty="0">
                  <a:solidFill>
                    <a:schemeClr val="tx1"/>
                  </a:solidFill>
                  <a:latin typeface="Arial" panose="020B0604020202020204" pitchFamily="34" charset="0"/>
                  <a:cs typeface="Arial" panose="020B0604020202020204" pitchFamily="34" charset="0"/>
                </a:rPr>
                <a:t>48</a:t>
              </a:r>
              <a:r>
                <a:rPr lang="es-MX" sz="900" dirty="0">
                  <a:solidFill>
                    <a:schemeClr val="tx1"/>
                  </a:solidFill>
                  <a:latin typeface="Arial" panose="020B0604020202020204" pitchFamily="34" charset="0"/>
                  <a:cs typeface="Arial" panose="020B0604020202020204" pitchFamily="34" charset="0"/>
                </a:rPr>
                <a:t> </a:t>
              </a:r>
              <a:r>
                <a:rPr lang="es-MX" sz="900" dirty="0" smtClean="0">
                  <a:solidFill>
                    <a:schemeClr val="tx1"/>
                  </a:solidFill>
                  <a:latin typeface="Arial" panose="020B0604020202020204" pitchFamily="34" charset="0"/>
                  <a:cs typeface="Arial" panose="020B0604020202020204" pitchFamily="34" charset="0"/>
                </a:rPr>
                <a:t>dólares/barril</a:t>
              </a:r>
              <a:r>
                <a:rPr lang="es-MX" sz="900" dirty="0" smtClean="0">
                  <a:solidFill>
                    <a:srgbClr val="C00000"/>
                  </a:solidFill>
                  <a:latin typeface="Arial" panose="020B0604020202020204" pitchFamily="34" charset="0"/>
                  <a:cs typeface="Arial" panose="020B0604020202020204" pitchFamily="34" charset="0"/>
                  <a:sym typeface="Wingdings" panose="05000000000000000000" pitchFamily="2" charset="2"/>
                </a:rPr>
                <a:t></a:t>
              </a:r>
              <a:r>
                <a:rPr lang="es-MX" sz="900" dirty="0">
                  <a:solidFill>
                    <a:schemeClr val="tx1"/>
                  </a:solidFill>
                  <a:latin typeface="Arial" panose="020B0604020202020204" pitchFamily="34" charset="0"/>
                  <a:cs typeface="Arial" panose="020B0604020202020204" pitchFamily="34" charset="0"/>
                </a:rPr>
                <a:t>7.5% del ingreso del </a:t>
              </a:r>
              <a:r>
                <a:rPr lang="es-MX" sz="900" dirty="0" smtClean="0">
                  <a:solidFill>
                    <a:schemeClr val="tx1"/>
                  </a:solidFill>
                  <a:latin typeface="Arial" panose="020B0604020202020204" pitchFamily="34" charset="0"/>
                  <a:cs typeface="Arial" panose="020B0604020202020204" pitchFamily="34" charset="0"/>
                </a:rPr>
                <a:t>crudo</a:t>
              </a:r>
              <a:endParaRPr lang="es-MX" sz="900" dirty="0">
                <a:solidFill>
                  <a:schemeClr val="tx1"/>
                </a:solidFill>
                <a:latin typeface="Arial" panose="020B0604020202020204" pitchFamily="34" charset="0"/>
                <a:cs typeface="Arial" panose="020B0604020202020204" pitchFamily="34" charset="0"/>
              </a:endParaRPr>
            </a:p>
          </p:txBody>
        </p:sp>
        <p:sp>
          <p:nvSpPr>
            <p:cNvPr id="47" name="38 Rectángulo redondeado">
              <a:extLst>
                <a:ext uri="{FF2B5EF4-FFF2-40B4-BE49-F238E27FC236}">
                  <a16:creationId xmlns:a16="http://schemas.microsoft.com/office/drawing/2014/main" xmlns="" id="{3F763B6C-1068-4335-8ACF-9DBDC8173EA3}"/>
                </a:ext>
              </a:extLst>
            </p:cNvPr>
            <p:cNvSpPr/>
            <p:nvPr/>
          </p:nvSpPr>
          <p:spPr>
            <a:xfrm>
              <a:off x="74591" y="6228048"/>
              <a:ext cx="6318318" cy="21452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900" dirty="0">
                  <a:solidFill>
                    <a:schemeClr val="tx1"/>
                  </a:solidFill>
                  <a:latin typeface="Arial" panose="020B0604020202020204" pitchFamily="34" charset="0"/>
                  <a:cs typeface="Arial" panose="020B0604020202020204" pitchFamily="34" charset="0"/>
                </a:rPr>
                <a:t>Si </a:t>
              </a:r>
              <a:r>
                <a:rPr lang="es-MX" sz="900" dirty="0" smtClean="0">
                  <a:solidFill>
                    <a:schemeClr val="tx1"/>
                  </a:solidFill>
                  <a:latin typeface="Arial" panose="020B0604020202020204" pitchFamily="34" charset="0"/>
                  <a:cs typeface="Arial" panose="020B0604020202020204" pitchFamily="34" charset="0"/>
                </a:rPr>
                <a:t>el precio del </a:t>
              </a:r>
              <a:r>
                <a:rPr lang="es-MX" sz="900" dirty="0">
                  <a:solidFill>
                    <a:schemeClr val="tx1"/>
                  </a:solidFill>
                  <a:latin typeface="Arial" panose="020B0604020202020204" pitchFamily="34" charset="0"/>
                  <a:cs typeface="Arial" panose="020B0604020202020204" pitchFamily="34" charset="0"/>
                </a:rPr>
                <a:t>crudo ≥ </a:t>
              </a:r>
              <a:r>
                <a:rPr lang="es-MX" sz="900" b="1" dirty="0">
                  <a:solidFill>
                    <a:schemeClr val="tx1"/>
                  </a:solidFill>
                  <a:latin typeface="Arial" panose="020B0604020202020204" pitchFamily="34" charset="0"/>
                  <a:cs typeface="Arial" panose="020B0604020202020204" pitchFamily="34" charset="0"/>
                </a:rPr>
                <a:t>48</a:t>
              </a:r>
              <a:r>
                <a:rPr lang="es-MX" sz="900" dirty="0">
                  <a:solidFill>
                    <a:schemeClr val="tx1"/>
                  </a:solidFill>
                  <a:latin typeface="Arial" panose="020B0604020202020204" pitchFamily="34" charset="0"/>
                  <a:cs typeface="Arial" panose="020B0604020202020204" pitchFamily="34" charset="0"/>
                </a:rPr>
                <a:t> dólares/barril </a:t>
              </a:r>
              <a:r>
                <a:rPr lang="es-MX" sz="900" dirty="0" smtClean="0">
                  <a:solidFill>
                    <a:srgbClr val="C00000"/>
                  </a:solidFill>
                  <a:latin typeface="Arial" panose="020B0604020202020204" pitchFamily="34" charset="0"/>
                  <a:cs typeface="Arial" panose="020B0604020202020204" pitchFamily="34" charset="0"/>
                  <a:sym typeface="Wingdings" panose="05000000000000000000" pitchFamily="2" charset="2"/>
                </a:rPr>
                <a:t></a:t>
              </a:r>
              <a:r>
                <a:rPr lang="es-ES" sz="900" dirty="0">
                  <a:solidFill>
                    <a:schemeClr val="tx1"/>
                  </a:solidFill>
                  <a:latin typeface="Arial" panose="020B0604020202020204" pitchFamily="34" charset="0"/>
                  <a:cs typeface="Arial" panose="020B0604020202020204" pitchFamily="34" charset="0"/>
                </a:rPr>
                <a:t>[(0.125 x Precio) + 1.5 ]% </a:t>
              </a:r>
              <a:r>
                <a:rPr lang="es-ES" sz="900" dirty="0" smtClean="0">
                  <a:solidFill>
                    <a:schemeClr val="tx1"/>
                  </a:solidFill>
                  <a:latin typeface="Arial" panose="020B0604020202020204" pitchFamily="34" charset="0"/>
                  <a:cs typeface="Arial" panose="020B0604020202020204" pitchFamily="34" charset="0"/>
                </a:rPr>
                <a:t/>
              </a:r>
              <a:br>
                <a:rPr lang="es-ES" sz="900" dirty="0" smtClean="0">
                  <a:solidFill>
                    <a:schemeClr val="tx1"/>
                  </a:solidFill>
                  <a:latin typeface="Arial" panose="020B0604020202020204" pitchFamily="34" charset="0"/>
                  <a:cs typeface="Arial" panose="020B0604020202020204" pitchFamily="34" charset="0"/>
                </a:rPr>
              </a:br>
              <a:r>
                <a:rPr lang="es-ES" sz="900" dirty="0" smtClean="0">
                  <a:solidFill>
                    <a:schemeClr val="tx1"/>
                  </a:solidFill>
                  <a:latin typeface="Arial" panose="020B0604020202020204" pitchFamily="34" charset="0"/>
                  <a:cs typeface="Arial" panose="020B0604020202020204" pitchFamily="34" charset="0"/>
                </a:rPr>
                <a:t>		          del </a:t>
              </a:r>
              <a:r>
                <a:rPr lang="es-ES" sz="900" dirty="0">
                  <a:solidFill>
                    <a:schemeClr val="tx1"/>
                  </a:solidFill>
                  <a:latin typeface="Arial" panose="020B0604020202020204" pitchFamily="34" charset="0"/>
                  <a:cs typeface="Arial" panose="020B0604020202020204" pitchFamily="34" charset="0"/>
                </a:rPr>
                <a:t>ingreso del crudo</a:t>
              </a:r>
              <a:endParaRPr lang="es-MX" sz="900" dirty="0">
                <a:solidFill>
                  <a:schemeClr val="tx1"/>
                </a:solidFill>
                <a:latin typeface="Arial" panose="020B0604020202020204" pitchFamily="34" charset="0"/>
                <a:cs typeface="Arial" panose="020B0604020202020204" pitchFamily="34" charset="0"/>
              </a:endParaRPr>
            </a:p>
            <a:p>
              <a:endParaRPr lang="es-MX" sz="900" dirty="0">
                <a:solidFill>
                  <a:srgbClr val="C00000"/>
                </a:solidFill>
                <a:latin typeface="Arial" panose="020B0604020202020204" pitchFamily="34" charset="0"/>
                <a:cs typeface="Arial" panose="020B0604020202020204" pitchFamily="34" charset="0"/>
              </a:endParaRPr>
            </a:p>
          </p:txBody>
        </p:sp>
      </p:grpSp>
      <p:sp>
        <p:nvSpPr>
          <p:cNvPr id="64" name="11 Rectángulo"/>
          <p:cNvSpPr/>
          <p:nvPr/>
        </p:nvSpPr>
        <p:spPr>
          <a:xfrm>
            <a:off x="6170662" y="3852514"/>
            <a:ext cx="474810" cy="246221"/>
          </a:xfrm>
          <a:prstGeom prst="rect">
            <a:avLst/>
          </a:prstGeom>
        </p:spPr>
        <p:txBody>
          <a:bodyPr wrap="none">
            <a:spAutoFit/>
          </a:bodyPr>
          <a:lstStyle/>
          <a:p>
            <a:pPr indent="-285750" algn="ctr" defTabSz="457200" eaLnBrk="0" fontAlgn="base" hangingPunct="0">
              <a:spcBef>
                <a:spcPts val="300"/>
              </a:spcBef>
              <a:spcAft>
                <a:spcPts val="300"/>
              </a:spcAft>
            </a:pPr>
            <a:r>
              <a:rPr lang="es-MX" sz="1000" b="1" dirty="0" smtClean="0">
                <a:latin typeface="Arial" panose="020B0604020202020204" pitchFamily="34" charset="0"/>
                <a:cs typeface="Arial" panose="020B0604020202020204" pitchFamily="34" charset="0"/>
              </a:rPr>
              <a:t>5.0%</a:t>
            </a:r>
            <a:endParaRPr lang="es-MX" sz="1000" b="1" dirty="0">
              <a:latin typeface="Arial" panose="020B0604020202020204" pitchFamily="34" charset="0"/>
              <a:ea typeface="Times New Roman" pitchFamily="18" charset="0"/>
              <a:cs typeface="Arial" panose="020B0604020202020204" pitchFamily="34" charset="0"/>
            </a:endParaRPr>
          </a:p>
        </p:txBody>
      </p:sp>
      <p:sp>
        <p:nvSpPr>
          <p:cNvPr id="65" name="11 Rectángulo"/>
          <p:cNvSpPr/>
          <p:nvPr/>
        </p:nvSpPr>
        <p:spPr>
          <a:xfrm>
            <a:off x="6836956" y="3734977"/>
            <a:ext cx="474810" cy="246221"/>
          </a:xfrm>
          <a:prstGeom prst="rect">
            <a:avLst/>
          </a:prstGeom>
        </p:spPr>
        <p:txBody>
          <a:bodyPr wrap="none">
            <a:spAutoFit/>
          </a:bodyPr>
          <a:lstStyle/>
          <a:p>
            <a:pPr indent="-285750" algn="ctr" defTabSz="457200" eaLnBrk="0" fontAlgn="base" hangingPunct="0">
              <a:spcBef>
                <a:spcPts val="300"/>
              </a:spcBef>
              <a:spcAft>
                <a:spcPts val="300"/>
              </a:spcAft>
            </a:pPr>
            <a:r>
              <a:rPr lang="es-MX" sz="1000" b="1" dirty="0" smtClean="0">
                <a:latin typeface="Arial" panose="020B0604020202020204" pitchFamily="34" charset="0"/>
                <a:cs typeface="Arial" panose="020B0604020202020204" pitchFamily="34" charset="0"/>
              </a:rPr>
              <a:t>5.1%</a:t>
            </a:r>
            <a:endParaRPr lang="es-MX" sz="1000" b="1" dirty="0">
              <a:latin typeface="Arial" panose="020B0604020202020204" pitchFamily="34" charset="0"/>
              <a:ea typeface="Times New Roman" pitchFamily="18" charset="0"/>
              <a:cs typeface="Arial" panose="020B0604020202020204" pitchFamily="34" charset="0"/>
            </a:endParaRPr>
          </a:p>
        </p:txBody>
      </p:sp>
      <p:sp>
        <p:nvSpPr>
          <p:cNvPr id="66" name="Elipse 65"/>
          <p:cNvSpPr/>
          <p:nvPr/>
        </p:nvSpPr>
        <p:spPr>
          <a:xfrm flipH="1">
            <a:off x="6508896" y="4072805"/>
            <a:ext cx="72000" cy="72000"/>
          </a:xfrm>
          <a:prstGeom prst="ellipse">
            <a:avLst/>
          </a:prstGeom>
          <a:solidFill>
            <a:srgbClr val="548C00"/>
          </a:solidFill>
          <a:ln>
            <a:solidFill>
              <a:srgbClr val="548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7" name="CuadroTexto 66"/>
          <p:cNvSpPr txBox="1"/>
          <p:nvPr/>
        </p:nvSpPr>
        <p:spPr>
          <a:xfrm>
            <a:off x="5579094" y="4335332"/>
            <a:ext cx="1087070" cy="246221"/>
          </a:xfrm>
          <a:prstGeom prst="rect">
            <a:avLst/>
          </a:prstGeom>
          <a:noFill/>
        </p:spPr>
        <p:txBody>
          <a:bodyPr wrap="square" rtlCol="0">
            <a:spAutoFit/>
          </a:bodyPr>
          <a:lstStyle/>
          <a:p>
            <a:pPr algn="ctr"/>
            <a:r>
              <a:rPr lang="es-MX" sz="1000" b="1" dirty="0">
                <a:latin typeface="Arial" panose="020B0604020202020204" pitchFamily="34" charset="0"/>
                <a:cs typeface="Arial" panose="020B0604020202020204" pitchFamily="34" charset="0"/>
              </a:rPr>
              <a:t>C</a:t>
            </a:r>
            <a:r>
              <a:rPr lang="es-MX" sz="1000" b="1" dirty="0" smtClean="0">
                <a:latin typeface="Arial" panose="020B0604020202020204" pitchFamily="34" charset="0"/>
                <a:cs typeface="Arial" panose="020B0604020202020204" pitchFamily="34" charset="0"/>
              </a:rPr>
              <a:t>ontratos* </a:t>
            </a:r>
          </a:p>
        </p:txBody>
      </p:sp>
      <p:sp>
        <p:nvSpPr>
          <p:cNvPr id="68" name="Elipse 67"/>
          <p:cNvSpPr/>
          <p:nvPr/>
        </p:nvSpPr>
        <p:spPr>
          <a:xfrm flipH="1">
            <a:off x="6965553" y="4000862"/>
            <a:ext cx="72000" cy="72000"/>
          </a:xfrm>
          <a:prstGeom prst="ellipse">
            <a:avLst/>
          </a:prstGeom>
          <a:solidFill>
            <a:srgbClr val="548C00"/>
          </a:solidFill>
          <a:ln>
            <a:solidFill>
              <a:srgbClr val="548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9" name="CuadroTexto 68"/>
          <p:cNvSpPr txBox="1"/>
          <p:nvPr/>
        </p:nvSpPr>
        <p:spPr>
          <a:xfrm>
            <a:off x="6836956" y="4232284"/>
            <a:ext cx="1087070" cy="246221"/>
          </a:xfrm>
          <a:prstGeom prst="rect">
            <a:avLst/>
          </a:prstGeom>
          <a:noFill/>
        </p:spPr>
        <p:txBody>
          <a:bodyPr wrap="square" rtlCol="0">
            <a:spAutoFit/>
          </a:bodyPr>
          <a:lstStyle/>
          <a:p>
            <a:pPr algn="ctr"/>
            <a:r>
              <a:rPr lang="es-MX" sz="1000" b="1" dirty="0">
                <a:latin typeface="Arial" panose="020B0604020202020204" pitchFamily="34" charset="0"/>
                <a:cs typeface="Arial" panose="020B0604020202020204" pitchFamily="34" charset="0"/>
              </a:rPr>
              <a:t>A</a:t>
            </a:r>
            <a:r>
              <a:rPr lang="es-MX" sz="1000" b="1" dirty="0" smtClean="0">
                <a:latin typeface="Arial" panose="020B0604020202020204" pitchFamily="34" charset="0"/>
                <a:cs typeface="Arial" panose="020B0604020202020204" pitchFamily="34" charset="0"/>
              </a:rPr>
              <a:t>signaciones*</a:t>
            </a:r>
          </a:p>
        </p:txBody>
      </p:sp>
      <p:cxnSp>
        <p:nvCxnSpPr>
          <p:cNvPr id="70" name="Conector recto de flecha 69"/>
          <p:cNvCxnSpPr/>
          <p:nvPr/>
        </p:nvCxnSpPr>
        <p:spPr>
          <a:xfrm flipH="1">
            <a:off x="6316871" y="4189332"/>
            <a:ext cx="180000" cy="13709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1" name="Conector recto de flecha 70"/>
          <p:cNvCxnSpPr/>
          <p:nvPr/>
        </p:nvCxnSpPr>
        <p:spPr>
          <a:xfrm rot="16200000" flipH="1">
            <a:off x="7023470" y="4120190"/>
            <a:ext cx="180000" cy="13709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2" name="1 Rectángulo"/>
          <p:cNvSpPr/>
          <p:nvPr/>
        </p:nvSpPr>
        <p:spPr>
          <a:xfrm>
            <a:off x="4590145" y="579271"/>
            <a:ext cx="4096655" cy="830997"/>
          </a:xfrm>
          <a:prstGeom prst="rect">
            <a:avLst/>
          </a:prstGeom>
        </p:spPr>
        <p:txBody>
          <a:bodyPr wrap="square">
            <a:spAutoFit/>
          </a:bodyPr>
          <a:lstStyle/>
          <a:p>
            <a:pPr algn="ctr">
              <a:defRPr/>
            </a:pPr>
            <a:r>
              <a:rPr lang="es-MX" sz="1200" b="1" dirty="0" smtClean="0">
                <a:latin typeface="Arial" panose="020B0604020202020204" pitchFamily="34" charset="0"/>
                <a:cs typeface="Arial" panose="020B0604020202020204" pitchFamily="34" charset="0"/>
              </a:rPr>
              <a:t>Condensados</a:t>
            </a:r>
          </a:p>
          <a:p>
            <a:pPr algn="ctr">
              <a:defRPr/>
            </a:pPr>
            <a:endParaRPr lang="es-MX" sz="1200" b="1" dirty="0" smtClean="0">
              <a:latin typeface="Arial" panose="020B0604020202020204" pitchFamily="34" charset="0"/>
              <a:cs typeface="Arial" panose="020B0604020202020204" pitchFamily="34" charset="0"/>
            </a:endParaRPr>
          </a:p>
          <a:p>
            <a:pPr algn="just">
              <a:defRPr/>
            </a:pPr>
            <a:r>
              <a:rPr lang="es-MX" sz="1200" dirty="0">
                <a:latin typeface="Arial" panose="020B0604020202020204" pitchFamily="34" charset="0"/>
                <a:cs typeface="Arial" panose="020B0604020202020204" pitchFamily="34" charset="0"/>
              </a:rPr>
              <a:t>La tasa para condensados es similar, pero sube a partir de un precio de 60 dólares por barril</a:t>
            </a:r>
            <a:r>
              <a:rPr lang="es-MX" sz="1200" dirty="0" smtClean="0">
                <a:latin typeface="Arial" panose="020B0604020202020204" pitchFamily="34" charset="0"/>
                <a:cs typeface="Arial" panose="020B0604020202020204" pitchFamily="34" charset="0"/>
              </a:rPr>
              <a:t>.</a:t>
            </a:r>
            <a:endParaRPr lang="es-MX" sz="1100" dirty="0" smtClean="0">
              <a:latin typeface="Arial" panose="020B0604020202020204" pitchFamily="34" charset="0"/>
              <a:cs typeface="Arial" panose="020B0604020202020204" pitchFamily="34" charset="0"/>
            </a:endParaRPr>
          </a:p>
        </p:txBody>
      </p:sp>
      <p:grpSp>
        <p:nvGrpSpPr>
          <p:cNvPr id="73" name="Grupo 72"/>
          <p:cNvGrpSpPr/>
          <p:nvPr/>
        </p:nvGrpSpPr>
        <p:grpSpPr>
          <a:xfrm>
            <a:off x="4470401" y="5718418"/>
            <a:ext cx="4512733" cy="706460"/>
            <a:chOff x="769799" y="5878147"/>
            <a:chExt cx="4538800" cy="398638"/>
          </a:xfrm>
        </p:grpSpPr>
        <p:sp>
          <p:nvSpPr>
            <p:cNvPr id="74" name="37 Rectángulo redondeado">
              <a:extLst>
                <a:ext uri="{FF2B5EF4-FFF2-40B4-BE49-F238E27FC236}">
                  <a16:creationId xmlns:a16="http://schemas.microsoft.com/office/drawing/2014/main" xmlns="" id="{5B6AD221-A22D-4B22-8824-0889D0B19598}"/>
                </a:ext>
              </a:extLst>
            </p:cNvPr>
            <p:cNvSpPr/>
            <p:nvPr/>
          </p:nvSpPr>
          <p:spPr>
            <a:xfrm>
              <a:off x="769799" y="5878147"/>
              <a:ext cx="4538800" cy="16192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900" dirty="0">
                  <a:solidFill>
                    <a:schemeClr val="tx1"/>
                  </a:solidFill>
                  <a:latin typeface="Arial" panose="020B0604020202020204" pitchFamily="34" charset="0"/>
                  <a:cs typeface="Arial" panose="020B0604020202020204" pitchFamily="34" charset="0"/>
                </a:rPr>
                <a:t>Si </a:t>
              </a:r>
              <a:r>
                <a:rPr lang="es-MX" sz="900" dirty="0" smtClean="0">
                  <a:solidFill>
                    <a:schemeClr val="tx1"/>
                  </a:solidFill>
                  <a:latin typeface="Arial" panose="020B0604020202020204" pitchFamily="34" charset="0"/>
                  <a:cs typeface="Arial" panose="020B0604020202020204" pitchFamily="34" charset="0"/>
                </a:rPr>
                <a:t>el precio del condensado </a:t>
              </a:r>
              <a:r>
                <a:rPr lang="es-MX" sz="900" dirty="0">
                  <a:solidFill>
                    <a:schemeClr val="tx1"/>
                  </a:solidFill>
                  <a:latin typeface="Arial" panose="020B0604020202020204" pitchFamily="34" charset="0"/>
                  <a:cs typeface="Arial" panose="020B0604020202020204" pitchFamily="34" charset="0"/>
                </a:rPr>
                <a:t>&lt; </a:t>
              </a:r>
              <a:r>
                <a:rPr lang="es-MX" sz="900" dirty="0" smtClean="0">
                  <a:solidFill>
                    <a:schemeClr val="tx1"/>
                  </a:solidFill>
                  <a:latin typeface="Arial" panose="020B0604020202020204" pitchFamily="34" charset="0"/>
                  <a:cs typeface="Arial" panose="020B0604020202020204" pitchFamily="34" charset="0"/>
                </a:rPr>
                <a:t>60 </a:t>
              </a:r>
              <a:r>
                <a:rPr lang="es-MX" sz="900" dirty="0">
                  <a:solidFill>
                    <a:schemeClr val="tx1"/>
                  </a:solidFill>
                  <a:latin typeface="Arial" panose="020B0604020202020204" pitchFamily="34" charset="0"/>
                  <a:cs typeface="Arial" panose="020B0604020202020204" pitchFamily="34" charset="0"/>
                </a:rPr>
                <a:t>dólares/barril </a:t>
              </a:r>
              <a:r>
                <a:rPr lang="es-MX" sz="900" dirty="0" smtClean="0">
                  <a:solidFill>
                    <a:srgbClr val="C00000"/>
                  </a:solidFill>
                  <a:latin typeface="Arial" panose="020B0604020202020204" pitchFamily="34" charset="0"/>
                  <a:cs typeface="Arial" panose="020B0604020202020204" pitchFamily="34" charset="0"/>
                  <a:sym typeface="Wingdings" panose="05000000000000000000" pitchFamily="2" charset="2"/>
                </a:rPr>
                <a:t></a:t>
              </a:r>
              <a:r>
                <a:rPr lang="es-MX" sz="900" dirty="0">
                  <a:solidFill>
                    <a:schemeClr val="tx1"/>
                  </a:solidFill>
                  <a:latin typeface="Arial" panose="020B0604020202020204" pitchFamily="34" charset="0"/>
                  <a:cs typeface="Arial" panose="020B0604020202020204" pitchFamily="34" charset="0"/>
                </a:rPr>
                <a:t>5.0% del ingreso del </a:t>
              </a:r>
              <a:r>
                <a:rPr lang="es-MX" sz="900" dirty="0" smtClean="0">
                  <a:solidFill>
                    <a:schemeClr val="tx1"/>
                  </a:solidFill>
                  <a:latin typeface="Arial" panose="020B0604020202020204" pitchFamily="34" charset="0"/>
                  <a:cs typeface="Arial" panose="020B0604020202020204" pitchFamily="34" charset="0"/>
                </a:rPr>
                <a:t>condensado</a:t>
              </a:r>
              <a:endParaRPr lang="es-MX" sz="900" dirty="0">
                <a:solidFill>
                  <a:srgbClr val="C00000"/>
                </a:solidFill>
                <a:latin typeface="Arial" panose="020B0604020202020204" pitchFamily="34" charset="0"/>
                <a:cs typeface="Arial" panose="020B0604020202020204" pitchFamily="34" charset="0"/>
              </a:endParaRPr>
            </a:p>
          </p:txBody>
        </p:sp>
        <p:sp>
          <p:nvSpPr>
            <p:cNvPr id="75" name="38 Rectángulo redondeado">
              <a:extLst>
                <a:ext uri="{FF2B5EF4-FFF2-40B4-BE49-F238E27FC236}">
                  <a16:creationId xmlns:a16="http://schemas.microsoft.com/office/drawing/2014/main" xmlns="" id="{3F763B6C-1068-4335-8ACF-9DBDC8173EA3}"/>
                </a:ext>
              </a:extLst>
            </p:cNvPr>
            <p:cNvSpPr/>
            <p:nvPr/>
          </p:nvSpPr>
          <p:spPr>
            <a:xfrm>
              <a:off x="769799" y="6137974"/>
              <a:ext cx="4538800" cy="13881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900" dirty="0">
                  <a:solidFill>
                    <a:schemeClr val="tx1"/>
                  </a:solidFill>
                  <a:latin typeface="Arial" panose="020B0604020202020204" pitchFamily="34" charset="0"/>
                  <a:cs typeface="Arial" panose="020B0604020202020204" pitchFamily="34" charset="0"/>
                </a:rPr>
                <a:t>Si </a:t>
              </a:r>
              <a:r>
                <a:rPr lang="es-MX" sz="900" dirty="0" smtClean="0">
                  <a:solidFill>
                    <a:schemeClr val="tx1"/>
                  </a:solidFill>
                  <a:latin typeface="Arial" panose="020B0604020202020204" pitchFamily="34" charset="0"/>
                  <a:cs typeface="Arial" panose="020B0604020202020204" pitchFamily="34" charset="0"/>
                </a:rPr>
                <a:t>el precio </a:t>
              </a:r>
              <a:r>
                <a:rPr lang="es-MX" sz="900" dirty="0">
                  <a:solidFill>
                    <a:schemeClr val="tx1"/>
                  </a:solidFill>
                  <a:latin typeface="Arial" panose="020B0604020202020204" pitchFamily="34" charset="0"/>
                  <a:cs typeface="Arial" panose="020B0604020202020204" pitchFamily="34" charset="0"/>
                </a:rPr>
                <a:t>de </a:t>
              </a:r>
              <a:r>
                <a:rPr lang="es-MX" sz="900" dirty="0" smtClean="0">
                  <a:solidFill>
                    <a:schemeClr val="tx1"/>
                  </a:solidFill>
                  <a:latin typeface="Arial" panose="020B0604020202020204" pitchFamily="34" charset="0"/>
                  <a:cs typeface="Arial" panose="020B0604020202020204" pitchFamily="34" charset="0"/>
                </a:rPr>
                <a:t>condensado </a:t>
              </a:r>
              <a:r>
                <a:rPr lang="es-MX" sz="900" dirty="0">
                  <a:solidFill>
                    <a:schemeClr val="tx1"/>
                  </a:solidFill>
                  <a:latin typeface="Arial" panose="020B0604020202020204" pitchFamily="34" charset="0"/>
                  <a:cs typeface="Arial" panose="020B0604020202020204" pitchFamily="34" charset="0"/>
                </a:rPr>
                <a:t>≥ </a:t>
              </a:r>
              <a:r>
                <a:rPr lang="es-MX" sz="900" dirty="0" smtClean="0">
                  <a:solidFill>
                    <a:schemeClr val="tx1"/>
                  </a:solidFill>
                  <a:latin typeface="Arial" panose="020B0604020202020204" pitchFamily="34" charset="0"/>
                  <a:cs typeface="Arial" panose="020B0604020202020204" pitchFamily="34" charset="0"/>
                </a:rPr>
                <a:t>60 </a:t>
              </a:r>
              <a:r>
                <a:rPr lang="es-MX" sz="900" dirty="0">
                  <a:solidFill>
                    <a:schemeClr val="tx1"/>
                  </a:solidFill>
                  <a:latin typeface="Arial" panose="020B0604020202020204" pitchFamily="34" charset="0"/>
                  <a:cs typeface="Arial" panose="020B0604020202020204" pitchFamily="34" charset="0"/>
                </a:rPr>
                <a:t>dólares/barril </a:t>
              </a:r>
              <a:r>
                <a:rPr lang="es-MX" sz="900" dirty="0" smtClean="0">
                  <a:solidFill>
                    <a:srgbClr val="C00000"/>
                  </a:solidFill>
                  <a:latin typeface="Arial" panose="020B0604020202020204" pitchFamily="34" charset="0"/>
                  <a:cs typeface="Arial" panose="020B0604020202020204" pitchFamily="34" charset="0"/>
                  <a:sym typeface="Wingdings" panose="05000000000000000000" pitchFamily="2" charset="2"/>
                </a:rPr>
                <a:t></a:t>
              </a:r>
              <a:r>
                <a:rPr lang="es-ES" sz="900" dirty="0">
                  <a:solidFill>
                    <a:schemeClr val="tx1"/>
                  </a:solidFill>
                  <a:latin typeface="Arial" panose="020B0604020202020204" pitchFamily="34" charset="0"/>
                  <a:cs typeface="Arial" panose="020B0604020202020204" pitchFamily="34" charset="0"/>
                </a:rPr>
                <a:t>[(0.125 x Precio) + 1.5 ]% </a:t>
              </a:r>
              <a:r>
                <a:rPr lang="es-ES" sz="900" dirty="0" smtClean="0">
                  <a:solidFill>
                    <a:schemeClr val="tx1"/>
                  </a:solidFill>
                  <a:latin typeface="Arial" panose="020B0604020202020204" pitchFamily="34" charset="0"/>
                  <a:cs typeface="Arial" panose="020B0604020202020204" pitchFamily="34" charset="0"/>
                </a:rPr>
                <a:t/>
              </a:r>
              <a:br>
                <a:rPr lang="es-ES" sz="900" dirty="0" smtClean="0">
                  <a:solidFill>
                    <a:schemeClr val="tx1"/>
                  </a:solidFill>
                  <a:latin typeface="Arial" panose="020B0604020202020204" pitchFamily="34" charset="0"/>
                  <a:cs typeface="Arial" panose="020B0604020202020204" pitchFamily="34" charset="0"/>
                </a:rPr>
              </a:br>
              <a:r>
                <a:rPr lang="es-ES" sz="900" dirty="0" smtClean="0">
                  <a:solidFill>
                    <a:schemeClr val="tx1"/>
                  </a:solidFill>
                  <a:latin typeface="Arial" panose="020B0604020202020204" pitchFamily="34" charset="0"/>
                  <a:cs typeface="Arial" panose="020B0604020202020204" pitchFamily="34" charset="0"/>
                </a:rPr>
                <a:t>		                    del </a:t>
              </a:r>
              <a:r>
                <a:rPr lang="es-ES" sz="900" dirty="0">
                  <a:solidFill>
                    <a:schemeClr val="tx1"/>
                  </a:solidFill>
                  <a:latin typeface="Arial" panose="020B0604020202020204" pitchFamily="34" charset="0"/>
                  <a:cs typeface="Arial" panose="020B0604020202020204" pitchFamily="34" charset="0"/>
                </a:rPr>
                <a:t>ingreso del </a:t>
              </a:r>
              <a:r>
                <a:rPr lang="es-MX" sz="900" dirty="0" smtClean="0">
                  <a:solidFill>
                    <a:schemeClr val="tx1"/>
                  </a:solidFill>
                  <a:latin typeface="Arial" panose="020B0604020202020204" pitchFamily="34" charset="0"/>
                  <a:cs typeface="Arial" panose="020B0604020202020204" pitchFamily="34" charset="0"/>
                </a:rPr>
                <a:t>condensado</a:t>
              </a:r>
              <a:endParaRPr lang="es-MX" sz="900" dirty="0">
                <a:solidFill>
                  <a:schemeClr val="tx1"/>
                </a:solidFill>
                <a:latin typeface="Arial" panose="020B0604020202020204" pitchFamily="34" charset="0"/>
                <a:cs typeface="Arial" panose="020B0604020202020204" pitchFamily="34" charset="0"/>
              </a:endParaRPr>
            </a:p>
            <a:p>
              <a:pPr algn="ctr"/>
              <a:endParaRPr lang="es-MX" sz="900" dirty="0">
                <a:solidFill>
                  <a:srgbClr val="C00000"/>
                </a:solidFill>
                <a:latin typeface="Arial" panose="020B0604020202020204" pitchFamily="34" charset="0"/>
                <a:cs typeface="Arial" panose="020B0604020202020204" pitchFamily="34" charset="0"/>
              </a:endParaRPr>
            </a:p>
          </p:txBody>
        </p:sp>
      </p:grpSp>
      <p:grpSp>
        <p:nvGrpSpPr>
          <p:cNvPr id="2" name="Grupo 1"/>
          <p:cNvGrpSpPr/>
          <p:nvPr/>
        </p:nvGrpSpPr>
        <p:grpSpPr>
          <a:xfrm>
            <a:off x="808050" y="1892445"/>
            <a:ext cx="1473861" cy="467573"/>
            <a:chOff x="966699" y="1825079"/>
            <a:chExt cx="1473861" cy="467573"/>
          </a:xfrm>
        </p:grpSpPr>
        <p:sp>
          <p:nvSpPr>
            <p:cNvPr id="78" name="CuadroTexto 77"/>
            <p:cNvSpPr txBox="1"/>
            <p:nvPr/>
          </p:nvSpPr>
          <p:spPr>
            <a:xfrm>
              <a:off x="1051303" y="1825079"/>
              <a:ext cx="1389257" cy="246221"/>
            </a:xfrm>
            <a:prstGeom prst="rect">
              <a:avLst/>
            </a:prstGeom>
            <a:noFill/>
          </p:spPr>
          <p:txBody>
            <a:bodyPr wrap="square" rtlCol="0">
              <a:spAutoFit/>
            </a:bodyPr>
            <a:lstStyle/>
            <a:p>
              <a:r>
                <a:rPr lang="es-MX" sz="1000" dirty="0" smtClean="0">
                  <a:latin typeface="Arial" panose="020B0604020202020204" pitchFamily="34" charset="0"/>
                  <a:cs typeface="Arial" panose="020B0604020202020204" pitchFamily="34" charset="0"/>
                </a:rPr>
                <a:t>Crudo (Teórica)</a:t>
              </a:r>
              <a:endParaRPr lang="es-MX" sz="1000" dirty="0">
                <a:latin typeface="Arial" panose="020B0604020202020204" pitchFamily="34" charset="0"/>
                <a:cs typeface="Arial" panose="020B0604020202020204" pitchFamily="34" charset="0"/>
              </a:endParaRPr>
            </a:p>
          </p:txBody>
        </p:sp>
        <p:sp>
          <p:nvSpPr>
            <p:cNvPr id="79" name="Elipse 78"/>
            <p:cNvSpPr/>
            <p:nvPr/>
          </p:nvSpPr>
          <p:spPr>
            <a:xfrm flipH="1">
              <a:off x="994160" y="2132005"/>
              <a:ext cx="65322" cy="72000"/>
            </a:xfrm>
            <a:prstGeom prst="ellipse">
              <a:avLst/>
            </a:prstGeom>
            <a:solidFill>
              <a:srgbClr val="548C00"/>
            </a:solidFill>
            <a:ln>
              <a:solidFill>
                <a:srgbClr val="548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1000"/>
            </a:p>
          </p:txBody>
        </p:sp>
        <p:sp>
          <p:nvSpPr>
            <p:cNvPr id="80" name="CuadroTexto 79"/>
            <p:cNvSpPr txBox="1"/>
            <p:nvPr/>
          </p:nvSpPr>
          <p:spPr>
            <a:xfrm>
              <a:off x="1051306" y="2046431"/>
              <a:ext cx="1267463" cy="246221"/>
            </a:xfrm>
            <a:prstGeom prst="rect">
              <a:avLst/>
            </a:prstGeom>
            <a:noFill/>
          </p:spPr>
          <p:txBody>
            <a:bodyPr wrap="square" rtlCol="0">
              <a:spAutoFit/>
            </a:bodyPr>
            <a:lstStyle/>
            <a:p>
              <a:r>
                <a:rPr lang="es-MX" sz="1000" dirty="0" smtClean="0">
                  <a:latin typeface="Arial" panose="020B0604020202020204" pitchFamily="34" charset="0"/>
                  <a:cs typeface="Arial" panose="020B0604020202020204" pitchFamily="34" charset="0"/>
                </a:rPr>
                <a:t>Promedio 2017</a:t>
              </a:r>
              <a:endParaRPr lang="es-MX" sz="1000" dirty="0">
                <a:latin typeface="Arial" panose="020B0604020202020204" pitchFamily="34" charset="0"/>
                <a:cs typeface="Arial" panose="020B0604020202020204" pitchFamily="34" charset="0"/>
              </a:endParaRPr>
            </a:p>
          </p:txBody>
        </p:sp>
        <p:sp>
          <p:nvSpPr>
            <p:cNvPr id="81" name="Menos 80"/>
            <p:cNvSpPr/>
            <p:nvPr/>
          </p:nvSpPr>
          <p:spPr>
            <a:xfrm flipH="1">
              <a:off x="966699" y="1945278"/>
              <a:ext cx="95298" cy="43200"/>
            </a:xfrm>
            <a:prstGeom prst="mathMinus">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1000"/>
            </a:p>
          </p:txBody>
        </p:sp>
      </p:grpSp>
      <p:grpSp>
        <p:nvGrpSpPr>
          <p:cNvPr id="82" name="Grupo 81"/>
          <p:cNvGrpSpPr/>
          <p:nvPr/>
        </p:nvGrpSpPr>
        <p:grpSpPr>
          <a:xfrm>
            <a:off x="5222401" y="1934354"/>
            <a:ext cx="1413067" cy="628444"/>
            <a:chOff x="5612442" y="1885371"/>
            <a:chExt cx="1473861" cy="628444"/>
          </a:xfrm>
        </p:grpSpPr>
        <p:sp>
          <p:nvSpPr>
            <p:cNvPr id="83" name="CuadroTexto 82"/>
            <p:cNvSpPr txBox="1"/>
            <p:nvPr/>
          </p:nvSpPr>
          <p:spPr>
            <a:xfrm>
              <a:off x="5697046" y="1885371"/>
              <a:ext cx="1389257" cy="400110"/>
            </a:xfrm>
            <a:prstGeom prst="rect">
              <a:avLst/>
            </a:prstGeom>
            <a:noFill/>
          </p:spPr>
          <p:txBody>
            <a:bodyPr wrap="square" rtlCol="0">
              <a:spAutoFit/>
            </a:bodyPr>
            <a:lstStyle/>
            <a:p>
              <a:r>
                <a:rPr lang="es-MX" sz="1000" dirty="0" smtClean="0">
                  <a:latin typeface="Arial" panose="020B0604020202020204" pitchFamily="34" charset="0"/>
                  <a:cs typeface="Arial" panose="020B0604020202020204" pitchFamily="34" charset="0"/>
                </a:rPr>
                <a:t>Condensados </a:t>
              </a:r>
            </a:p>
            <a:p>
              <a:r>
                <a:rPr lang="es-MX" sz="1000" dirty="0" smtClean="0">
                  <a:latin typeface="Arial" panose="020B0604020202020204" pitchFamily="34" charset="0"/>
                  <a:cs typeface="Arial" panose="020B0604020202020204" pitchFamily="34" charset="0"/>
                </a:rPr>
                <a:t>(Teórica)</a:t>
              </a:r>
              <a:endParaRPr lang="es-MX" sz="1000" dirty="0">
                <a:latin typeface="Arial" panose="020B0604020202020204" pitchFamily="34" charset="0"/>
                <a:cs typeface="Arial" panose="020B0604020202020204" pitchFamily="34" charset="0"/>
              </a:endParaRPr>
            </a:p>
          </p:txBody>
        </p:sp>
        <p:sp>
          <p:nvSpPr>
            <p:cNvPr id="84" name="Elipse 83"/>
            <p:cNvSpPr/>
            <p:nvPr/>
          </p:nvSpPr>
          <p:spPr>
            <a:xfrm flipH="1">
              <a:off x="5639903" y="2353168"/>
              <a:ext cx="65322" cy="72000"/>
            </a:xfrm>
            <a:prstGeom prst="ellipse">
              <a:avLst/>
            </a:prstGeom>
            <a:solidFill>
              <a:srgbClr val="548C00"/>
            </a:solidFill>
            <a:ln>
              <a:solidFill>
                <a:srgbClr val="548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1000"/>
            </a:p>
          </p:txBody>
        </p:sp>
        <p:sp>
          <p:nvSpPr>
            <p:cNvPr id="85" name="CuadroTexto 84"/>
            <p:cNvSpPr txBox="1"/>
            <p:nvPr/>
          </p:nvSpPr>
          <p:spPr>
            <a:xfrm>
              <a:off x="5697049" y="2267594"/>
              <a:ext cx="1267463" cy="246221"/>
            </a:xfrm>
            <a:prstGeom prst="rect">
              <a:avLst/>
            </a:prstGeom>
            <a:noFill/>
          </p:spPr>
          <p:txBody>
            <a:bodyPr wrap="square" rtlCol="0">
              <a:spAutoFit/>
            </a:bodyPr>
            <a:lstStyle/>
            <a:p>
              <a:r>
                <a:rPr lang="es-MX" sz="1000" dirty="0" smtClean="0">
                  <a:latin typeface="Arial" panose="020B0604020202020204" pitchFamily="34" charset="0"/>
                  <a:cs typeface="Arial" panose="020B0604020202020204" pitchFamily="34" charset="0"/>
                </a:rPr>
                <a:t>Promedio 2017</a:t>
              </a:r>
              <a:endParaRPr lang="es-MX" sz="1000" dirty="0">
                <a:latin typeface="Arial" panose="020B0604020202020204" pitchFamily="34" charset="0"/>
                <a:cs typeface="Arial" panose="020B0604020202020204" pitchFamily="34" charset="0"/>
              </a:endParaRPr>
            </a:p>
          </p:txBody>
        </p:sp>
        <p:sp>
          <p:nvSpPr>
            <p:cNvPr id="86" name="Menos 85"/>
            <p:cNvSpPr/>
            <p:nvPr/>
          </p:nvSpPr>
          <p:spPr>
            <a:xfrm flipH="1">
              <a:off x="5612442" y="2005570"/>
              <a:ext cx="95298" cy="43200"/>
            </a:xfrm>
            <a:prstGeom prst="mathMinus">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1000"/>
            </a:p>
          </p:txBody>
        </p:sp>
      </p:grpSp>
      <p:sp>
        <p:nvSpPr>
          <p:cNvPr id="3" name="Marcador de número de diapositiva 2"/>
          <p:cNvSpPr>
            <a:spLocks noGrp="1"/>
          </p:cNvSpPr>
          <p:nvPr>
            <p:ph type="sldNum" sz="quarter" idx="12"/>
          </p:nvPr>
        </p:nvSpPr>
        <p:spPr/>
        <p:txBody>
          <a:bodyPr/>
          <a:lstStyle/>
          <a:p>
            <a:fld id="{71542F36-B359-4E82-B5D7-9875C57A18FA}" type="slidenum">
              <a:rPr lang="es-MX" smtClean="0"/>
              <a:t>10</a:t>
            </a:fld>
            <a:endParaRPr lang="es-MX" dirty="0"/>
          </a:p>
        </p:txBody>
      </p:sp>
    </p:spTree>
    <p:extLst>
      <p:ext uri="{BB962C8B-B14F-4D97-AF65-F5344CB8AC3E}">
        <p14:creationId xmlns:p14="http://schemas.microsoft.com/office/powerpoint/2010/main" val="35362818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Conector recto 20"/>
          <p:cNvCxnSpPr/>
          <p:nvPr/>
        </p:nvCxnSpPr>
        <p:spPr>
          <a:xfrm>
            <a:off x="457200" y="537777"/>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20354"/>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11</a:t>
            </a:fld>
            <a:endParaRPr lang="en-US" dirty="0">
              <a:latin typeface="Arial" panose="020B0604020202020204" pitchFamily="34" charset="0"/>
              <a:cs typeface="Arial" panose="020B0604020202020204" pitchFamily="34" charset="0"/>
            </a:endParaRPr>
          </a:p>
        </p:txBody>
      </p:sp>
      <p:grpSp>
        <p:nvGrpSpPr>
          <p:cNvPr id="77" name="Grupo 76"/>
          <p:cNvGrpSpPr/>
          <p:nvPr/>
        </p:nvGrpSpPr>
        <p:grpSpPr>
          <a:xfrm>
            <a:off x="244800" y="1616400"/>
            <a:ext cx="4294800" cy="4096800"/>
            <a:chOff x="174723" y="1958476"/>
            <a:chExt cx="8421290" cy="3663225"/>
          </a:xfrm>
        </p:grpSpPr>
        <p:graphicFrame>
          <p:nvGraphicFramePr>
            <p:cNvPr id="78" name="6 Gráfico"/>
            <p:cNvGraphicFramePr>
              <a:graphicFrameLocks/>
            </p:cNvGraphicFramePr>
            <p:nvPr>
              <p:extLst/>
            </p:nvPr>
          </p:nvGraphicFramePr>
          <p:xfrm>
            <a:off x="174723" y="1958476"/>
            <a:ext cx="8421290" cy="3663225"/>
          </p:xfrm>
          <a:graphic>
            <a:graphicData uri="http://schemas.openxmlformats.org/drawingml/2006/chart">
              <c:chart xmlns:c="http://schemas.openxmlformats.org/drawingml/2006/chart" xmlns:r="http://schemas.openxmlformats.org/officeDocument/2006/relationships" r:id="rId3"/>
            </a:graphicData>
          </a:graphic>
        </p:graphicFrame>
        <p:cxnSp>
          <p:nvCxnSpPr>
            <p:cNvPr id="79" name="1 Conector recto"/>
            <p:cNvCxnSpPr/>
            <p:nvPr/>
          </p:nvCxnSpPr>
          <p:spPr>
            <a:xfrm>
              <a:off x="4985845" y="2210873"/>
              <a:ext cx="2671" cy="2736152"/>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0" name="CuadroTexto 79">
              <a:extLst>
                <a:ext uri="{FF2B5EF4-FFF2-40B4-BE49-F238E27FC236}">
                  <a16:creationId xmlns:a16="http://schemas.microsoft.com/office/drawing/2014/main" xmlns="" id="{85F0C6AF-F43B-4BD8-88E0-CB445EC2BC48}"/>
                </a:ext>
              </a:extLst>
            </p:cNvPr>
            <p:cNvSpPr txBox="1"/>
            <p:nvPr/>
          </p:nvSpPr>
          <p:spPr>
            <a:xfrm>
              <a:off x="4919061" y="3192859"/>
              <a:ext cx="931013" cy="220163"/>
            </a:xfrm>
            <a:prstGeom prst="rect">
              <a:avLst/>
            </a:prstGeom>
            <a:noFill/>
          </p:spPr>
          <p:txBody>
            <a:bodyPr wrap="none" rtlCol="0">
              <a:spAutoFit/>
            </a:bodyPr>
            <a:lstStyle/>
            <a:p>
              <a:r>
                <a:rPr lang="es-MX" sz="1000" b="1" dirty="0">
                  <a:latin typeface="Arial" panose="020B0604020202020204" pitchFamily="34" charset="0"/>
                  <a:cs typeface="Arial" panose="020B0604020202020204" pitchFamily="34" charset="0"/>
                </a:rPr>
                <a:t>5.5%</a:t>
              </a:r>
            </a:p>
          </p:txBody>
        </p:sp>
        <p:sp>
          <p:nvSpPr>
            <p:cNvPr id="81" name="11 Rectángulo"/>
            <p:cNvSpPr/>
            <p:nvPr/>
          </p:nvSpPr>
          <p:spPr>
            <a:xfrm>
              <a:off x="3551898" y="4527762"/>
              <a:ext cx="931013" cy="220163"/>
            </a:xfrm>
            <a:prstGeom prst="rect">
              <a:avLst/>
            </a:prstGeom>
          </p:spPr>
          <p:txBody>
            <a:bodyPr wrap="none">
              <a:spAutoFit/>
            </a:bodyPr>
            <a:lstStyle/>
            <a:p>
              <a:pPr indent="-285750" algn="ctr" defTabSz="457200" eaLnBrk="0" fontAlgn="base" hangingPunct="0">
                <a:spcBef>
                  <a:spcPts val="300"/>
                </a:spcBef>
                <a:spcAft>
                  <a:spcPts val="300"/>
                </a:spcAft>
              </a:pPr>
              <a:r>
                <a:rPr lang="es-MX" sz="1000" b="1" dirty="0" smtClean="0">
                  <a:latin typeface="Arial" panose="020B0604020202020204" pitchFamily="34" charset="0"/>
                  <a:cs typeface="Arial" panose="020B0604020202020204" pitchFamily="34" charset="0"/>
                </a:rPr>
                <a:t>3.8%</a:t>
              </a:r>
              <a:endParaRPr lang="es-MX" sz="1000" b="1" dirty="0">
                <a:latin typeface="Arial" panose="020B0604020202020204" pitchFamily="34" charset="0"/>
                <a:ea typeface="Times New Roman" pitchFamily="18" charset="0"/>
                <a:cs typeface="Arial" panose="020B0604020202020204" pitchFamily="34" charset="0"/>
              </a:endParaRPr>
            </a:p>
          </p:txBody>
        </p:sp>
        <p:sp>
          <p:nvSpPr>
            <p:cNvPr id="82" name="Elipse 81"/>
            <p:cNvSpPr/>
            <p:nvPr/>
          </p:nvSpPr>
          <p:spPr>
            <a:xfrm flipH="1">
              <a:off x="3628628" y="4052677"/>
              <a:ext cx="141178" cy="64380"/>
            </a:xfrm>
            <a:prstGeom prst="ellipse">
              <a:avLst/>
            </a:prstGeom>
            <a:solidFill>
              <a:srgbClr val="548C00"/>
            </a:solidFill>
            <a:ln>
              <a:solidFill>
                <a:srgbClr val="548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1000"/>
            </a:p>
          </p:txBody>
        </p:sp>
        <p:sp>
          <p:nvSpPr>
            <p:cNvPr id="83" name="11 Rectángulo"/>
            <p:cNvSpPr/>
            <p:nvPr/>
          </p:nvSpPr>
          <p:spPr>
            <a:xfrm>
              <a:off x="1413667" y="3730988"/>
              <a:ext cx="931013" cy="220163"/>
            </a:xfrm>
            <a:prstGeom prst="rect">
              <a:avLst/>
            </a:prstGeom>
          </p:spPr>
          <p:txBody>
            <a:bodyPr wrap="none">
              <a:spAutoFit/>
            </a:bodyPr>
            <a:lstStyle/>
            <a:p>
              <a:pPr indent="-285750" algn="ctr" defTabSz="457200" eaLnBrk="0" fontAlgn="base" hangingPunct="0">
                <a:spcBef>
                  <a:spcPts val="300"/>
                </a:spcBef>
                <a:spcAft>
                  <a:spcPts val="300"/>
                </a:spcAft>
              </a:pPr>
              <a:r>
                <a:rPr lang="es-MX" sz="1000" b="1" dirty="0" smtClean="0">
                  <a:latin typeface="Arial" panose="020B0604020202020204" pitchFamily="34" charset="0"/>
                  <a:cs typeface="Arial" panose="020B0604020202020204" pitchFamily="34" charset="0"/>
                </a:rPr>
                <a:t>3.6%</a:t>
              </a:r>
              <a:endParaRPr lang="es-MX" sz="1000" b="1" dirty="0">
                <a:latin typeface="Arial" panose="020B0604020202020204" pitchFamily="34" charset="0"/>
                <a:ea typeface="Times New Roman" pitchFamily="18" charset="0"/>
                <a:cs typeface="Arial" panose="020B0604020202020204" pitchFamily="34" charset="0"/>
              </a:endParaRPr>
            </a:p>
          </p:txBody>
        </p:sp>
        <p:sp>
          <p:nvSpPr>
            <p:cNvPr id="84" name="CuadroTexto 83"/>
            <p:cNvSpPr txBox="1"/>
            <p:nvPr/>
          </p:nvSpPr>
          <p:spPr>
            <a:xfrm>
              <a:off x="1137446" y="3843953"/>
              <a:ext cx="1670717" cy="220163"/>
            </a:xfrm>
            <a:prstGeom prst="rect">
              <a:avLst/>
            </a:prstGeom>
            <a:noFill/>
          </p:spPr>
          <p:txBody>
            <a:bodyPr wrap="square" rtlCol="0">
              <a:spAutoFit/>
            </a:bodyPr>
            <a:lstStyle/>
            <a:p>
              <a:pPr algn="ctr"/>
              <a:r>
                <a:rPr lang="es-MX" sz="1000" b="1" dirty="0" smtClean="0">
                  <a:latin typeface="Arial" panose="020B0604020202020204" pitchFamily="34" charset="0"/>
                  <a:cs typeface="Arial" panose="020B0604020202020204" pitchFamily="34" charset="0"/>
                </a:rPr>
                <a:t>Contratos* </a:t>
              </a:r>
            </a:p>
          </p:txBody>
        </p:sp>
        <p:cxnSp>
          <p:nvCxnSpPr>
            <p:cNvPr id="85" name="Conector recto de flecha 84"/>
            <p:cNvCxnSpPr>
              <a:endCxn id="84" idx="3"/>
            </p:cNvCxnSpPr>
            <p:nvPr/>
          </p:nvCxnSpPr>
          <p:spPr>
            <a:xfrm flipH="1" flipV="1">
              <a:off x="2808162" y="3954035"/>
              <a:ext cx="796215" cy="850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6" name="Elipse 85"/>
            <p:cNvSpPr/>
            <p:nvPr/>
          </p:nvSpPr>
          <p:spPr>
            <a:xfrm flipH="1">
              <a:off x="3688037" y="4038093"/>
              <a:ext cx="141178" cy="64380"/>
            </a:xfrm>
            <a:prstGeom prst="ellipse">
              <a:avLst/>
            </a:prstGeom>
            <a:solidFill>
              <a:srgbClr val="548C00"/>
            </a:solidFill>
            <a:ln>
              <a:solidFill>
                <a:srgbClr val="548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1000"/>
            </a:p>
          </p:txBody>
        </p:sp>
        <p:cxnSp>
          <p:nvCxnSpPr>
            <p:cNvPr id="87" name="Conector recto de flecha 86"/>
            <p:cNvCxnSpPr/>
            <p:nvPr/>
          </p:nvCxnSpPr>
          <p:spPr>
            <a:xfrm>
              <a:off x="3834745" y="4103429"/>
              <a:ext cx="196952" cy="4337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8" name="CuadroTexto 87"/>
            <p:cNvSpPr txBox="1"/>
            <p:nvPr/>
          </p:nvSpPr>
          <p:spPr>
            <a:xfrm>
              <a:off x="2951504" y="4632029"/>
              <a:ext cx="2131803" cy="220163"/>
            </a:xfrm>
            <a:prstGeom prst="rect">
              <a:avLst/>
            </a:prstGeom>
            <a:noFill/>
          </p:spPr>
          <p:txBody>
            <a:bodyPr wrap="square" rtlCol="0">
              <a:spAutoFit/>
            </a:bodyPr>
            <a:lstStyle/>
            <a:p>
              <a:pPr algn="ctr"/>
              <a:r>
                <a:rPr lang="es-MX" sz="1000" b="1" dirty="0">
                  <a:latin typeface="Arial" panose="020B0604020202020204" pitchFamily="34" charset="0"/>
                  <a:cs typeface="Arial" panose="020B0604020202020204" pitchFamily="34" charset="0"/>
                </a:rPr>
                <a:t>A</a:t>
              </a:r>
              <a:r>
                <a:rPr lang="es-MX" sz="1000" b="1" dirty="0" smtClean="0">
                  <a:latin typeface="Arial" panose="020B0604020202020204" pitchFamily="34" charset="0"/>
                  <a:cs typeface="Arial" panose="020B0604020202020204" pitchFamily="34" charset="0"/>
                </a:rPr>
                <a:t>signaciones* </a:t>
              </a:r>
            </a:p>
          </p:txBody>
        </p:sp>
      </p:grpSp>
      <p:sp>
        <p:nvSpPr>
          <p:cNvPr id="100" name="1 Rectángulo"/>
          <p:cNvSpPr/>
          <p:nvPr/>
        </p:nvSpPr>
        <p:spPr>
          <a:xfrm>
            <a:off x="2448599" y="4972940"/>
            <a:ext cx="496835" cy="246221"/>
          </a:xfrm>
          <a:prstGeom prst="rect">
            <a:avLst/>
          </a:prstGeom>
        </p:spPr>
        <p:txBody>
          <a:bodyPr wrap="square">
            <a:spAutoFit/>
          </a:bodyPr>
          <a:lstStyle/>
          <a:p>
            <a:pPr algn="ctr">
              <a:defRPr/>
            </a:pPr>
            <a:r>
              <a:rPr lang="es-MX" sz="1000" b="1" dirty="0" smtClean="0">
                <a:solidFill>
                  <a:srgbClr val="C00000"/>
                </a:solidFill>
                <a:latin typeface="Arial" panose="020B0604020202020204" pitchFamily="34" charset="0"/>
                <a:cs typeface="Arial" panose="020B0604020202020204" pitchFamily="34" charset="0"/>
              </a:rPr>
              <a:t>5.5</a:t>
            </a:r>
            <a:endParaRPr lang="es-MX" sz="1100" b="1" dirty="0">
              <a:solidFill>
                <a:srgbClr val="C00000"/>
              </a:solidFill>
              <a:latin typeface="Arial" panose="020B0604020202020204" pitchFamily="34" charset="0"/>
              <a:cs typeface="Arial" panose="020B0604020202020204" pitchFamily="34" charset="0"/>
            </a:endParaRPr>
          </a:p>
        </p:txBody>
      </p:sp>
      <p:grpSp>
        <p:nvGrpSpPr>
          <p:cNvPr id="4" name="Grupo 3"/>
          <p:cNvGrpSpPr/>
          <p:nvPr/>
        </p:nvGrpSpPr>
        <p:grpSpPr>
          <a:xfrm>
            <a:off x="4604400" y="1493289"/>
            <a:ext cx="4280400" cy="4219911"/>
            <a:chOff x="4604400" y="1493289"/>
            <a:chExt cx="4280400" cy="4219911"/>
          </a:xfrm>
        </p:grpSpPr>
        <p:sp>
          <p:nvSpPr>
            <p:cNvPr id="18" name="11 Rectángulo"/>
            <p:cNvSpPr/>
            <p:nvPr/>
          </p:nvSpPr>
          <p:spPr>
            <a:xfrm>
              <a:off x="5754289" y="1493289"/>
              <a:ext cx="1547219" cy="246221"/>
            </a:xfrm>
            <a:prstGeom prst="rect">
              <a:avLst/>
            </a:prstGeom>
          </p:spPr>
          <p:txBody>
            <a:bodyPr wrap="none">
              <a:spAutoFit/>
            </a:bodyPr>
            <a:lstStyle/>
            <a:p>
              <a:pPr indent="-285750" algn="ctr" defTabSz="457200" eaLnBrk="0" fontAlgn="base" hangingPunct="0">
                <a:spcBef>
                  <a:spcPts val="300"/>
                </a:spcBef>
                <a:spcAft>
                  <a:spcPts val="300"/>
                </a:spcAft>
              </a:pPr>
              <a:r>
                <a:rPr lang="es-MX" sz="1000" b="1" dirty="0" smtClean="0">
                  <a:latin typeface="Arial" panose="020B0604020202020204" pitchFamily="34" charset="0"/>
                  <a:cs typeface="Arial" panose="020B0604020202020204" pitchFamily="34" charset="0"/>
                </a:rPr>
                <a:t>Intervalo de transición</a:t>
              </a:r>
              <a:endParaRPr lang="es-MX" sz="1000" b="1" dirty="0">
                <a:latin typeface="Arial" panose="020B0604020202020204" pitchFamily="34" charset="0"/>
                <a:ea typeface="Times New Roman" pitchFamily="18" charset="0"/>
                <a:cs typeface="Arial" panose="020B0604020202020204" pitchFamily="34" charset="0"/>
              </a:endParaRPr>
            </a:p>
          </p:txBody>
        </p:sp>
        <p:graphicFrame>
          <p:nvGraphicFramePr>
            <p:cNvPr id="65" name="6 Gráfico"/>
            <p:cNvGraphicFramePr>
              <a:graphicFrameLocks/>
            </p:cNvGraphicFramePr>
            <p:nvPr>
              <p:extLst/>
            </p:nvPr>
          </p:nvGraphicFramePr>
          <p:xfrm>
            <a:off x="4604400" y="1616400"/>
            <a:ext cx="4280400" cy="4096800"/>
          </p:xfrm>
          <a:graphic>
            <a:graphicData uri="http://schemas.openxmlformats.org/drawingml/2006/chart">
              <c:chart xmlns:c="http://schemas.openxmlformats.org/drawingml/2006/chart" xmlns:r="http://schemas.openxmlformats.org/officeDocument/2006/relationships" r:id="rId4"/>
            </a:graphicData>
          </a:graphic>
        </p:graphicFrame>
        <p:cxnSp>
          <p:nvCxnSpPr>
            <p:cNvPr id="66" name="1 Conector recto"/>
            <p:cNvCxnSpPr/>
            <p:nvPr/>
          </p:nvCxnSpPr>
          <p:spPr>
            <a:xfrm>
              <a:off x="6620887" y="1947365"/>
              <a:ext cx="1409" cy="306000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67" name="CuadroTexto 66">
              <a:extLst>
                <a:ext uri="{FF2B5EF4-FFF2-40B4-BE49-F238E27FC236}">
                  <a16:creationId xmlns:a16="http://schemas.microsoft.com/office/drawing/2014/main" xmlns="" id="{85F0C6AF-F43B-4BD8-88E0-CB445EC2BC48}"/>
                </a:ext>
              </a:extLst>
            </p:cNvPr>
            <p:cNvSpPr txBox="1"/>
            <p:nvPr/>
          </p:nvSpPr>
          <p:spPr>
            <a:xfrm>
              <a:off x="6595487" y="3055863"/>
              <a:ext cx="474810" cy="246221"/>
            </a:xfrm>
            <a:prstGeom prst="rect">
              <a:avLst/>
            </a:prstGeom>
            <a:noFill/>
          </p:spPr>
          <p:txBody>
            <a:bodyPr wrap="none" rtlCol="0">
              <a:spAutoFit/>
            </a:bodyPr>
            <a:lstStyle/>
            <a:p>
              <a:r>
                <a:rPr lang="es-MX" sz="1000" b="1" dirty="0">
                  <a:latin typeface="Arial" panose="020B0604020202020204" pitchFamily="34" charset="0"/>
                  <a:cs typeface="Arial" panose="020B0604020202020204" pitchFamily="34" charset="0"/>
                </a:rPr>
                <a:t>5.5%</a:t>
              </a:r>
            </a:p>
          </p:txBody>
        </p:sp>
        <p:sp>
          <p:nvSpPr>
            <p:cNvPr id="68" name="Rectángulo 67"/>
            <p:cNvSpPr/>
            <p:nvPr/>
          </p:nvSpPr>
          <p:spPr>
            <a:xfrm>
              <a:off x="6382291" y="1962605"/>
              <a:ext cx="243306" cy="3060000"/>
            </a:xfrm>
            <a:prstGeom prst="rect">
              <a:avLst/>
            </a:prstGeom>
            <a:solidFill>
              <a:schemeClr val="bg1">
                <a:lumMod val="75000"/>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1000"/>
            </a:p>
          </p:txBody>
        </p:sp>
        <p:sp>
          <p:nvSpPr>
            <p:cNvPr id="69" name="Abrir llave 68"/>
            <p:cNvSpPr/>
            <p:nvPr/>
          </p:nvSpPr>
          <p:spPr>
            <a:xfrm rot="16200000" flipH="1">
              <a:off x="6427458" y="1681270"/>
              <a:ext cx="146622" cy="376138"/>
            </a:xfrm>
            <a:prstGeom prst="leftBrace">
              <a:avLst>
                <a:gd name="adj1" fmla="val 8333"/>
                <a:gd name="adj2" fmla="val 51899"/>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sz="1000"/>
            </a:p>
          </p:txBody>
        </p:sp>
        <p:sp>
          <p:nvSpPr>
            <p:cNvPr id="70" name="Elipse 69"/>
            <p:cNvSpPr/>
            <p:nvPr/>
          </p:nvSpPr>
          <p:spPr>
            <a:xfrm flipH="1">
              <a:off x="5720881" y="4956580"/>
              <a:ext cx="72000" cy="72000"/>
            </a:xfrm>
            <a:prstGeom prst="ellipse">
              <a:avLst/>
            </a:prstGeom>
            <a:solidFill>
              <a:srgbClr val="548C00"/>
            </a:solidFill>
            <a:ln>
              <a:solidFill>
                <a:srgbClr val="548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1000"/>
            </a:p>
          </p:txBody>
        </p:sp>
        <p:sp>
          <p:nvSpPr>
            <p:cNvPr id="71" name="11 Rectángulo"/>
            <p:cNvSpPr/>
            <p:nvPr/>
          </p:nvSpPr>
          <p:spPr>
            <a:xfrm>
              <a:off x="5995802" y="4695903"/>
              <a:ext cx="369012" cy="246221"/>
            </a:xfrm>
            <a:prstGeom prst="rect">
              <a:avLst/>
            </a:prstGeom>
          </p:spPr>
          <p:txBody>
            <a:bodyPr wrap="none">
              <a:spAutoFit/>
            </a:bodyPr>
            <a:lstStyle/>
            <a:p>
              <a:pPr indent="-285750" algn="ctr" defTabSz="457200" eaLnBrk="0" fontAlgn="base" hangingPunct="0">
                <a:spcBef>
                  <a:spcPts val="300"/>
                </a:spcBef>
                <a:spcAft>
                  <a:spcPts val="300"/>
                </a:spcAft>
              </a:pPr>
              <a:r>
                <a:rPr lang="es-MX" sz="1000" b="1" dirty="0" smtClean="0">
                  <a:latin typeface="Arial" panose="020B0604020202020204" pitchFamily="34" charset="0"/>
                  <a:cs typeface="Arial" panose="020B0604020202020204" pitchFamily="34" charset="0"/>
                </a:rPr>
                <a:t>0%</a:t>
              </a:r>
              <a:endParaRPr lang="es-MX" sz="1000" b="1" dirty="0">
                <a:latin typeface="Arial" panose="020B0604020202020204" pitchFamily="34" charset="0"/>
                <a:ea typeface="Times New Roman" pitchFamily="18" charset="0"/>
                <a:cs typeface="Arial" panose="020B0604020202020204" pitchFamily="34" charset="0"/>
              </a:endParaRPr>
            </a:p>
          </p:txBody>
        </p:sp>
        <p:sp>
          <p:nvSpPr>
            <p:cNvPr id="72" name="CuadroTexto 71"/>
            <p:cNvSpPr txBox="1"/>
            <p:nvPr/>
          </p:nvSpPr>
          <p:spPr>
            <a:xfrm>
              <a:off x="4929460" y="4377021"/>
              <a:ext cx="821846" cy="400110"/>
            </a:xfrm>
            <a:prstGeom prst="rect">
              <a:avLst/>
            </a:prstGeom>
            <a:noFill/>
          </p:spPr>
          <p:txBody>
            <a:bodyPr wrap="square" rtlCol="0">
              <a:spAutoFit/>
            </a:bodyPr>
            <a:lstStyle/>
            <a:p>
              <a:pPr algn="ctr"/>
              <a:r>
                <a:rPr lang="es-MX" sz="1000" b="1" dirty="0">
                  <a:latin typeface="Arial" panose="020B0604020202020204" pitchFamily="34" charset="0"/>
                  <a:cs typeface="Arial" panose="020B0604020202020204" pitchFamily="34" charset="0"/>
                </a:rPr>
                <a:t>C</a:t>
              </a:r>
              <a:r>
                <a:rPr lang="es-MX" sz="1000" b="1" dirty="0" smtClean="0">
                  <a:latin typeface="Arial" panose="020B0604020202020204" pitchFamily="34" charset="0"/>
                  <a:cs typeface="Arial" panose="020B0604020202020204" pitchFamily="34" charset="0"/>
                </a:rPr>
                <a:t>ontratos* </a:t>
              </a:r>
            </a:p>
          </p:txBody>
        </p:sp>
        <p:cxnSp>
          <p:nvCxnSpPr>
            <p:cNvPr id="73" name="Conector recto de flecha 72"/>
            <p:cNvCxnSpPr/>
            <p:nvPr/>
          </p:nvCxnSpPr>
          <p:spPr>
            <a:xfrm flipH="1" flipV="1">
              <a:off x="5455972" y="4630882"/>
              <a:ext cx="231643" cy="31249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4" name="Elipse 73"/>
            <p:cNvSpPr/>
            <p:nvPr/>
          </p:nvSpPr>
          <p:spPr>
            <a:xfrm flipH="1">
              <a:off x="5754157" y="4935567"/>
              <a:ext cx="72000" cy="72000"/>
            </a:xfrm>
            <a:prstGeom prst="ellipse">
              <a:avLst/>
            </a:prstGeom>
            <a:solidFill>
              <a:srgbClr val="548C00"/>
            </a:solidFill>
            <a:ln>
              <a:solidFill>
                <a:srgbClr val="548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1000"/>
            </a:p>
          </p:txBody>
        </p:sp>
        <p:cxnSp>
          <p:nvCxnSpPr>
            <p:cNvPr id="75" name="Conector recto de flecha 74"/>
            <p:cNvCxnSpPr/>
            <p:nvPr/>
          </p:nvCxnSpPr>
          <p:spPr>
            <a:xfrm flipV="1">
              <a:off x="5816106" y="3700172"/>
              <a:ext cx="96567" cy="119110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6" name="CuadroTexto 75"/>
            <p:cNvSpPr txBox="1"/>
            <p:nvPr/>
          </p:nvSpPr>
          <p:spPr>
            <a:xfrm>
              <a:off x="5344500" y="3441987"/>
              <a:ext cx="1039777" cy="400110"/>
            </a:xfrm>
            <a:prstGeom prst="rect">
              <a:avLst/>
            </a:prstGeom>
            <a:noFill/>
          </p:spPr>
          <p:txBody>
            <a:bodyPr wrap="square" rtlCol="0">
              <a:spAutoFit/>
            </a:bodyPr>
            <a:lstStyle/>
            <a:p>
              <a:pPr algn="ctr"/>
              <a:r>
                <a:rPr lang="es-MX" sz="1000" b="1" dirty="0">
                  <a:latin typeface="Arial" panose="020B0604020202020204" pitchFamily="34" charset="0"/>
                  <a:cs typeface="Arial" panose="020B0604020202020204" pitchFamily="34" charset="0"/>
                </a:rPr>
                <a:t>A</a:t>
              </a:r>
              <a:r>
                <a:rPr lang="es-MX" sz="1000" b="1" dirty="0" smtClean="0">
                  <a:latin typeface="Arial" panose="020B0604020202020204" pitchFamily="34" charset="0"/>
                  <a:cs typeface="Arial" panose="020B0604020202020204" pitchFamily="34" charset="0"/>
                </a:rPr>
                <a:t>signaciones* </a:t>
              </a:r>
            </a:p>
          </p:txBody>
        </p:sp>
        <p:sp>
          <p:nvSpPr>
            <p:cNvPr id="101" name="1 Rectángulo"/>
            <p:cNvSpPr/>
            <p:nvPr/>
          </p:nvSpPr>
          <p:spPr>
            <a:xfrm>
              <a:off x="6378820" y="5039175"/>
              <a:ext cx="496835" cy="246221"/>
            </a:xfrm>
            <a:prstGeom prst="rect">
              <a:avLst/>
            </a:prstGeom>
          </p:spPr>
          <p:txBody>
            <a:bodyPr wrap="square">
              <a:spAutoFit/>
            </a:bodyPr>
            <a:lstStyle/>
            <a:p>
              <a:pPr algn="ctr">
                <a:defRPr/>
              </a:pPr>
              <a:r>
                <a:rPr lang="es-MX" sz="1000" b="1" dirty="0" smtClean="0">
                  <a:solidFill>
                    <a:srgbClr val="C00000"/>
                  </a:solidFill>
                  <a:latin typeface="Arial" panose="020B0604020202020204" pitchFamily="34" charset="0"/>
                  <a:cs typeface="Arial" panose="020B0604020202020204" pitchFamily="34" charset="0"/>
                </a:rPr>
                <a:t>5.5</a:t>
              </a:r>
              <a:endParaRPr lang="es-MX" sz="1100" b="1" dirty="0">
                <a:solidFill>
                  <a:srgbClr val="C00000"/>
                </a:solidFill>
                <a:latin typeface="Arial" panose="020B0604020202020204" pitchFamily="34" charset="0"/>
                <a:cs typeface="Arial" panose="020B0604020202020204" pitchFamily="34" charset="0"/>
              </a:endParaRPr>
            </a:p>
          </p:txBody>
        </p:sp>
      </p:grpSp>
      <p:grpSp>
        <p:nvGrpSpPr>
          <p:cNvPr id="5" name="Grupo 4"/>
          <p:cNvGrpSpPr/>
          <p:nvPr/>
        </p:nvGrpSpPr>
        <p:grpSpPr>
          <a:xfrm>
            <a:off x="1580200" y="5912959"/>
            <a:ext cx="7005000" cy="858347"/>
            <a:chOff x="207395" y="5845299"/>
            <a:chExt cx="3309713" cy="858347"/>
          </a:xfrm>
        </p:grpSpPr>
        <p:sp>
          <p:nvSpPr>
            <p:cNvPr id="49" name="38 Rectángulo redondeado">
              <a:extLst>
                <a:ext uri="{FF2B5EF4-FFF2-40B4-BE49-F238E27FC236}">
                  <a16:creationId xmlns:a16="http://schemas.microsoft.com/office/drawing/2014/main" xmlns="" id="{3F763B6C-1068-4335-8ACF-9DBDC8173EA3}"/>
                </a:ext>
              </a:extLst>
            </p:cNvPr>
            <p:cNvSpPr/>
            <p:nvPr/>
          </p:nvSpPr>
          <p:spPr>
            <a:xfrm>
              <a:off x="207395" y="6380439"/>
              <a:ext cx="3309713" cy="32320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900" dirty="0">
                  <a:solidFill>
                    <a:schemeClr val="tx1"/>
                  </a:solidFill>
                  <a:latin typeface="Arial" panose="020B0604020202020204" pitchFamily="34" charset="0"/>
                  <a:cs typeface="Arial" panose="020B0604020202020204" pitchFamily="34" charset="0"/>
                </a:rPr>
                <a:t>Para el precio del gas asociado o Si </a:t>
              </a:r>
              <a:r>
                <a:rPr lang="es-MX" sz="900" dirty="0" smtClean="0">
                  <a:solidFill>
                    <a:schemeClr val="tx1"/>
                  </a:solidFill>
                  <a:latin typeface="Arial" panose="020B0604020202020204" pitchFamily="34" charset="0"/>
                  <a:cs typeface="Arial" panose="020B0604020202020204" pitchFamily="34" charset="0"/>
                </a:rPr>
                <a:t>el precio </a:t>
              </a:r>
              <a:r>
                <a:rPr lang="es-MX" sz="900" dirty="0">
                  <a:solidFill>
                    <a:schemeClr val="tx1"/>
                  </a:solidFill>
                  <a:latin typeface="Arial" panose="020B0604020202020204" pitchFamily="34" charset="0"/>
                  <a:cs typeface="Arial" panose="020B0604020202020204" pitchFamily="34" charset="0"/>
                </a:rPr>
                <a:t>del gas </a:t>
              </a:r>
              <a:r>
                <a:rPr lang="es-MX" sz="900" dirty="0" smtClean="0">
                  <a:solidFill>
                    <a:schemeClr val="tx1"/>
                  </a:solidFill>
                  <a:latin typeface="Arial" panose="020B0604020202020204" pitchFamily="34" charset="0"/>
                  <a:cs typeface="Arial" panose="020B0604020202020204" pitchFamily="34" charset="0"/>
                </a:rPr>
                <a:t>es mayor o igual 5.5 </a:t>
              </a:r>
              <a:r>
                <a:rPr lang="es-MX" sz="900" dirty="0">
                  <a:solidFill>
                    <a:schemeClr val="tx1"/>
                  </a:solidFill>
                  <a:latin typeface="Arial" panose="020B0604020202020204" pitchFamily="34" charset="0"/>
                  <a:cs typeface="Arial" panose="020B0604020202020204" pitchFamily="34" charset="0"/>
                </a:rPr>
                <a:t>dólares/</a:t>
              </a:r>
              <a:r>
                <a:rPr lang="es-MX" sz="900" dirty="0" err="1">
                  <a:solidFill>
                    <a:schemeClr val="tx1"/>
                  </a:solidFill>
                  <a:latin typeface="Arial" panose="020B0604020202020204" pitchFamily="34" charset="0"/>
                  <a:cs typeface="Arial" panose="020B0604020202020204" pitchFamily="34" charset="0"/>
                </a:rPr>
                <a:t>mmBTU</a:t>
              </a:r>
              <a:r>
                <a:rPr lang="es-MX" sz="900" dirty="0">
                  <a:solidFill>
                    <a:schemeClr val="tx1"/>
                  </a:solidFill>
                  <a:latin typeface="Arial" panose="020B0604020202020204" pitchFamily="34" charset="0"/>
                  <a:cs typeface="Arial" panose="020B0604020202020204" pitchFamily="34" charset="0"/>
                </a:rPr>
                <a:t> </a:t>
              </a:r>
              <a:r>
                <a:rPr lang="es-MX" sz="900" dirty="0" smtClean="0">
                  <a:solidFill>
                    <a:srgbClr val="C00000"/>
                  </a:solidFill>
                  <a:latin typeface="Arial" panose="020B0604020202020204" pitchFamily="34" charset="0"/>
                  <a:cs typeface="Arial" panose="020B0604020202020204" pitchFamily="34" charset="0"/>
                  <a:sym typeface="Wingdings" panose="05000000000000000000" pitchFamily="2" charset="2"/>
                </a:rPr>
                <a:t> </a:t>
              </a:r>
              <a:r>
                <a:rPr lang="es-ES" sz="900" dirty="0" smtClean="0">
                  <a:solidFill>
                    <a:schemeClr val="tx1"/>
                  </a:solidFill>
                  <a:latin typeface="Arial" panose="020B0604020202020204" pitchFamily="34" charset="0"/>
                  <a:cs typeface="Arial" panose="020B0604020202020204" pitchFamily="34" charset="0"/>
                </a:rPr>
                <a:t>= [</a:t>
              </a:r>
              <a:r>
                <a:rPr lang="es-ES" sz="900" dirty="0">
                  <a:solidFill>
                    <a:schemeClr val="tx1"/>
                  </a:solidFill>
                  <a:latin typeface="Arial" panose="020B0604020202020204" pitchFamily="34" charset="0"/>
                  <a:cs typeface="Arial" panose="020B0604020202020204" pitchFamily="34" charset="0"/>
                </a:rPr>
                <a:t>Precio</a:t>
              </a:r>
              <a:r>
                <a:rPr lang="es-ES" sz="900" dirty="0" smtClean="0">
                  <a:solidFill>
                    <a:schemeClr val="tx1"/>
                  </a:solidFill>
                  <a:latin typeface="Arial" panose="020B0604020202020204" pitchFamily="34" charset="0"/>
                  <a:cs typeface="Arial" panose="020B0604020202020204" pitchFamily="34" charset="0"/>
                </a:rPr>
                <a:t>] / 100 del </a:t>
              </a:r>
              <a:r>
                <a:rPr lang="es-ES" sz="900" dirty="0">
                  <a:solidFill>
                    <a:schemeClr val="tx1"/>
                  </a:solidFill>
                  <a:latin typeface="Arial" panose="020B0604020202020204" pitchFamily="34" charset="0"/>
                  <a:cs typeface="Arial" panose="020B0604020202020204" pitchFamily="34" charset="0"/>
                </a:rPr>
                <a:t>ingreso del </a:t>
              </a:r>
              <a:r>
                <a:rPr lang="es-ES" sz="900" dirty="0" smtClean="0">
                  <a:solidFill>
                    <a:schemeClr val="tx1"/>
                  </a:solidFill>
                  <a:latin typeface="Arial" panose="020B0604020202020204" pitchFamily="34" charset="0"/>
                  <a:cs typeface="Arial" panose="020B0604020202020204" pitchFamily="34" charset="0"/>
                </a:rPr>
                <a:t>gas</a:t>
              </a:r>
              <a:endParaRPr lang="es-MX" sz="900" dirty="0">
                <a:solidFill>
                  <a:schemeClr val="tx1"/>
                </a:solidFill>
                <a:latin typeface="Arial" panose="020B0604020202020204" pitchFamily="34" charset="0"/>
                <a:cs typeface="Arial" panose="020B0604020202020204" pitchFamily="34" charset="0"/>
              </a:endParaRPr>
            </a:p>
          </p:txBody>
        </p:sp>
        <p:sp>
          <p:nvSpPr>
            <p:cNvPr id="54" name="37 Rectángulo redondeado">
              <a:extLst>
                <a:ext uri="{FF2B5EF4-FFF2-40B4-BE49-F238E27FC236}">
                  <a16:creationId xmlns:a16="http://schemas.microsoft.com/office/drawing/2014/main" xmlns="" id="{5B6AD221-A22D-4B22-8824-0889D0B19598}"/>
                </a:ext>
              </a:extLst>
            </p:cNvPr>
            <p:cNvSpPr/>
            <p:nvPr/>
          </p:nvSpPr>
          <p:spPr>
            <a:xfrm>
              <a:off x="215711" y="5845299"/>
              <a:ext cx="2659689" cy="31819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900" dirty="0">
                  <a:solidFill>
                    <a:schemeClr val="tx1"/>
                  </a:solidFill>
                  <a:latin typeface="Arial" panose="020B0604020202020204" pitchFamily="34" charset="0"/>
                  <a:cs typeface="Arial" panose="020B0604020202020204" pitchFamily="34" charset="0"/>
                </a:rPr>
                <a:t>Si </a:t>
              </a:r>
              <a:r>
                <a:rPr lang="es-MX" sz="900" dirty="0" smtClean="0">
                  <a:solidFill>
                    <a:schemeClr val="tx1"/>
                  </a:solidFill>
                  <a:latin typeface="Arial" panose="020B0604020202020204" pitchFamily="34" charset="0"/>
                  <a:cs typeface="Arial" panose="020B0604020202020204" pitchFamily="34" charset="0"/>
                </a:rPr>
                <a:t>el precio </a:t>
              </a:r>
              <a:r>
                <a:rPr lang="es-MX" sz="900" dirty="0">
                  <a:solidFill>
                    <a:schemeClr val="tx1"/>
                  </a:solidFill>
                  <a:latin typeface="Arial" panose="020B0604020202020204" pitchFamily="34" charset="0"/>
                  <a:cs typeface="Arial" panose="020B0604020202020204" pitchFamily="34" charset="0"/>
                </a:rPr>
                <a:t>del </a:t>
              </a:r>
              <a:r>
                <a:rPr lang="es-MX" sz="900" dirty="0" smtClean="0">
                  <a:solidFill>
                    <a:schemeClr val="tx1"/>
                  </a:solidFill>
                  <a:latin typeface="Arial" panose="020B0604020202020204" pitchFamily="34" charset="0"/>
                  <a:cs typeface="Arial" panose="020B0604020202020204" pitchFamily="34" charset="0"/>
                </a:rPr>
                <a:t>gas es menor o igual a </a:t>
              </a:r>
              <a:r>
                <a:rPr lang="es-MX" sz="900" dirty="0">
                  <a:solidFill>
                    <a:schemeClr val="tx1"/>
                  </a:solidFill>
                  <a:latin typeface="Arial" panose="020B0604020202020204" pitchFamily="34" charset="0"/>
                  <a:cs typeface="Arial" panose="020B0604020202020204" pitchFamily="34" charset="0"/>
                </a:rPr>
                <a:t>5 dólares/</a:t>
              </a:r>
              <a:r>
                <a:rPr lang="es-MX" sz="900" dirty="0" err="1">
                  <a:solidFill>
                    <a:schemeClr val="tx1"/>
                  </a:solidFill>
                  <a:latin typeface="Arial" panose="020B0604020202020204" pitchFamily="34" charset="0"/>
                  <a:cs typeface="Arial" panose="020B0604020202020204" pitchFamily="34" charset="0"/>
                </a:rPr>
                <a:t>mmBTU</a:t>
              </a:r>
              <a:r>
                <a:rPr lang="es-MX" sz="900" dirty="0">
                  <a:solidFill>
                    <a:schemeClr val="tx1"/>
                  </a:solidFill>
                  <a:latin typeface="Arial" panose="020B0604020202020204" pitchFamily="34" charset="0"/>
                  <a:cs typeface="Arial" panose="020B0604020202020204" pitchFamily="34" charset="0"/>
                </a:rPr>
                <a:t> </a:t>
              </a:r>
              <a:r>
                <a:rPr lang="es-MX" sz="900" dirty="0" smtClean="0">
                  <a:solidFill>
                    <a:srgbClr val="C00000"/>
                  </a:solidFill>
                  <a:latin typeface="Arial" panose="020B0604020202020204" pitchFamily="34" charset="0"/>
                  <a:cs typeface="Arial" panose="020B0604020202020204" pitchFamily="34" charset="0"/>
                  <a:sym typeface="Wingdings" panose="05000000000000000000" pitchFamily="2" charset="2"/>
                </a:rPr>
                <a:t> </a:t>
              </a:r>
              <a:r>
                <a:rPr lang="es-MX" sz="900" dirty="0" smtClean="0">
                  <a:solidFill>
                    <a:schemeClr val="tx1"/>
                  </a:solidFill>
                  <a:latin typeface="Arial" panose="020B0604020202020204" pitchFamily="34" charset="0"/>
                  <a:cs typeface="Arial" panose="020B0604020202020204" pitchFamily="34" charset="0"/>
                </a:rPr>
                <a:t>0</a:t>
              </a:r>
              <a:r>
                <a:rPr lang="es-MX" sz="900" dirty="0">
                  <a:solidFill>
                    <a:schemeClr val="tx1"/>
                  </a:solidFill>
                  <a:latin typeface="Arial" panose="020B0604020202020204" pitchFamily="34" charset="0"/>
                  <a:cs typeface="Arial" panose="020B0604020202020204" pitchFamily="34" charset="0"/>
                </a:rPr>
                <a:t>% del </a:t>
              </a:r>
              <a:r>
                <a:rPr lang="es-MX" sz="900" dirty="0" smtClean="0">
                  <a:solidFill>
                    <a:schemeClr val="tx1"/>
                  </a:solidFill>
                  <a:latin typeface="Arial" panose="020B0604020202020204" pitchFamily="34" charset="0"/>
                  <a:cs typeface="Arial" panose="020B0604020202020204" pitchFamily="34" charset="0"/>
                </a:rPr>
                <a:t>ingreso del gas</a:t>
              </a:r>
              <a:endParaRPr lang="es-MX" sz="900" dirty="0">
                <a:solidFill>
                  <a:schemeClr val="tx1"/>
                </a:solidFill>
                <a:latin typeface="Arial" panose="020B0604020202020204" pitchFamily="34" charset="0"/>
                <a:cs typeface="Arial" panose="020B0604020202020204" pitchFamily="34" charset="0"/>
              </a:endParaRPr>
            </a:p>
          </p:txBody>
        </p:sp>
        <p:sp>
          <p:nvSpPr>
            <p:cNvPr id="56" name="37 Rectángulo redondeado">
              <a:extLst>
                <a:ext uri="{FF2B5EF4-FFF2-40B4-BE49-F238E27FC236}">
                  <a16:creationId xmlns:a16="http://schemas.microsoft.com/office/drawing/2014/main" xmlns="" id="{389B45FD-4E8D-415A-80AD-77B0E9F17515}"/>
                </a:ext>
              </a:extLst>
            </p:cNvPr>
            <p:cNvSpPr/>
            <p:nvPr/>
          </p:nvSpPr>
          <p:spPr>
            <a:xfrm>
              <a:off x="215707" y="6162224"/>
              <a:ext cx="2850032" cy="23643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900" dirty="0">
                  <a:solidFill>
                    <a:schemeClr val="tx1"/>
                  </a:solidFill>
                  <a:latin typeface="Arial" panose="020B0604020202020204" pitchFamily="34" charset="0"/>
                  <a:cs typeface="Arial" panose="020B0604020202020204" pitchFamily="34" charset="0"/>
                </a:rPr>
                <a:t>Si </a:t>
              </a:r>
              <a:r>
                <a:rPr lang="es-MX" sz="900" dirty="0" smtClean="0">
                  <a:solidFill>
                    <a:schemeClr val="tx1"/>
                  </a:solidFill>
                  <a:latin typeface="Arial" panose="020B0604020202020204" pitchFamily="34" charset="0"/>
                  <a:cs typeface="Arial" panose="020B0604020202020204" pitchFamily="34" charset="0"/>
                </a:rPr>
                <a:t>el precio </a:t>
              </a:r>
              <a:r>
                <a:rPr lang="es-MX" sz="900" dirty="0">
                  <a:solidFill>
                    <a:schemeClr val="tx1"/>
                  </a:solidFill>
                  <a:latin typeface="Arial" panose="020B0604020202020204" pitchFamily="34" charset="0"/>
                  <a:cs typeface="Arial" panose="020B0604020202020204" pitchFamily="34" charset="0"/>
                </a:rPr>
                <a:t>del gas </a:t>
              </a:r>
              <a:r>
                <a:rPr lang="es-MX" sz="900" dirty="0" smtClean="0">
                  <a:solidFill>
                    <a:schemeClr val="tx1"/>
                  </a:solidFill>
                  <a:latin typeface="Arial" panose="020B0604020202020204" pitchFamily="34" charset="0"/>
                  <a:cs typeface="Arial" panose="020B0604020202020204" pitchFamily="34" charset="0"/>
                </a:rPr>
                <a:t>está </a:t>
              </a:r>
              <a:r>
                <a:rPr lang="es-MX" sz="900" dirty="0">
                  <a:solidFill>
                    <a:schemeClr val="tx1"/>
                  </a:solidFill>
                  <a:latin typeface="Arial" panose="020B0604020202020204" pitchFamily="34" charset="0"/>
                  <a:cs typeface="Arial" panose="020B0604020202020204" pitchFamily="34" charset="0"/>
                </a:rPr>
                <a:t>entre 5 y 5.5 dólares/</a:t>
              </a:r>
              <a:r>
                <a:rPr lang="es-MX" sz="900" dirty="0" err="1">
                  <a:solidFill>
                    <a:schemeClr val="tx1"/>
                  </a:solidFill>
                  <a:latin typeface="Arial" panose="020B0604020202020204" pitchFamily="34" charset="0"/>
                  <a:cs typeface="Arial" panose="020B0604020202020204" pitchFamily="34" charset="0"/>
                </a:rPr>
                <a:t>mmBTU</a:t>
              </a:r>
              <a:r>
                <a:rPr lang="es-MX" sz="900" dirty="0">
                  <a:solidFill>
                    <a:schemeClr val="tx1"/>
                  </a:solidFill>
                  <a:latin typeface="Arial" panose="020B0604020202020204" pitchFamily="34" charset="0"/>
                  <a:cs typeface="Arial" panose="020B0604020202020204" pitchFamily="34" charset="0"/>
                </a:rPr>
                <a:t> </a:t>
              </a:r>
              <a:r>
                <a:rPr lang="es-MX" sz="900" dirty="0" smtClean="0">
                  <a:solidFill>
                    <a:srgbClr val="C00000"/>
                  </a:solidFill>
                  <a:latin typeface="Arial" panose="020B0604020202020204" pitchFamily="34" charset="0"/>
                  <a:cs typeface="Arial" panose="020B0604020202020204" pitchFamily="34" charset="0"/>
                  <a:sym typeface="Wingdings" panose="05000000000000000000" pitchFamily="2" charset="2"/>
                </a:rPr>
                <a:t> </a:t>
              </a:r>
              <a:r>
                <a:rPr lang="es-ES" sz="900" dirty="0" smtClean="0">
                  <a:solidFill>
                    <a:schemeClr val="tx1"/>
                  </a:solidFill>
                  <a:latin typeface="Arial" panose="020B0604020202020204" pitchFamily="34" charset="0"/>
                  <a:cs typeface="Arial" panose="020B0604020202020204" pitchFamily="34" charset="0"/>
                </a:rPr>
                <a:t>= [(</a:t>
              </a:r>
              <a:r>
                <a:rPr lang="es-ES" sz="900" dirty="0">
                  <a:solidFill>
                    <a:schemeClr val="tx1"/>
                  </a:solidFill>
                  <a:latin typeface="Arial" panose="020B0604020202020204" pitchFamily="34" charset="0"/>
                  <a:cs typeface="Arial" panose="020B0604020202020204" pitchFamily="34" charset="0"/>
                </a:rPr>
                <a:t>Precio-5) x60.5] *Precio</a:t>
              </a:r>
              <a:r>
                <a:rPr lang="es-ES" sz="900" dirty="0" smtClean="0">
                  <a:solidFill>
                    <a:schemeClr val="tx1"/>
                  </a:solidFill>
                  <a:latin typeface="Arial" panose="020B0604020202020204" pitchFamily="34" charset="0"/>
                  <a:cs typeface="Arial" panose="020B0604020202020204" pitchFamily="34" charset="0"/>
                </a:rPr>
                <a:t>% del </a:t>
              </a:r>
              <a:r>
                <a:rPr lang="es-ES" sz="900" dirty="0">
                  <a:solidFill>
                    <a:schemeClr val="tx1"/>
                  </a:solidFill>
                  <a:latin typeface="Arial" panose="020B0604020202020204" pitchFamily="34" charset="0"/>
                  <a:cs typeface="Arial" panose="020B0604020202020204" pitchFamily="34" charset="0"/>
                </a:rPr>
                <a:t>ingreso del </a:t>
              </a:r>
              <a:r>
                <a:rPr lang="es-ES" sz="900" dirty="0" smtClean="0">
                  <a:solidFill>
                    <a:schemeClr val="tx1"/>
                  </a:solidFill>
                  <a:latin typeface="Arial" panose="020B0604020202020204" pitchFamily="34" charset="0"/>
                  <a:cs typeface="Arial" panose="020B0604020202020204" pitchFamily="34" charset="0"/>
                </a:rPr>
                <a:t>gas</a:t>
              </a:r>
              <a:endParaRPr lang="es-MX" sz="900" dirty="0">
                <a:solidFill>
                  <a:schemeClr val="tx1"/>
                </a:solidFill>
                <a:latin typeface="Arial" panose="020B0604020202020204" pitchFamily="34" charset="0"/>
                <a:cs typeface="Arial" panose="020B0604020202020204" pitchFamily="34" charset="0"/>
              </a:endParaRPr>
            </a:p>
          </p:txBody>
        </p:sp>
      </p:grpSp>
      <p:sp>
        <p:nvSpPr>
          <p:cNvPr id="48" name="1 Rectángulo"/>
          <p:cNvSpPr/>
          <p:nvPr/>
        </p:nvSpPr>
        <p:spPr>
          <a:xfrm>
            <a:off x="4605430" y="654944"/>
            <a:ext cx="4166817" cy="646331"/>
          </a:xfrm>
          <a:prstGeom prst="rect">
            <a:avLst/>
          </a:prstGeom>
        </p:spPr>
        <p:txBody>
          <a:bodyPr wrap="square">
            <a:spAutoFit/>
          </a:bodyPr>
          <a:lstStyle/>
          <a:p>
            <a:pPr algn="ctr">
              <a:defRPr/>
            </a:pPr>
            <a:r>
              <a:rPr lang="es-MX" sz="1200" b="1" dirty="0" smtClean="0">
                <a:latin typeface="Arial" panose="020B0604020202020204" pitchFamily="34" charset="0"/>
                <a:cs typeface="Arial" panose="020B0604020202020204" pitchFamily="34" charset="0"/>
              </a:rPr>
              <a:t>Gas No Asociado</a:t>
            </a:r>
          </a:p>
          <a:p>
            <a:pPr algn="just">
              <a:defRPr/>
            </a:pPr>
            <a:r>
              <a:rPr lang="es-MX" sz="1200" dirty="0" smtClean="0">
                <a:latin typeface="Arial" panose="020B0604020202020204" pitchFamily="34" charset="0"/>
                <a:cs typeface="Arial" panose="020B0604020202020204" pitchFamily="34" charset="0"/>
              </a:rPr>
              <a:t>En el caso del gas no asociado, la tasa comienza a partir de 5.5 dólares por millar de píe cúbico.</a:t>
            </a:r>
          </a:p>
        </p:txBody>
      </p:sp>
      <p:sp>
        <p:nvSpPr>
          <p:cNvPr id="50" name="1 Rectángulo"/>
          <p:cNvSpPr/>
          <p:nvPr/>
        </p:nvSpPr>
        <p:spPr>
          <a:xfrm>
            <a:off x="481145" y="654944"/>
            <a:ext cx="4115800" cy="646331"/>
          </a:xfrm>
          <a:prstGeom prst="rect">
            <a:avLst/>
          </a:prstGeom>
        </p:spPr>
        <p:txBody>
          <a:bodyPr wrap="square">
            <a:spAutoFit/>
          </a:bodyPr>
          <a:lstStyle/>
          <a:p>
            <a:pPr algn="ctr">
              <a:defRPr/>
            </a:pPr>
            <a:r>
              <a:rPr lang="es-MX" sz="1200" b="1" dirty="0" smtClean="0">
                <a:latin typeface="Arial" panose="020B0604020202020204" pitchFamily="34" charset="0"/>
                <a:cs typeface="Arial" panose="020B0604020202020204" pitchFamily="34" charset="0"/>
              </a:rPr>
              <a:t>Gas Asociado</a:t>
            </a:r>
          </a:p>
          <a:p>
            <a:pPr algn="just">
              <a:defRPr/>
            </a:pPr>
            <a:r>
              <a:rPr lang="es-MX" sz="1200" dirty="0" smtClean="0">
                <a:latin typeface="Arial" panose="020B0604020202020204" pitchFamily="34" charset="0"/>
                <a:cs typeface="Arial" panose="020B0604020202020204" pitchFamily="34" charset="0"/>
              </a:rPr>
              <a:t>La regalía de tasa es diferente para gas asociado que para no asociado.</a:t>
            </a:r>
          </a:p>
        </p:txBody>
      </p:sp>
      <p:sp>
        <p:nvSpPr>
          <p:cNvPr id="39" name="2 Título"/>
          <p:cNvSpPr txBox="1">
            <a:spLocks/>
          </p:cNvSpPr>
          <p:nvPr/>
        </p:nvSpPr>
        <p:spPr>
          <a:xfrm>
            <a:off x="457200" y="135272"/>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smtClean="0">
                <a:latin typeface="Arial" panose="020B0604020202020204" pitchFamily="34" charset="0"/>
                <a:cs typeface="Arial" panose="020B0604020202020204" pitchFamily="34" charset="0"/>
              </a:rPr>
              <a:t>Pagos Establecidos en Ley – Regalía </a:t>
            </a:r>
            <a:r>
              <a:rPr lang="es-MX" sz="2000" cap="small" dirty="0">
                <a:latin typeface="Arial" panose="020B0604020202020204" pitchFamily="34" charset="0"/>
                <a:cs typeface="Arial" panose="020B0604020202020204" pitchFamily="34" charset="0"/>
              </a:rPr>
              <a:t>Base </a:t>
            </a:r>
            <a:r>
              <a:rPr lang="es-MX" sz="2000" cap="small" dirty="0" smtClean="0">
                <a:latin typeface="Arial" panose="020B0604020202020204" pitchFamily="34" charset="0"/>
                <a:cs typeface="Arial" panose="020B0604020202020204" pitchFamily="34" charset="0"/>
              </a:rPr>
              <a:t>(3/3)</a:t>
            </a:r>
            <a:endParaRPr lang="es-MX" sz="2000" i="1" cap="small" dirty="0">
              <a:latin typeface="Arial" panose="020B0604020202020204" pitchFamily="34" charset="0"/>
              <a:cs typeface="Arial" panose="020B0604020202020204" pitchFamily="34" charset="0"/>
            </a:endParaRPr>
          </a:p>
        </p:txBody>
      </p:sp>
      <p:sp>
        <p:nvSpPr>
          <p:cNvPr id="2" name="Abrir llave 1"/>
          <p:cNvSpPr/>
          <p:nvPr/>
        </p:nvSpPr>
        <p:spPr>
          <a:xfrm>
            <a:off x="1464736" y="5884333"/>
            <a:ext cx="149196" cy="886973"/>
          </a:xfrm>
          <a:prstGeom prst="lef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40" name="38 Rectángulo redondeado">
            <a:extLst>
              <a:ext uri="{FF2B5EF4-FFF2-40B4-BE49-F238E27FC236}">
                <a16:creationId xmlns:a16="http://schemas.microsoft.com/office/drawing/2014/main" xmlns="" id="{3F763B6C-1068-4335-8ACF-9DBDC8173EA3}"/>
              </a:ext>
            </a:extLst>
          </p:cNvPr>
          <p:cNvSpPr/>
          <p:nvPr/>
        </p:nvSpPr>
        <p:spPr>
          <a:xfrm>
            <a:off x="558067" y="6170641"/>
            <a:ext cx="1106663" cy="32320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000" b="1" dirty="0" smtClean="0">
                <a:solidFill>
                  <a:schemeClr val="tx1"/>
                </a:solidFill>
                <a:latin typeface="Arial" panose="020B0604020202020204" pitchFamily="34" charset="0"/>
                <a:cs typeface="Arial" panose="020B0604020202020204" pitchFamily="34" charset="0"/>
              </a:rPr>
              <a:t>Gas No Asociado</a:t>
            </a:r>
            <a:endParaRPr lang="es-MX" sz="1000" b="1" dirty="0">
              <a:solidFill>
                <a:schemeClr val="tx1"/>
              </a:solidFill>
              <a:latin typeface="Arial" panose="020B0604020202020204" pitchFamily="34" charset="0"/>
              <a:cs typeface="Arial" panose="020B0604020202020204" pitchFamily="34" charset="0"/>
            </a:endParaRPr>
          </a:p>
        </p:txBody>
      </p:sp>
      <p:sp>
        <p:nvSpPr>
          <p:cNvPr id="41" name="38 Rectángulo redondeado">
            <a:extLst>
              <a:ext uri="{FF2B5EF4-FFF2-40B4-BE49-F238E27FC236}">
                <a16:creationId xmlns:a16="http://schemas.microsoft.com/office/drawing/2014/main" xmlns="" id="{3F763B6C-1068-4335-8ACF-9DBDC8173EA3}"/>
              </a:ext>
            </a:extLst>
          </p:cNvPr>
          <p:cNvSpPr/>
          <p:nvPr/>
        </p:nvSpPr>
        <p:spPr>
          <a:xfrm>
            <a:off x="439532" y="5544105"/>
            <a:ext cx="1106663" cy="32320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000" b="1" dirty="0" smtClean="0">
                <a:solidFill>
                  <a:schemeClr val="tx1"/>
                </a:solidFill>
                <a:latin typeface="Arial" panose="020B0604020202020204" pitchFamily="34" charset="0"/>
                <a:cs typeface="Arial" panose="020B0604020202020204" pitchFamily="34" charset="0"/>
              </a:rPr>
              <a:t>Gas Asociado</a:t>
            </a:r>
            <a:endParaRPr lang="es-MX" sz="1000" b="1" dirty="0">
              <a:solidFill>
                <a:schemeClr val="tx1"/>
              </a:solidFill>
              <a:latin typeface="Arial" panose="020B0604020202020204" pitchFamily="34" charset="0"/>
              <a:cs typeface="Arial" panose="020B0604020202020204" pitchFamily="34" charset="0"/>
            </a:endParaRPr>
          </a:p>
        </p:txBody>
      </p:sp>
      <p:sp>
        <p:nvSpPr>
          <p:cNvPr id="42" name="Abrir llave 41"/>
          <p:cNvSpPr/>
          <p:nvPr/>
        </p:nvSpPr>
        <p:spPr>
          <a:xfrm>
            <a:off x="1490135" y="5554793"/>
            <a:ext cx="120860" cy="302113"/>
          </a:xfrm>
          <a:prstGeom prst="lef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3" name="Rectángulo 2"/>
          <p:cNvSpPr/>
          <p:nvPr/>
        </p:nvSpPr>
        <p:spPr>
          <a:xfrm>
            <a:off x="1632349" y="5597737"/>
            <a:ext cx="1867819" cy="230832"/>
          </a:xfrm>
          <a:prstGeom prst="rect">
            <a:avLst/>
          </a:prstGeom>
        </p:spPr>
        <p:txBody>
          <a:bodyPr wrap="none">
            <a:spAutoFit/>
          </a:bodyPr>
          <a:lstStyle/>
          <a:p>
            <a:r>
              <a:rPr lang="es-ES" sz="900" dirty="0" smtClean="0">
                <a:latin typeface="Arial" panose="020B0604020202020204" pitchFamily="34" charset="0"/>
                <a:cs typeface="Arial" panose="020B0604020202020204" pitchFamily="34" charset="0"/>
              </a:rPr>
              <a:t>[</a:t>
            </a:r>
            <a:r>
              <a:rPr lang="es-ES" sz="900" dirty="0">
                <a:latin typeface="Arial" panose="020B0604020202020204" pitchFamily="34" charset="0"/>
                <a:cs typeface="Arial" panose="020B0604020202020204" pitchFamily="34" charset="0"/>
              </a:rPr>
              <a:t>Precio]/100 del ingreso del gas</a:t>
            </a:r>
            <a:endParaRPr lang="es-MX" sz="900" dirty="0"/>
          </a:p>
        </p:txBody>
      </p:sp>
    </p:spTree>
    <p:extLst>
      <p:ext uri="{BB962C8B-B14F-4D97-AF65-F5344CB8AC3E}">
        <p14:creationId xmlns:p14="http://schemas.microsoft.com/office/powerpoint/2010/main" val="36708022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2 Título"/>
          <p:cNvSpPr txBox="1">
            <a:spLocks/>
          </p:cNvSpPr>
          <p:nvPr/>
        </p:nvSpPr>
        <p:spPr>
          <a:xfrm>
            <a:off x="457200" y="149786"/>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smtClean="0">
                <a:latin typeface="Arial" panose="020B0604020202020204" pitchFamily="34" charset="0"/>
                <a:cs typeface="Arial" panose="020B0604020202020204" pitchFamily="34" charset="0"/>
              </a:rPr>
              <a:t>Índice</a:t>
            </a:r>
            <a:endParaRPr lang="es-MX" sz="2000" cap="small" dirty="0">
              <a:latin typeface="Arial" panose="020B0604020202020204" pitchFamily="34" charset="0"/>
              <a:cs typeface="Arial" panose="020B0604020202020204" pitchFamily="34" charset="0"/>
            </a:endParaRPr>
          </a:p>
        </p:txBody>
      </p:sp>
      <p:cxnSp>
        <p:nvCxnSpPr>
          <p:cNvPr id="7" name="Conector recto 20"/>
          <p:cNvCxnSpPr/>
          <p:nvPr/>
        </p:nvCxnSpPr>
        <p:spPr>
          <a:xfrm>
            <a:off x="457200" y="552291"/>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34868"/>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12</a:t>
            </a:fld>
            <a:endParaRPr lang="en-US" dirty="0">
              <a:latin typeface="Arial" panose="020B0604020202020204" pitchFamily="34" charset="0"/>
              <a:cs typeface="Arial" panose="020B0604020202020204" pitchFamily="34" charset="0"/>
            </a:endParaRPr>
          </a:p>
        </p:txBody>
      </p:sp>
      <p:sp>
        <p:nvSpPr>
          <p:cNvPr id="6" name="8 CuadroTexto"/>
          <p:cNvSpPr txBox="1"/>
          <p:nvPr/>
        </p:nvSpPr>
        <p:spPr>
          <a:xfrm>
            <a:off x="457200" y="1542041"/>
            <a:ext cx="8323729" cy="3000821"/>
          </a:xfrm>
          <a:prstGeom prst="rect">
            <a:avLst/>
          </a:prstGeom>
          <a:noFill/>
        </p:spPr>
        <p:txBody>
          <a:bodyPr wrap="square" rtlCol="0">
            <a:spAutoFit/>
          </a:bodyPr>
          <a:lstStyle/>
          <a:p>
            <a:pPr marL="357188" indent="-357188" algn="just">
              <a:lnSpc>
                <a:spcPct val="150000"/>
              </a:lnSpc>
              <a:buAutoNum type="arabicPeriod"/>
            </a:pPr>
            <a:r>
              <a:rPr lang="es-MX" cap="small" dirty="0" smtClean="0">
                <a:latin typeface="Arial" panose="020B0604020202020204" pitchFamily="34" charset="0"/>
                <a:cs typeface="Arial" panose="020B0604020202020204" pitchFamily="34" charset="0"/>
              </a:rPr>
              <a:t>Introducción.</a:t>
            </a:r>
          </a:p>
          <a:p>
            <a:pPr marL="357188" indent="-357188" algn="just">
              <a:lnSpc>
                <a:spcPct val="150000"/>
              </a:lnSpc>
              <a:buAutoNum type="arabicPeriod"/>
            </a:pPr>
            <a:r>
              <a:rPr lang="es-MX" cap="small" dirty="0" smtClean="0">
                <a:latin typeface="Arial" panose="020B0604020202020204" pitchFamily="34" charset="0"/>
                <a:cs typeface="Arial" panose="020B0604020202020204" pitchFamily="34" charset="0"/>
              </a:rPr>
              <a:t>Modelo económico.</a:t>
            </a:r>
          </a:p>
          <a:p>
            <a:pPr marL="814388" lvl="1" indent="-357188" algn="just">
              <a:lnSpc>
                <a:spcPct val="150000"/>
              </a:lnSpc>
              <a:buFont typeface="+mj-lt"/>
              <a:buAutoNum type="alphaUcPeriod"/>
            </a:pPr>
            <a:r>
              <a:rPr lang="es-MX" cap="small" dirty="0" smtClean="0">
                <a:latin typeface="Arial" panose="020B0604020202020204" pitchFamily="34" charset="0"/>
                <a:cs typeface="Arial" panose="020B0604020202020204" pitchFamily="34" charset="0"/>
              </a:rPr>
              <a:t>Contraprestaciones </a:t>
            </a:r>
            <a:r>
              <a:rPr lang="es-MX" cap="small" dirty="0">
                <a:latin typeface="Arial" panose="020B0604020202020204" pitchFamily="34" charset="0"/>
                <a:cs typeface="Arial" panose="020B0604020202020204" pitchFamily="34" charset="0"/>
              </a:rPr>
              <a:t>en los Contratos</a:t>
            </a:r>
            <a:r>
              <a:rPr lang="es-MX" cap="small" dirty="0" smtClean="0">
                <a:latin typeface="Arial" panose="020B0604020202020204" pitchFamily="34" charset="0"/>
                <a:cs typeface="Arial" panose="020B0604020202020204" pitchFamily="34" charset="0"/>
              </a:rPr>
              <a:t>.</a:t>
            </a:r>
          </a:p>
          <a:p>
            <a:pPr marL="814388" lvl="1" indent="-357188" algn="just">
              <a:lnSpc>
                <a:spcPct val="150000"/>
              </a:lnSpc>
              <a:buFont typeface="+mj-lt"/>
              <a:buAutoNum type="alphaUcPeriod"/>
            </a:pPr>
            <a:r>
              <a:rPr lang="es-MX" b="1" cap="small" dirty="0">
                <a:solidFill>
                  <a:srgbClr val="C00000"/>
                </a:solidFill>
                <a:latin typeface="Arial" panose="020B0604020202020204" pitchFamily="34" charset="0"/>
                <a:cs typeface="Arial" panose="020B0604020202020204" pitchFamily="34" charset="0"/>
              </a:rPr>
              <a:t>Variables de </a:t>
            </a:r>
            <a:r>
              <a:rPr lang="es-MX" b="1" cap="small" dirty="0" smtClean="0">
                <a:solidFill>
                  <a:srgbClr val="C00000"/>
                </a:solidFill>
                <a:latin typeface="Arial" panose="020B0604020202020204" pitchFamily="34" charset="0"/>
                <a:cs typeface="Arial" panose="020B0604020202020204" pitchFamily="34" charset="0"/>
              </a:rPr>
              <a:t>Adjudicación de la Licitación.</a:t>
            </a:r>
            <a:endParaRPr lang="es-MX" b="1" cap="small" dirty="0" smtClean="0">
              <a:solidFill>
                <a:srgbClr val="C00000"/>
              </a:solidFill>
              <a:latin typeface="Arial" panose="020B0604020202020204" pitchFamily="34" charset="0"/>
              <a:cs typeface="Arial" panose="020B0604020202020204" pitchFamily="34" charset="0"/>
            </a:endParaRPr>
          </a:p>
          <a:p>
            <a:pPr marL="357188" indent="-357188" algn="just">
              <a:lnSpc>
                <a:spcPct val="150000"/>
              </a:lnSpc>
              <a:buFontTx/>
              <a:buAutoNum type="arabicPeriod"/>
            </a:pPr>
            <a:r>
              <a:rPr lang="es-MX" cap="small" dirty="0">
                <a:latin typeface="Arial" panose="020B0604020202020204" pitchFamily="34" charset="0"/>
                <a:cs typeface="Arial" panose="020B0604020202020204" pitchFamily="34" charset="0"/>
              </a:rPr>
              <a:t>Supervisión y seguimiento de Contratos</a:t>
            </a:r>
            <a:r>
              <a:rPr lang="es-MX" cap="small" dirty="0" smtClean="0">
                <a:latin typeface="Arial" panose="020B0604020202020204" pitchFamily="34" charset="0"/>
                <a:cs typeface="Arial" panose="020B0604020202020204" pitchFamily="34" charset="0"/>
              </a:rPr>
              <a:t>.</a:t>
            </a:r>
          </a:p>
          <a:p>
            <a:pPr marL="357188" indent="-357188" algn="just">
              <a:lnSpc>
                <a:spcPct val="150000"/>
              </a:lnSpc>
              <a:buAutoNum type="arabicPeriod"/>
            </a:pPr>
            <a:r>
              <a:rPr lang="es-MX" cap="small" dirty="0" smtClean="0">
                <a:latin typeface="Arial" panose="020B0604020202020204" pitchFamily="34" charset="0"/>
                <a:cs typeface="Arial" panose="020B0604020202020204" pitchFamily="34" charset="0"/>
              </a:rPr>
              <a:t>Verificación de contratos.</a:t>
            </a:r>
          </a:p>
          <a:p>
            <a:pPr marL="357188" indent="-357188" algn="just">
              <a:lnSpc>
                <a:spcPct val="150000"/>
              </a:lnSpc>
              <a:buFontTx/>
              <a:buAutoNum type="arabicPeriod"/>
            </a:pPr>
            <a:r>
              <a:rPr lang="es-MX" cap="small" dirty="0" smtClean="0">
                <a:latin typeface="Arial" panose="020B0604020202020204" pitchFamily="34" charset="0"/>
                <a:cs typeface="Arial" panose="020B0604020202020204" pitchFamily="34" charset="0"/>
              </a:rPr>
              <a:t>Resultados de </a:t>
            </a:r>
            <a:r>
              <a:rPr lang="es-MX" cap="small" dirty="0">
                <a:latin typeface="Arial" panose="020B0604020202020204" pitchFamily="34" charset="0"/>
                <a:cs typeface="Arial" panose="020B0604020202020204" pitchFamily="34" charset="0"/>
              </a:rPr>
              <a:t>la SHCP</a:t>
            </a:r>
            <a:r>
              <a:rPr lang="es-MX" cap="small"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8027580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Conector recto 20"/>
          <p:cNvCxnSpPr/>
          <p:nvPr/>
        </p:nvCxnSpPr>
        <p:spPr>
          <a:xfrm>
            <a:off x="457200" y="537777"/>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20354"/>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13</a:t>
            </a:fld>
            <a:endParaRPr lang="en-US" dirty="0">
              <a:latin typeface="Arial" panose="020B0604020202020204" pitchFamily="34" charset="0"/>
              <a:cs typeface="Arial" panose="020B0604020202020204" pitchFamily="34" charset="0"/>
            </a:endParaRPr>
          </a:p>
        </p:txBody>
      </p:sp>
      <p:grpSp>
        <p:nvGrpSpPr>
          <p:cNvPr id="3" name="Grupo 2"/>
          <p:cNvGrpSpPr/>
          <p:nvPr/>
        </p:nvGrpSpPr>
        <p:grpSpPr>
          <a:xfrm>
            <a:off x="512739" y="853547"/>
            <a:ext cx="8118522" cy="5579258"/>
            <a:chOff x="513000" y="853547"/>
            <a:chExt cx="8118522" cy="5579258"/>
          </a:xfrm>
        </p:grpSpPr>
        <p:sp>
          <p:nvSpPr>
            <p:cNvPr id="10" name="Recortar rectángulo de esquina diagonal 9"/>
            <p:cNvSpPr/>
            <p:nvPr/>
          </p:nvSpPr>
          <p:spPr>
            <a:xfrm>
              <a:off x="513000" y="853547"/>
              <a:ext cx="8118000" cy="720000"/>
            </a:xfrm>
            <a:prstGeom prst="snip2Diag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400" dirty="0">
                  <a:solidFill>
                    <a:schemeClr val="tx1"/>
                  </a:solidFill>
                  <a:latin typeface="Arial" panose="020B0604020202020204" pitchFamily="34" charset="0"/>
                  <a:cs typeface="Arial" panose="020B0604020202020204" pitchFamily="34" charset="0"/>
                </a:rPr>
                <a:t>La LISH en su artículo 26 establece que las variables de adjudicación utilizadas en las licitaciones deberán tener las siguientes características:</a:t>
              </a:r>
            </a:p>
          </p:txBody>
        </p:sp>
        <p:grpSp>
          <p:nvGrpSpPr>
            <p:cNvPr id="11" name="Grupo 10"/>
            <p:cNvGrpSpPr/>
            <p:nvPr/>
          </p:nvGrpSpPr>
          <p:grpSpPr>
            <a:xfrm>
              <a:off x="664881" y="1869036"/>
              <a:ext cx="7966641" cy="4563769"/>
              <a:chOff x="400271" y="1869036"/>
              <a:chExt cx="7966641" cy="4563769"/>
            </a:xfrm>
          </p:grpSpPr>
          <p:grpSp>
            <p:nvGrpSpPr>
              <p:cNvPr id="12" name="Grupo 11"/>
              <p:cNvGrpSpPr/>
              <p:nvPr/>
            </p:nvGrpSpPr>
            <p:grpSpPr>
              <a:xfrm>
                <a:off x="973534" y="2991475"/>
                <a:ext cx="7392855" cy="1021227"/>
                <a:chOff x="2138763" y="3246616"/>
                <a:chExt cx="7392855" cy="1021227"/>
              </a:xfrm>
            </p:grpSpPr>
            <p:grpSp>
              <p:nvGrpSpPr>
                <p:cNvPr id="33" name="Grupo 32"/>
                <p:cNvGrpSpPr/>
                <p:nvPr/>
              </p:nvGrpSpPr>
              <p:grpSpPr>
                <a:xfrm>
                  <a:off x="2839587" y="3246616"/>
                  <a:ext cx="6692031" cy="1021227"/>
                  <a:chOff x="397612" y="1128115"/>
                  <a:chExt cx="8133873" cy="1021227"/>
                </a:xfrm>
              </p:grpSpPr>
              <p:sp>
                <p:nvSpPr>
                  <p:cNvPr id="36" name="Rectángulo 35"/>
                  <p:cNvSpPr/>
                  <p:nvPr/>
                </p:nvSpPr>
                <p:spPr>
                  <a:xfrm>
                    <a:off x="397612" y="1238186"/>
                    <a:ext cx="8133873" cy="720000"/>
                  </a:xfrm>
                  <a:prstGeom prst="rect">
                    <a:avLst/>
                  </a:prstGeom>
                  <a:solidFill>
                    <a:schemeClr val="bg1">
                      <a:lumMod val="95000"/>
                    </a:schemeClr>
                  </a:solidFill>
                  <a:ln>
                    <a:no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17780" rIns="0" bIns="17780" numCol="1" spcCol="1270" anchor="ctr" anchorCtr="0">
                    <a:noAutofit/>
                  </a:bodyPr>
                  <a:lstStyle/>
                  <a:p>
                    <a:pPr marL="271463" lvl="0" algn="just" defTabSz="622300">
                      <a:lnSpc>
                        <a:spcPct val="90000"/>
                      </a:lnSpc>
                      <a:spcBef>
                        <a:spcPct val="0"/>
                      </a:spcBef>
                      <a:spcAft>
                        <a:spcPct val="35000"/>
                      </a:spcAft>
                    </a:pPr>
                    <a:r>
                      <a:rPr lang="es-MX" sz="1400" kern="1200" dirty="0" smtClean="0">
                        <a:latin typeface="Arial" panose="020B0604020202020204" pitchFamily="34" charset="0"/>
                        <a:cs typeface="Arial" panose="020B0604020202020204" pitchFamily="34" charset="0"/>
                      </a:rPr>
                      <a:t>Atender siempre a </a:t>
                    </a:r>
                    <a:r>
                      <a:rPr lang="es-MX" sz="1400" b="1" kern="1200" dirty="0" smtClean="0">
                        <a:latin typeface="Arial" panose="020B0604020202020204" pitchFamily="34" charset="0"/>
                        <a:cs typeface="Arial" panose="020B0604020202020204" pitchFamily="34" charset="0"/>
                      </a:rPr>
                      <a:t>maximizar los ingresos </a:t>
                    </a:r>
                    <a:r>
                      <a:rPr lang="es-MX" sz="1400" kern="1200" dirty="0" smtClean="0">
                        <a:latin typeface="Arial" panose="020B0604020202020204" pitchFamily="34" charset="0"/>
                        <a:cs typeface="Arial" panose="020B0604020202020204" pitchFamily="34" charset="0"/>
                      </a:rPr>
                      <a:t>del Estado.</a:t>
                    </a:r>
                    <a:endParaRPr lang="es-MX" sz="1400" kern="1200" dirty="0"/>
                  </a:p>
                </p:txBody>
              </p:sp>
              <p:sp>
                <p:nvSpPr>
                  <p:cNvPr id="35" name="Rectángulo 34"/>
                  <p:cNvSpPr/>
                  <p:nvPr/>
                </p:nvSpPr>
                <p:spPr>
                  <a:xfrm>
                    <a:off x="778374" y="1128115"/>
                    <a:ext cx="5448621" cy="1021227"/>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grpSp>
            <p:sp>
              <p:nvSpPr>
                <p:cNvPr id="32" name="Elipse 31"/>
                <p:cNvSpPr/>
                <p:nvPr/>
              </p:nvSpPr>
              <p:spPr>
                <a:xfrm>
                  <a:off x="2138763" y="3272016"/>
                  <a:ext cx="900000" cy="900000"/>
                </a:xfrm>
                <a:prstGeom prst="ellipse">
                  <a:avLst/>
                </a:prstGeom>
                <a:solidFill>
                  <a:srgbClr val="C00000"/>
                </a:solidFill>
                <a:ln>
                  <a:noFill/>
                </a:ln>
              </p:spPr>
              <p:style>
                <a:lnRef idx="2">
                  <a:schemeClr val="lt1">
                    <a:hueOff val="0"/>
                    <a:satOff val="0"/>
                    <a:lumOff val="0"/>
                    <a:alphaOff val="0"/>
                  </a:schemeClr>
                </a:lnRef>
                <a:fillRef idx="1">
                  <a:schemeClr val="accent3">
                    <a:shade val="80000"/>
                    <a:alpha val="50000"/>
                    <a:hueOff val="0"/>
                    <a:satOff val="0"/>
                    <a:lumOff val="13156"/>
                    <a:alphaOff val="0"/>
                  </a:schemeClr>
                </a:fillRef>
                <a:effectRef idx="0">
                  <a:schemeClr val="accent3">
                    <a:shade val="80000"/>
                    <a:alpha val="50000"/>
                    <a:hueOff val="0"/>
                    <a:satOff val="0"/>
                    <a:lumOff val="13156"/>
                    <a:alphaOff val="0"/>
                  </a:schemeClr>
                </a:effectRef>
                <a:fontRef idx="minor">
                  <a:schemeClr val="tx1"/>
                </a:fontRef>
              </p:style>
            </p:sp>
            <p:pic>
              <p:nvPicPr>
                <p:cNvPr id="34" name="Imagen 33"/>
                <p:cNvPicPr>
                  <a:picLocks noChangeAspect="1"/>
                </p:cNvPicPr>
                <p:nvPr/>
              </p:nvPicPr>
              <p:blipFill>
                <a:blip r:embed="rId3" cstate="print">
                  <a:lum bright="70000" contrast="-70000"/>
                  <a:extLst>
                    <a:ext uri="{28A0092B-C50C-407E-A947-70E740481C1C}">
                      <a14:useLocalDpi xmlns:a14="http://schemas.microsoft.com/office/drawing/2010/main" val="0"/>
                    </a:ext>
                  </a:extLst>
                </a:blip>
                <a:stretch>
                  <a:fillRect/>
                </a:stretch>
              </p:blipFill>
              <p:spPr>
                <a:xfrm>
                  <a:off x="2214624" y="3342530"/>
                  <a:ext cx="720000" cy="720000"/>
                </a:xfrm>
                <a:prstGeom prst="rect">
                  <a:avLst/>
                </a:prstGeom>
              </p:spPr>
            </p:pic>
          </p:grpSp>
          <p:grpSp>
            <p:nvGrpSpPr>
              <p:cNvPr id="13" name="Grupo 12"/>
              <p:cNvGrpSpPr/>
              <p:nvPr/>
            </p:nvGrpSpPr>
            <p:grpSpPr>
              <a:xfrm>
                <a:off x="400271" y="1869036"/>
                <a:ext cx="7966119" cy="1022519"/>
                <a:chOff x="2138763" y="2163342"/>
                <a:chExt cx="7966119" cy="1022519"/>
              </a:xfrm>
            </p:grpSpPr>
            <p:grpSp>
              <p:nvGrpSpPr>
                <p:cNvPr id="28" name="Grupo 27"/>
                <p:cNvGrpSpPr/>
                <p:nvPr/>
              </p:nvGrpSpPr>
              <p:grpSpPr>
                <a:xfrm>
                  <a:off x="2839588" y="2164634"/>
                  <a:ext cx="7265294" cy="1021227"/>
                  <a:chOff x="1450923" y="40345"/>
                  <a:chExt cx="7265294" cy="1021227"/>
                </a:xfrm>
              </p:grpSpPr>
              <p:sp>
                <p:nvSpPr>
                  <p:cNvPr id="31" name="Rectángulo 30"/>
                  <p:cNvSpPr/>
                  <p:nvPr/>
                </p:nvSpPr>
                <p:spPr>
                  <a:xfrm>
                    <a:off x="1450923" y="150416"/>
                    <a:ext cx="7265294" cy="720000"/>
                  </a:xfrm>
                  <a:prstGeom prst="rect">
                    <a:avLst/>
                  </a:prstGeom>
                  <a:solidFill>
                    <a:schemeClr val="bg1">
                      <a:lumMod val="95000"/>
                    </a:schemeClr>
                  </a:solidFill>
                  <a:ln>
                    <a:no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17780" rIns="0" bIns="17780" numCol="1" spcCol="1270" anchor="ctr" anchorCtr="0">
                    <a:noAutofit/>
                  </a:bodyPr>
                  <a:lstStyle/>
                  <a:p>
                    <a:pPr marL="271463" lvl="0" algn="just" defTabSz="622300">
                      <a:lnSpc>
                        <a:spcPct val="90000"/>
                      </a:lnSpc>
                      <a:spcBef>
                        <a:spcPct val="0"/>
                      </a:spcBef>
                      <a:spcAft>
                        <a:spcPct val="35000"/>
                      </a:spcAft>
                    </a:pPr>
                    <a:r>
                      <a:rPr lang="es-MX" sz="1400" kern="1200" dirty="0" smtClean="0">
                        <a:latin typeface="Arial" panose="020B0604020202020204" pitchFamily="34" charset="0"/>
                        <a:cs typeface="Arial" panose="020B0604020202020204" pitchFamily="34" charset="0"/>
                      </a:rPr>
                      <a:t>Ser de </a:t>
                    </a:r>
                    <a:r>
                      <a:rPr lang="es-MX" sz="1400" b="1" kern="1200" dirty="0" smtClean="0">
                        <a:latin typeface="Arial" panose="020B0604020202020204" pitchFamily="34" charset="0"/>
                        <a:cs typeface="Arial" panose="020B0604020202020204" pitchFamily="34" charset="0"/>
                      </a:rPr>
                      <a:t>naturaleza económica.</a:t>
                    </a:r>
                    <a:endParaRPr lang="es-MX" sz="1400" kern="1200" dirty="0"/>
                  </a:p>
                </p:txBody>
              </p:sp>
              <p:sp>
                <p:nvSpPr>
                  <p:cNvPr id="30" name="Rectángulo 29"/>
                  <p:cNvSpPr/>
                  <p:nvPr/>
                </p:nvSpPr>
                <p:spPr>
                  <a:xfrm>
                    <a:off x="1764193" y="40345"/>
                    <a:ext cx="4462802" cy="1021227"/>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grpSp>
            <p:sp>
              <p:nvSpPr>
                <p:cNvPr id="27" name="Elipse 26"/>
                <p:cNvSpPr/>
                <p:nvPr/>
              </p:nvSpPr>
              <p:spPr>
                <a:xfrm>
                  <a:off x="2138763" y="2163342"/>
                  <a:ext cx="900000" cy="900000"/>
                </a:xfrm>
                <a:prstGeom prst="ellipse">
                  <a:avLst/>
                </a:prstGeom>
                <a:solidFill>
                  <a:srgbClr val="C00000"/>
                </a:solidFill>
                <a:ln>
                  <a:noFill/>
                </a:ln>
              </p:spPr>
              <p:style>
                <a:lnRef idx="2">
                  <a:schemeClr val="lt1">
                    <a:hueOff val="0"/>
                    <a:satOff val="0"/>
                    <a:lumOff val="0"/>
                    <a:alphaOff val="0"/>
                  </a:schemeClr>
                </a:lnRef>
                <a:fillRef idx="1">
                  <a:schemeClr val="accent3">
                    <a:shade val="80000"/>
                    <a:alpha val="50000"/>
                    <a:hueOff val="0"/>
                    <a:satOff val="0"/>
                    <a:lumOff val="0"/>
                    <a:alphaOff val="0"/>
                  </a:schemeClr>
                </a:fillRef>
                <a:effectRef idx="0">
                  <a:schemeClr val="accent3">
                    <a:shade val="80000"/>
                    <a:alpha val="50000"/>
                    <a:hueOff val="0"/>
                    <a:satOff val="0"/>
                    <a:lumOff val="0"/>
                    <a:alphaOff val="0"/>
                  </a:schemeClr>
                </a:effectRef>
                <a:fontRef idx="minor">
                  <a:schemeClr val="tx1"/>
                </a:fontRef>
              </p:style>
            </p:sp>
            <p:pic>
              <p:nvPicPr>
                <p:cNvPr id="29" name="Imagen 28"/>
                <p:cNvPicPr>
                  <a:picLocks noChangeAspect="1"/>
                </p:cNvPicPr>
                <p:nvPr/>
              </p:nvPicPr>
              <p:blipFill>
                <a:blip r:embed="rId4" cstate="print">
                  <a:lum bright="70000" contrast="-70000"/>
                  <a:extLst>
                    <a:ext uri="{28A0092B-C50C-407E-A947-70E740481C1C}">
                      <a14:useLocalDpi xmlns:a14="http://schemas.microsoft.com/office/drawing/2010/main" val="0"/>
                    </a:ext>
                  </a:extLst>
                </a:blip>
                <a:stretch>
                  <a:fillRect/>
                </a:stretch>
              </p:blipFill>
              <p:spPr>
                <a:xfrm>
                  <a:off x="2210400" y="2212828"/>
                  <a:ext cx="720000" cy="720000"/>
                </a:xfrm>
                <a:prstGeom prst="rect">
                  <a:avLst/>
                </a:prstGeom>
              </p:spPr>
            </p:pic>
          </p:grpSp>
          <p:grpSp>
            <p:nvGrpSpPr>
              <p:cNvPr id="15" name="Grupo 14"/>
              <p:cNvGrpSpPr/>
              <p:nvPr/>
            </p:nvGrpSpPr>
            <p:grpSpPr>
              <a:xfrm>
                <a:off x="1335370" y="4221848"/>
                <a:ext cx="7031019" cy="900000"/>
                <a:chOff x="2138763" y="4350283"/>
                <a:chExt cx="7031019" cy="900000"/>
              </a:xfrm>
            </p:grpSpPr>
            <p:sp>
              <p:nvSpPr>
                <p:cNvPr id="24" name="Rectángulo 23"/>
                <p:cNvSpPr/>
                <p:nvPr/>
              </p:nvSpPr>
              <p:spPr>
                <a:xfrm>
                  <a:off x="2839588" y="4438669"/>
                  <a:ext cx="6330194" cy="720000"/>
                </a:xfrm>
                <a:prstGeom prst="rect">
                  <a:avLst/>
                </a:prstGeom>
                <a:solidFill>
                  <a:schemeClr val="bg1">
                    <a:lumMod val="95000"/>
                  </a:schemeClr>
                </a:solidFill>
                <a:ln>
                  <a:no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17780" rIns="0" bIns="17780" numCol="1" spcCol="1270" anchor="ctr" anchorCtr="0">
                  <a:noAutofit/>
                </a:bodyPr>
                <a:lstStyle/>
                <a:p>
                  <a:pPr marL="271463" lvl="0" algn="just" defTabSz="622300">
                    <a:lnSpc>
                      <a:spcPct val="90000"/>
                    </a:lnSpc>
                    <a:spcBef>
                      <a:spcPct val="0"/>
                    </a:spcBef>
                    <a:spcAft>
                      <a:spcPct val="35000"/>
                    </a:spcAft>
                  </a:pPr>
                  <a:r>
                    <a:rPr lang="es-MX" sz="1400" kern="1200" dirty="0" smtClean="0">
                      <a:latin typeface="Arial" panose="020B0604020202020204" pitchFamily="34" charset="0"/>
                      <a:cs typeface="Arial" panose="020B0604020202020204" pitchFamily="34" charset="0"/>
                    </a:rPr>
                    <a:t>Estar </a:t>
                  </a:r>
                  <a:r>
                    <a:rPr lang="es-MX" sz="1400" b="1" kern="1200" dirty="0" smtClean="0">
                      <a:latin typeface="Arial" panose="020B0604020202020204" pitchFamily="34" charset="0"/>
                      <a:cs typeface="Arial" panose="020B0604020202020204" pitchFamily="34" charset="0"/>
                    </a:rPr>
                    <a:t>asociadas al monto o porcentaje de recursos </a:t>
                  </a:r>
                  <a:r>
                    <a:rPr lang="es-MX" sz="1400" kern="1200" dirty="0" smtClean="0">
                      <a:latin typeface="Arial" panose="020B0604020202020204" pitchFamily="34" charset="0"/>
                      <a:cs typeface="Arial" panose="020B0604020202020204" pitchFamily="34" charset="0"/>
                    </a:rPr>
                    <a:t>que recibe el Estado por los contratos, así como los </a:t>
                  </a:r>
                  <a:r>
                    <a:rPr lang="es-MX" sz="1400" b="1" kern="1200" dirty="0" smtClean="0">
                      <a:latin typeface="Arial" panose="020B0604020202020204" pitchFamily="34" charset="0"/>
                      <a:cs typeface="Arial" panose="020B0604020202020204" pitchFamily="34" charset="0"/>
                    </a:rPr>
                    <a:t>montos comprometidos de inversión </a:t>
                  </a:r>
                  <a:r>
                    <a:rPr lang="es-MX" sz="1400" kern="1200" dirty="0" smtClean="0">
                      <a:latin typeface="Arial" panose="020B0604020202020204" pitchFamily="34" charset="0"/>
                      <a:cs typeface="Arial" panose="020B0604020202020204" pitchFamily="34" charset="0"/>
                    </a:rPr>
                    <a:t>por parte de los contratistas.</a:t>
                  </a:r>
                  <a:endParaRPr lang="es-MX" sz="1400" kern="1200" dirty="0"/>
                </a:p>
              </p:txBody>
            </p:sp>
            <p:sp>
              <p:nvSpPr>
                <p:cNvPr id="25" name="Elipse 24"/>
                <p:cNvSpPr/>
                <p:nvPr/>
              </p:nvSpPr>
              <p:spPr>
                <a:xfrm>
                  <a:off x="2138763" y="4350283"/>
                  <a:ext cx="900000" cy="900000"/>
                </a:xfrm>
                <a:prstGeom prst="ellipse">
                  <a:avLst/>
                </a:prstGeom>
                <a:solidFill>
                  <a:srgbClr val="C00000"/>
                </a:solidFill>
                <a:ln>
                  <a:noFill/>
                </a:ln>
              </p:spPr>
              <p:style>
                <a:lnRef idx="2">
                  <a:schemeClr val="lt1">
                    <a:hueOff val="0"/>
                    <a:satOff val="0"/>
                    <a:lumOff val="0"/>
                    <a:alphaOff val="0"/>
                  </a:schemeClr>
                </a:lnRef>
                <a:fillRef idx="1">
                  <a:schemeClr val="accent3">
                    <a:shade val="80000"/>
                    <a:alpha val="50000"/>
                    <a:hueOff val="0"/>
                    <a:satOff val="0"/>
                    <a:lumOff val="13156"/>
                    <a:alphaOff val="0"/>
                  </a:schemeClr>
                </a:fillRef>
                <a:effectRef idx="0">
                  <a:schemeClr val="accent3">
                    <a:shade val="80000"/>
                    <a:alpha val="50000"/>
                    <a:hueOff val="0"/>
                    <a:satOff val="0"/>
                    <a:lumOff val="13156"/>
                    <a:alphaOff val="0"/>
                  </a:schemeClr>
                </a:effectRef>
                <a:fontRef idx="minor">
                  <a:schemeClr val="tx1"/>
                </a:fontRef>
              </p:style>
            </p:sp>
            <p:pic>
              <p:nvPicPr>
                <p:cNvPr id="26" name="Imagen 25"/>
                <p:cNvPicPr>
                  <a:picLocks noChangeAspect="1"/>
                </p:cNvPicPr>
                <p:nvPr/>
              </p:nvPicPr>
              <p:blipFill>
                <a:blip r:embed="rId5" cstate="print">
                  <a:lum bright="70000" contrast="-70000"/>
                  <a:extLst>
                    <a:ext uri="{28A0092B-C50C-407E-A947-70E740481C1C}">
                      <a14:useLocalDpi xmlns:a14="http://schemas.microsoft.com/office/drawing/2010/main" val="0"/>
                    </a:ext>
                  </a:extLst>
                </a:blip>
                <a:stretch>
                  <a:fillRect/>
                </a:stretch>
              </p:blipFill>
              <p:spPr>
                <a:xfrm>
                  <a:off x="2231558" y="4500894"/>
                  <a:ext cx="637590" cy="540000"/>
                </a:xfrm>
                <a:prstGeom prst="rect">
                  <a:avLst/>
                </a:prstGeom>
              </p:spPr>
            </p:pic>
          </p:grpSp>
          <p:grpSp>
            <p:nvGrpSpPr>
              <p:cNvPr id="16" name="Grupo 15"/>
              <p:cNvGrpSpPr/>
              <p:nvPr/>
            </p:nvGrpSpPr>
            <p:grpSpPr>
              <a:xfrm>
                <a:off x="1904196" y="5401531"/>
                <a:ext cx="6462716" cy="1031274"/>
                <a:chOff x="2138763" y="5496542"/>
                <a:chExt cx="6462716" cy="1031274"/>
              </a:xfrm>
            </p:grpSpPr>
            <p:grpSp>
              <p:nvGrpSpPr>
                <p:cNvPr id="17" name="Grupo 16"/>
                <p:cNvGrpSpPr/>
                <p:nvPr/>
              </p:nvGrpSpPr>
              <p:grpSpPr>
                <a:xfrm>
                  <a:off x="2839588" y="5506589"/>
                  <a:ext cx="5761891" cy="1021227"/>
                  <a:chOff x="465104" y="3144372"/>
                  <a:chExt cx="5761891" cy="1021227"/>
                </a:xfrm>
              </p:grpSpPr>
              <p:sp>
                <p:nvSpPr>
                  <p:cNvPr id="23" name="Rectángulo 22"/>
                  <p:cNvSpPr/>
                  <p:nvPr/>
                </p:nvSpPr>
                <p:spPr>
                  <a:xfrm>
                    <a:off x="465104" y="3254443"/>
                    <a:ext cx="5761368" cy="720000"/>
                  </a:xfrm>
                  <a:prstGeom prst="rect">
                    <a:avLst/>
                  </a:prstGeom>
                  <a:solidFill>
                    <a:schemeClr val="bg1">
                      <a:lumMod val="95000"/>
                    </a:schemeClr>
                  </a:solidFill>
                  <a:ln>
                    <a:no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17780" rIns="0" bIns="17780" numCol="1" spcCol="1270" anchor="ctr" anchorCtr="0">
                    <a:noAutofit/>
                  </a:bodyPr>
                  <a:lstStyle/>
                  <a:p>
                    <a:pPr marL="271463" lvl="0" algn="just" defTabSz="622300">
                      <a:lnSpc>
                        <a:spcPct val="90000"/>
                      </a:lnSpc>
                      <a:spcBef>
                        <a:spcPct val="0"/>
                      </a:spcBef>
                      <a:spcAft>
                        <a:spcPct val="35000"/>
                      </a:spcAft>
                    </a:pPr>
                    <a:r>
                      <a:rPr lang="es-MX" sz="1400" kern="1200" dirty="0" smtClean="0">
                        <a:latin typeface="Arial" panose="020B0604020202020204" pitchFamily="34" charset="0"/>
                        <a:cs typeface="Arial" panose="020B0604020202020204" pitchFamily="34" charset="0"/>
                      </a:rPr>
                      <a:t>Contemplar </a:t>
                    </a:r>
                    <a:r>
                      <a:rPr lang="es-MX" sz="1400" b="1" kern="1200" dirty="0" smtClean="0">
                        <a:latin typeface="Arial" panose="020B0604020202020204" pitchFamily="34" charset="0"/>
                        <a:cs typeface="Arial" panose="020B0604020202020204" pitchFamily="34" charset="0"/>
                      </a:rPr>
                      <a:t>valores mínimos* </a:t>
                    </a:r>
                    <a:r>
                      <a:rPr lang="es-MX" sz="1400" kern="1200" dirty="0" smtClean="0">
                        <a:latin typeface="Arial" panose="020B0604020202020204" pitchFamily="34" charset="0"/>
                        <a:cs typeface="Arial" panose="020B0604020202020204" pitchFamily="34" charset="0"/>
                      </a:rPr>
                      <a:t>y, en su caso,</a:t>
                    </a:r>
                    <a:r>
                      <a:rPr lang="es-MX" sz="1400" b="1" kern="1200" dirty="0" smtClean="0">
                        <a:latin typeface="Arial" panose="020B0604020202020204" pitchFamily="34" charset="0"/>
                        <a:cs typeface="Arial" panose="020B0604020202020204" pitchFamily="34" charset="0"/>
                      </a:rPr>
                      <a:t> valores máximos* </a:t>
                    </a:r>
                    <a:r>
                      <a:rPr lang="es-MX" sz="1400" kern="1200" dirty="0" smtClean="0">
                        <a:latin typeface="Arial" panose="020B0604020202020204" pitchFamily="34" charset="0"/>
                        <a:cs typeface="Arial" panose="020B0604020202020204" pitchFamily="34" charset="0"/>
                      </a:rPr>
                      <a:t>aceptables.</a:t>
                    </a:r>
                    <a:endParaRPr lang="es-MX" sz="1400" kern="1200" dirty="0"/>
                  </a:p>
                </p:txBody>
              </p:sp>
              <p:sp>
                <p:nvSpPr>
                  <p:cNvPr id="22" name="Rectángulo 21"/>
                  <p:cNvSpPr/>
                  <p:nvPr/>
                </p:nvSpPr>
                <p:spPr>
                  <a:xfrm>
                    <a:off x="778374" y="3144372"/>
                    <a:ext cx="5448621" cy="1021227"/>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grpSp>
            <p:sp>
              <p:nvSpPr>
                <p:cNvPr id="18" name="Elipse 17"/>
                <p:cNvSpPr/>
                <p:nvPr/>
              </p:nvSpPr>
              <p:spPr>
                <a:xfrm>
                  <a:off x="2138763" y="5531990"/>
                  <a:ext cx="900000" cy="900000"/>
                </a:xfrm>
                <a:prstGeom prst="ellipse">
                  <a:avLst/>
                </a:prstGeom>
                <a:solidFill>
                  <a:srgbClr val="C00000"/>
                </a:solidFill>
                <a:ln>
                  <a:noFill/>
                </a:ln>
              </p:spPr>
              <p:style>
                <a:lnRef idx="2">
                  <a:schemeClr val="lt1">
                    <a:hueOff val="0"/>
                    <a:satOff val="0"/>
                    <a:lumOff val="0"/>
                    <a:alphaOff val="0"/>
                  </a:schemeClr>
                </a:lnRef>
                <a:fillRef idx="1">
                  <a:schemeClr val="accent3">
                    <a:shade val="80000"/>
                    <a:alpha val="50000"/>
                    <a:hueOff val="0"/>
                    <a:satOff val="0"/>
                    <a:lumOff val="13156"/>
                    <a:alphaOff val="0"/>
                  </a:schemeClr>
                </a:fillRef>
                <a:effectRef idx="0">
                  <a:schemeClr val="accent3">
                    <a:shade val="80000"/>
                    <a:alpha val="50000"/>
                    <a:hueOff val="0"/>
                    <a:satOff val="0"/>
                    <a:lumOff val="13156"/>
                    <a:alphaOff val="0"/>
                  </a:schemeClr>
                </a:effectRef>
                <a:fontRef idx="minor">
                  <a:schemeClr val="tx1"/>
                </a:fontRef>
              </p:style>
            </p:sp>
            <p:sp>
              <p:nvSpPr>
                <p:cNvPr id="19" name="CuadroTexto 18"/>
                <p:cNvSpPr txBox="1"/>
                <p:nvPr/>
              </p:nvSpPr>
              <p:spPr>
                <a:xfrm>
                  <a:off x="2265376" y="5496542"/>
                  <a:ext cx="318969" cy="707886"/>
                </a:xfrm>
                <a:prstGeom prst="rect">
                  <a:avLst/>
                </a:prstGeom>
                <a:noFill/>
              </p:spPr>
              <p:txBody>
                <a:bodyPr wrap="square" rtlCol="0">
                  <a:spAutoFit/>
                </a:bodyPr>
                <a:lstStyle/>
                <a:p>
                  <a:r>
                    <a:rPr lang="es-MX" sz="4000" b="1" dirty="0" smtClean="0">
                      <a:solidFill>
                        <a:schemeClr val="bg1">
                          <a:lumMod val="75000"/>
                        </a:schemeClr>
                      </a:solidFill>
                    </a:rPr>
                    <a:t>-</a:t>
                  </a:r>
                  <a:endParaRPr lang="es-MX" sz="4000" b="1" dirty="0">
                    <a:solidFill>
                      <a:schemeClr val="bg1">
                        <a:lumMod val="75000"/>
                      </a:schemeClr>
                    </a:solidFill>
                  </a:endParaRPr>
                </a:p>
              </p:txBody>
            </p:sp>
            <p:sp>
              <p:nvSpPr>
                <p:cNvPr id="20" name="CuadroTexto 19"/>
                <p:cNvSpPr txBox="1"/>
                <p:nvPr/>
              </p:nvSpPr>
              <p:spPr>
                <a:xfrm>
                  <a:off x="2571970" y="5758633"/>
                  <a:ext cx="318969" cy="523220"/>
                </a:xfrm>
                <a:prstGeom prst="rect">
                  <a:avLst/>
                </a:prstGeom>
                <a:noFill/>
              </p:spPr>
              <p:txBody>
                <a:bodyPr wrap="square" rtlCol="0">
                  <a:spAutoFit/>
                </a:bodyPr>
                <a:lstStyle/>
                <a:p>
                  <a:r>
                    <a:rPr lang="es-MX" sz="2800" b="1" dirty="0">
                      <a:solidFill>
                        <a:schemeClr val="bg1">
                          <a:lumMod val="75000"/>
                        </a:schemeClr>
                      </a:solidFill>
                    </a:rPr>
                    <a:t>+</a:t>
                  </a:r>
                </a:p>
              </p:txBody>
            </p:sp>
            <p:cxnSp>
              <p:nvCxnSpPr>
                <p:cNvPr id="21" name="Conector recto 20"/>
                <p:cNvCxnSpPr/>
                <p:nvPr/>
              </p:nvCxnSpPr>
              <p:spPr>
                <a:xfrm flipV="1">
                  <a:off x="2376008" y="5678982"/>
                  <a:ext cx="410698" cy="560894"/>
                </a:xfrm>
                <a:prstGeom prst="line">
                  <a:avLst/>
                </a:prstGeom>
                <a:ln w="28575">
                  <a:solidFill>
                    <a:schemeClr val="bg1">
                      <a:lumMod val="65000"/>
                    </a:schemeClr>
                  </a:solidFill>
                </a:ln>
              </p:spPr>
              <p:style>
                <a:lnRef idx="3">
                  <a:schemeClr val="dk1"/>
                </a:lnRef>
                <a:fillRef idx="0">
                  <a:schemeClr val="dk1"/>
                </a:fillRef>
                <a:effectRef idx="2">
                  <a:schemeClr val="dk1"/>
                </a:effectRef>
                <a:fontRef idx="minor">
                  <a:schemeClr val="tx1"/>
                </a:fontRef>
              </p:style>
            </p:cxnSp>
          </p:grpSp>
        </p:grpSp>
      </p:grpSp>
      <p:sp>
        <p:nvSpPr>
          <p:cNvPr id="37" name="2 Título"/>
          <p:cNvSpPr txBox="1">
            <a:spLocks/>
          </p:cNvSpPr>
          <p:nvPr/>
        </p:nvSpPr>
        <p:spPr>
          <a:xfrm>
            <a:off x="457200" y="135272"/>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smtClean="0">
                <a:latin typeface="Arial" panose="020B0604020202020204" pitchFamily="34" charset="0"/>
                <a:cs typeface="Arial" panose="020B0604020202020204" pitchFamily="34" charset="0"/>
              </a:rPr>
              <a:t>Variable </a:t>
            </a:r>
            <a:r>
              <a:rPr lang="es-MX" sz="2000" cap="small" dirty="0">
                <a:latin typeface="Arial" panose="020B0604020202020204" pitchFamily="34" charset="0"/>
                <a:cs typeface="Arial" panose="020B0604020202020204" pitchFamily="34" charset="0"/>
              </a:rPr>
              <a:t>de </a:t>
            </a:r>
            <a:r>
              <a:rPr lang="es-MX" sz="2000" cap="small" dirty="0" smtClean="0">
                <a:latin typeface="Arial" panose="020B0604020202020204" pitchFamily="34" charset="0"/>
                <a:cs typeface="Arial" panose="020B0604020202020204" pitchFamily="34" charset="0"/>
              </a:rPr>
              <a:t>Licitación </a:t>
            </a:r>
            <a:r>
              <a:rPr lang="es-MX" sz="2000" cap="small" dirty="0">
                <a:latin typeface="Arial" panose="020B0604020202020204" pitchFamily="34" charset="0"/>
                <a:cs typeface="Arial" panose="020B0604020202020204" pitchFamily="34" charset="0"/>
              </a:rPr>
              <a:t>– </a:t>
            </a:r>
            <a:r>
              <a:rPr lang="es-MX" sz="2000" cap="small" dirty="0" smtClean="0">
                <a:latin typeface="Arial" panose="020B0604020202020204" pitchFamily="34" charset="0"/>
                <a:cs typeface="Arial" panose="020B0604020202020204" pitchFamily="34" charset="0"/>
              </a:rPr>
              <a:t>Fundamento Legal</a:t>
            </a:r>
            <a:endParaRPr lang="es-MX" sz="2000" cap="small" dirty="0">
              <a:latin typeface="Arial" panose="020B0604020202020204" pitchFamily="34" charset="0"/>
              <a:cs typeface="Arial" panose="020B0604020202020204" pitchFamily="34" charset="0"/>
            </a:endParaRPr>
          </a:p>
        </p:txBody>
      </p:sp>
      <p:sp>
        <p:nvSpPr>
          <p:cNvPr id="38" name="Rectángulo 37"/>
          <p:cNvSpPr/>
          <p:nvPr/>
        </p:nvSpPr>
        <p:spPr>
          <a:xfrm>
            <a:off x="395974" y="6510588"/>
            <a:ext cx="8195302" cy="246221"/>
          </a:xfrm>
          <a:prstGeom prst="rect">
            <a:avLst/>
          </a:prstGeom>
          <a:noFill/>
        </p:spPr>
        <p:txBody>
          <a:bodyPr wrap="square">
            <a:spAutoFit/>
          </a:bodyPr>
          <a:lstStyle/>
          <a:p>
            <a:pPr algn="just"/>
            <a:r>
              <a:rPr lang="es-MX" sz="1000" dirty="0" smtClean="0">
                <a:latin typeface="Arial" panose="020B0604020202020204" pitchFamily="34" charset="0"/>
                <a:cs typeface="Arial" panose="020B0604020202020204" pitchFamily="34" charset="0"/>
              </a:rPr>
              <a:t>*Conforme al articulo 9 del Reglamento de la Ley de Ingresos sobre Hidrocarburos.</a:t>
            </a:r>
          </a:p>
        </p:txBody>
      </p:sp>
    </p:spTree>
    <p:extLst>
      <p:ext uri="{BB962C8B-B14F-4D97-AF65-F5344CB8AC3E}">
        <p14:creationId xmlns:p14="http://schemas.microsoft.com/office/powerpoint/2010/main" val="12062338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2 Título"/>
          <p:cNvSpPr txBox="1">
            <a:spLocks/>
          </p:cNvSpPr>
          <p:nvPr/>
        </p:nvSpPr>
        <p:spPr>
          <a:xfrm>
            <a:off x="457200" y="135272"/>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smtClean="0">
                <a:latin typeface="Arial" panose="020B0604020202020204" pitchFamily="34" charset="0"/>
                <a:cs typeface="Arial" panose="020B0604020202020204" pitchFamily="34" charset="0"/>
              </a:rPr>
              <a:t> Variable de Licitación – Elección del Tipo de Licitación </a:t>
            </a:r>
            <a:endParaRPr lang="es-MX" sz="2000" cap="small" dirty="0">
              <a:latin typeface="Arial" panose="020B0604020202020204" pitchFamily="34" charset="0"/>
              <a:cs typeface="Arial" panose="020B0604020202020204" pitchFamily="34" charset="0"/>
            </a:endParaRPr>
          </a:p>
        </p:txBody>
      </p:sp>
      <p:cxnSp>
        <p:nvCxnSpPr>
          <p:cNvPr id="7" name="Conector recto 20"/>
          <p:cNvCxnSpPr/>
          <p:nvPr/>
        </p:nvCxnSpPr>
        <p:spPr>
          <a:xfrm>
            <a:off x="457200" y="537777"/>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20356"/>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14</a:t>
            </a:fld>
            <a:endParaRPr lang="en-US" dirty="0">
              <a:latin typeface="Arial" panose="020B0604020202020204" pitchFamily="34" charset="0"/>
              <a:cs typeface="Arial" panose="020B0604020202020204" pitchFamily="34" charset="0"/>
            </a:endParaRPr>
          </a:p>
        </p:txBody>
      </p:sp>
      <p:grpSp>
        <p:nvGrpSpPr>
          <p:cNvPr id="10" name="Grupo 9"/>
          <p:cNvGrpSpPr/>
          <p:nvPr/>
        </p:nvGrpSpPr>
        <p:grpSpPr>
          <a:xfrm>
            <a:off x="978195" y="770467"/>
            <a:ext cx="7176977" cy="5742931"/>
            <a:chOff x="1332000" y="965200"/>
            <a:chExt cx="6480000" cy="5742931"/>
          </a:xfrm>
        </p:grpSpPr>
        <p:sp>
          <p:nvSpPr>
            <p:cNvPr id="3" name="Rectángulo 2"/>
            <p:cNvSpPr/>
            <p:nvPr/>
          </p:nvSpPr>
          <p:spPr>
            <a:xfrm>
              <a:off x="1332000" y="965200"/>
              <a:ext cx="6480000" cy="618066"/>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666750">
                <a:lnSpc>
                  <a:spcPct val="90000"/>
                </a:lnSpc>
                <a:spcBef>
                  <a:spcPct val="0"/>
                </a:spcBef>
                <a:spcAft>
                  <a:spcPct val="35000"/>
                </a:spcAft>
              </a:pPr>
              <a:r>
                <a:rPr lang="es-MX" sz="1400" dirty="0">
                  <a:solidFill>
                    <a:sysClr val="windowText" lastClr="000000"/>
                  </a:solidFill>
                  <a:latin typeface="Arial" panose="020B0604020202020204" pitchFamily="34" charset="0"/>
                  <a:cs typeface="Arial" panose="020B0604020202020204" pitchFamily="34" charset="0"/>
                </a:rPr>
                <a:t>El proceso consiste en la </a:t>
              </a:r>
              <a:r>
                <a:rPr lang="es-MX" sz="1400" b="1" dirty="0">
                  <a:solidFill>
                    <a:sysClr val="windowText" lastClr="000000"/>
                  </a:solidFill>
                  <a:latin typeface="Arial" panose="020B0604020202020204" pitchFamily="34" charset="0"/>
                  <a:cs typeface="Arial" panose="020B0604020202020204" pitchFamily="34" charset="0"/>
                </a:rPr>
                <a:t>elección del tipo de licitación</a:t>
              </a:r>
              <a:r>
                <a:rPr lang="es-MX" sz="1400" dirty="0">
                  <a:solidFill>
                    <a:sysClr val="windowText" lastClr="000000"/>
                  </a:solidFill>
                  <a:latin typeface="Arial" panose="020B0604020202020204" pitchFamily="34" charset="0"/>
                  <a:cs typeface="Arial" panose="020B0604020202020204" pitchFamily="34" charset="0"/>
                </a:rPr>
                <a:t>. </a:t>
              </a:r>
            </a:p>
            <a:p>
              <a:pPr lvl="0" algn="ctr" defTabSz="666750">
                <a:lnSpc>
                  <a:spcPct val="90000"/>
                </a:lnSpc>
                <a:spcBef>
                  <a:spcPct val="0"/>
                </a:spcBef>
                <a:spcAft>
                  <a:spcPct val="35000"/>
                </a:spcAft>
              </a:pPr>
              <a:r>
                <a:rPr lang="es-MX" sz="1400" dirty="0">
                  <a:solidFill>
                    <a:sysClr val="windowText" lastClr="000000"/>
                  </a:solidFill>
                  <a:latin typeface="Arial" panose="020B0604020202020204" pitchFamily="34" charset="0"/>
                  <a:cs typeface="Arial" panose="020B0604020202020204" pitchFamily="34" charset="0"/>
                </a:rPr>
                <a:t>La SHCP debe determinar el mecanismo de </a:t>
              </a:r>
              <a:r>
                <a:rPr lang="es-MX" sz="1400" dirty="0" smtClean="0">
                  <a:solidFill>
                    <a:sysClr val="windowText" lastClr="000000"/>
                  </a:solidFill>
                  <a:latin typeface="Arial" panose="020B0604020202020204" pitchFamily="34" charset="0"/>
                  <a:cs typeface="Arial" panose="020B0604020202020204" pitchFamily="34" charset="0"/>
                </a:rPr>
                <a:t>adjudicación.</a:t>
              </a:r>
              <a:endParaRPr lang="es-MX" sz="1400" dirty="0">
                <a:solidFill>
                  <a:sysClr val="windowText" lastClr="000000"/>
                </a:solidFill>
                <a:latin typeface="Arial" panose="020B0604020202020204" pitchFamily="34" charset="0"/>
                <a:cs typeface="Arial" panose="020B0604020202020204" pitchFamily="34" charset="0"/>
              </a:endParaRPr>
            </a:p>
          </p:txBody>
        </p:sp>
        <p:sp>
          <p:nvSpPr>
            <p:cNvPr id="21" name="Rectángulo 20"/>
            <p:cNvSpPr/>
            <p:nvPr/>
          </p:nvSpPr>
          <p:spPr>
            <a:xfrm>
              <a:off x="1332000" y="1943955"/>
              <a:ext cx="6480000" cy="7200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666750">
                <a:lnSpc>
                  <a:spcPct val="90000"/>
                </a:lnSpc>
                <a:spcBef>
                  <a:spcPct val="0"/>
                </a:spcBef>
                <a:spcAft>
                  <a:spcPct val="35000"/>
                </a:spcAft>
              </a:pPr>
              <a:r>
                <a:rPr lang="es-MX" sz="1400" dirty="0">
                  <a:solidFill>
                    <a:schemeClr val="tx1"/>
                  </a:solidFill>
                  <a:latin typeface="Arial" panose="020B0604020202020204" pitchFamily="34" charset="0"/>
                  <a:cs typeface="Arial" panose="020B0604020202020204" pitchFamily="34" charset="0"/>
                </a:rPr>
                <a:t>De conformidad con la Ley de Hidrocarburos, dicho mecanismo, </a:t>
              </a:r>
              <a:r>
                <a:rPr lang="es-MX" sz="1400" dirty="0" smtClean="0">
                  <a:solidFill>
                    <a:schemeClr val="tx1"/>
                  </a:solidFill>
                  <a:latin typeface="Arial" panose="020B0604020202020204" pitchFamily="34" charset="0"/>
                  <a:cs typeface="Arial" panose="020B0604020202020204" pitchFamily="34" charset="0"/>
                </a:rPr>
                <a:t/>
              </a:r>
              <a:br>
                <a:rPr lang="es-MX" sz="1400" dirty="0" smtClean="0">
                  <a:solidFill>
                    <a:schemeClr val="tx1"/>
                  </a:solidFill>
                  <a:latin typeface="Arial" panose="020B0604020202020204" pitchFamily="34" charset="0"/>
                  <a:cs typeface="Arial" panose="020B0604020202020204" pitchFamily="34" charset="0"/>
                </a:rPr>
              </a:br>
              <a:r>
                <a:rPr lang="es-MX" sz="1400" dirty="0" smtClean="0">
                  <a:solidFill>
                    <a:schemeClr val="tx1"/>
                  </a:solidFill>
                  <a:latin typeface="Arial" panose="020B0604020202020204" pitchFamily="34" charset="0"/>
                  <a:cs typeface="Arial" panose="020B0604020202020204" pitchFamily="34" charset="0"/>
                </a:rPr>
                <a:t>podrá </a:t>
              </a:r>
              <a:r>
                <a:rPr lang="es-MX" sz="1400" dirty="0">
                  <a:solidFill>
                    <a:schemeClr val="tx1"/>
                  </a:solidFill>
                  <a:latin typeface="Arial" panose="020B0604020202020204" pitchFamily="34" charset="0"/>
                  <a:cs typeface="Arial" panose="020B0604020202020204" pitchFamily="34" charset="0"/>
                </a:rPr>
                <a:t>consistir en:</a:t>
              </a:r>
            </a:p>
          </p:txBody>
        </p:sp>
        <p:sp>
          <p:nvSpPr>
            <p:cNvPr id="23" name="Rectángulo 22"/>
            <p:cNvSpPr/>
            <p:nvPr/>
          </p:nvSpPr>
          <p:spPr>
            <a:xfrm>
              <a:off x="1332000" y="4548713"/>
              <a:ext cx="6480000" cy="9000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66750">
                <a:lnSpc>
                  <a:spcPct val="90000"/>
                </a:lnSpc>
                <a:spcBef>
                  <a:spcPct val="0"/>
                </a:spcBef>
                <a:spcAft>
                  <a:spcPct val="35000"/>
                </a:spcAft>
              </a:pPr>
              <a:r>
                <a:rPr lang="es-MX" sz="1400" b="1" dirty="0" smtClean="0">
                  <a:solidFill>
                    <a:schemeClr val="tx1"/>
                  </a:solidFill>
                  <a:latin typeface="Arial" panose="020B0604020202020204" pitchFamily="34" charset="0"/>
                  <a:cs typeface="Arial" panose="020B0604020202020204" pitchFamily="34" charset="0"/>
                </a:rPr>
                <a:t>Las características principales del mecanismo son</a:t>
              </a:r>
              <a:r>
                <a:rPr lang="es-MX" sz="1400" dirty="0" smtClean="0">
                  <a:solidFill>
                    <a:schemeClr val="tx1"/>
                  </a:solidFill>
                  <a:latin typeface="Arial" panose="020B0604020202020204" pitchFamily="34" charset="0"/>
                  <a:cs typeface="Arial" panose="020B0604020202020204" pitchFamily="34" charset="0"/>
                </a:rPr>
                <a:t>: </a:t>
              </a:r>
              <a:r>
                <a:rPr lang="es-MX" sz="1400" dirty="0" smtClean="0">
                  <a:solidFill>
                    <a:schemeClr val="tx1"/>
                  </a:solidFill>
                  <a:latin typeface="Arial" panose="020B0604020202020204" pitchFamily="34" charset="0"/>
                  <a:cs typeface="Arial" panose="020B0604020202020204" pitchFamily="34" charset="0"/>
                </a:rPr>
                <a:t>1. los </a:t>
              </a:r>
              <a:r>
                <a:rPr lang="es-MX" sz="1400" dirty="0" smtClean="0">
                  <a:solidFill>
                    <a:schemeClr val="tx1"/>
                  </a:solidFill>
                  <a:latin typeface="Arial" panose="020B0604020202020204" pitchFamily="34" charset="0"/>
                  <a:cs typeface="Arial" panose="020B0604020202020204" pitchFamily="34" charset="0"/>
                </a:rPr>
                <a:t>participantes </a:t>
              </a:r>
              <a:r>
                <a:rPr lang="es-MX" sz="1400" dirty="0" smtClean="0">
                  <a:solidFill>
                    <a:schemeClr val="tx1"/>
                  </a:solidFill>
                  <a:latin typeface="Arial" panose="020B0604020202020204" pitchFamily="34" charset="0"/>
                  <a:cs typeface="Arial" panose="020B0604020202020204" pitchFamily="34" charset="0"/>
                </a:rPr>
                <a:t>entregan su </a:t>
              </a:r>
              <a:r>
                <a:rPr lang="es-MX" sz="1400" dirty="0">
                  <a:solidFill>
                    <a:schemeClr val="tx1"/>
                  </a:solidFill>
                  <a:latin typeface="Arial" panose="020B0604020202020204" pitchFamily="34" charset="0"/>
                  <a:cs typeface="Arial" panose="020B0604020202020204" pitchFamily="34" charset="0"/>
                </a:rPr>
                <a:t>oferta en un sobre </a:t>
              </a:r>
              <a:r>
                <a:rPr lang="es-MX" sz="1400" dirty="0" smtClean="0">
                  <a:solidFill>
                    <a:schemeClr val="tx1"/>
                  </a:solidFill>
                  <a:latin typeface="Arial" panose="020B0604020202020204" pitchFamily="34" charset="0"/>
                  <a:cs typeface="Arial" panose="020B0604020202020204" pitchFamily="34" charset="0"/>
                </a:rPr>
                <a:t>cerrado; 2. </a:t>
              </a:r>
              <a:r>
                <a:rPr lang="es-MX" sz="1400" dirty="0" smtClean="0">
                  <a:solidFill>
                    <a:schemeClr val="tx1"/>
                  </a:solidFill>
                  <a:latin typeface="Arial" panose="020B0604020202020204" pitchFamily="34" charset="0"/>
                  <a:cs typeface="Arial" panose="020B0604020202020204" pitchFamily="34" charset="0"/>
                </a:rPr>
                <a:t>los sobres </a:t>
              </a:r>
              <a:r>
                <a:rPr lang="es-MX" sz="1400" dirty="0">
                  <a:solidFill>
                    <a:schemeClr val="tx1"/>
                  </a:solidFill>
                  <a:latin typeface="Arial" panose="020B0604020202020204" pitchFamily="34" charset="0"/>
                  <a:cs typeface="Arial" panose="020B0604020202020204" pitchFamily="34" charset="0"/>
                </a:rPr>
                <a:t>se abren </a:t>
              </a:r>
              <a:r>
                <a:rPr lang="es-MX" sz="1400" dirty="0" smtClean="0">
                  <a:solidFill>
                    <a:schemeClr val="tx1"/>
                  </a:solidFill>
                  <a:latin typeface="Arial" panose="020B0604020202020204" pitchFamily="34" charset="0"/>
                  <a:cs typeface="Arial" panose="020B0604020202020204" pitchFamily="34" charset="0"/>
                </a:rPr>
                <a:t>hasta que se reciben todas las </a:t>
              </a:r>
              <a:r>
                <a:rPr lang="es-MX" sz="1400" dirty="0" smtClean="0">
                  <a:solidFill>
                    <a:schemeClr val="tx1"/>
                  </a:solidFill>
                  <a:latin typeface="Arial" panose="020B0604020202020204" pitchFamily="34" charset="0"/>
                  <a:cs typeface="Arial" panose="020B0604020202020204" pitchFamily="34" charset="0"/>
                </a:rPr>
                <a:t>ofertas; 3. la oferta más </a:t>
              </a:r>
              <a:r>
                <a:rPr lang="es-MX" sz="1400" dirty="0">
                  <a:solidFill>
                    <a:schemeClr val="tx1"/>
                  </a:solidFill>
                  <a:latin typeface="Arial" panose="020B0604020202020204" pitchFamily="34" charset="0"/>
                  <a:cs typeface="Arial" panose="020B0604020202020204" pitchFamily="34" charset="0"/>
                </a:rPr>
                <a:t>alta </a:t>
              </a:r>
              <a:r>
                <a:rPr lang="es-MX" sz="1400" dirty="0" smtClean="0">
                  <a:solidFill>
                    <a:schemeClr val="tx1"/>
                  </a:solidFill>
                  <a:latin typeface="Arial" panose="020B0604020202020204" pitchFamily="34" charset="0"/>
                  <a:cs typeface="Arial" panose="020B0604020202020204" pitchFamily="34" charset="0"/>
                </a:rPr>
                <a:t>gana; </a:t>
              </a:r>
              <a:r>
                <a:rPr lang="es-MX" sz="1400" dirty="0" smtClean="0">
                  <a:solidFill>
                    <a:schemeClr val="tx1"/>
                  </a:solidFill>
                  <a:latin typeface="Arial" panose="020B0604020202020204" pitchFamily="34" charset="0"/>
                  <a:cs typeface="Arial" panose="020B0604020202020204" pitchFamily="34" charset="0"/>
                </a:rPr>
                <a:t>y, 4. se </a:t>
              </a:r>
              <a:r>
                <a:rPr lang="es-MX" sz="1400" dirty="0" smtClean="0">
                  <a:solidFill>
                    <a:schemeClr val="tx1"/>
                  </a:solidFill>
                  <a:latin typeface="Arial" panose="020B0604020202020204" pitchFamily="34" charset="0"/>
                  <a:cs typeface="Arial" panose="020B0604020202020204" pitchFamily="34" charset="0"/>
                </a:rPr>
                <a:t>paga un </a:t>
              </a:r>
              <a:r>
                <a:rPr lang="es-MX" sz="1400" dirty="0">
                  <a:solidFill>
                    <a:schemeClr val="tx1"/>
                  </a:solidFill>
                  <a:latin typeface="Arial" panose="020B0604020202020204" pitchFamily="34" charset="0"/>
                  <a:cs typeface="Arial" panose="020B0604020202020204" pitchFamily="34" charset="0"/>
                </a:rPr>
                <a:t>precio igual a la cantidad </a:t>
              </a:r>
              <a:r>
                <a:rPr lang="es-MX" sz="1400" dirty="0" smtClean="0">
                  <a:solidFill>
                    <a:schemeClr val="tx1"/>
                  </a:solidFill>
                  <a:latin typeface="Arial" panose="020B0604020202020204" pitchFamily="34" charset="0"/>
                  <a:cs typeface="Arial" panose="020B0604020202020204" pitchFamily="34" charset="0"/>
                </a:rPr>
                <a:t>ofrecida.</a:t>
              </a:r>
              <a:endParaRPr lang="es-MX" sz="1400" dirty="0">
                <a:solidFill>
                  <a:schemeClr val="tx1"/>
                </a:solidFill>
                <a:latin typeface="Arial" panose="020B0604020202020204" pitchFamily="34" charset="0"/>
                <a:cs typeface="Arial" panose="020B0604020202020204" pitchFamily="34" charset="0"/>
              </a:endParaRPr>
            </a:p>
          </p:txBody>
        </p:sp>
        <p:sp>
          <p:nvSpPr>
            <p:cNvPr id="28" name="Rectángulo 27"/>
            <p:cNvSpPr/>
            <p:nvPr/>
          </p:nvSpPr>
          <p:spPr>
            <a:xfrm>
              <a:off x="1332000" y="5808131"/>
              <a:ext cx="6480000" cy="9000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666750">
                <a:lnSpc>
                  <a:spcPct val="90000"/>
                </a:lnSpc>
                <a:spcBef>
                  <a:spcPct val="0"/>
                </a:spcBef>
                <a:spcAft>
                  <a:spcPct val="35000"/>
                </a:spcAft>
              </a:pPr>
              <a:r>
                <a:rPr lang="es-MX" sz="1400" dirty="0">
                  <a:solidFill>
                    <a:sysClr val="windowText" lastClr="000000"/>
                  </a:solidFill>
                  <a:latin typeface="Arial" panose="020B0604020202020204" pitchFamily="34" charset="0"/>
                  <a:cs typeface="Arial" panose="020B0604020202020204" pitchFamily="34" charset="0"/>
                </a:rPr>
                <a:t>Por reglamento, la determinación del mecanismo de adjudicación por parte de la SHCP deberá ir acompañado de una </a:t>
              </a:r>
              <a:r>
                <a:rPr lang="es-MX" sz="1400" b="1" dirty="0">
                  <a:solidFill>
                    <a:sysClr val="windowText" lastClr="000000"/>
                  </a:solidFill>
                  <a:latin typeface="Arial" panose="020B0604020202020204" pitchFamily="34" charset="0"/>
                  <a:cs typeface="Arial" panose="020B0604020202020204" pitchFamily="34" charset="0"/>
                </a:rPr>
                <a:t>justificación </a:t>
              </a:r>
              <a:r>
                <a:rPr lang="es-MX" sz="1400" dirty="0">
                  <a:solidFill>
                    <a:sysClr val="windowText" lastClr="000000"/>
                  </a:solidFill>
                  <a:latin typeface="Arial" panose="020B0604020202020204" pitchFamily="34" charset="0"/>
                  <a:cs typeface="Arial" panose="020B0604020202020204" pitchFamily="34" charset="0"/>
                </a:rPr>
                <a:t>y contar con la </a:t>
              </a:r>
              <a:r>
                <a:rPr lang="es-MX" sz="1400" b="1" dirty="0">
                  <a:solidFill>
                    <a:sysClr val="windowText" lastClr="000000"/>
                  </a:solidFill>
                  <a:latin typeface="Arial" panose="020B0604020202020204" pitchFamily="34" charset="0"/>
                  <a:cs typeface="Arial" panose="020B0604020202020204" pitchFamily="34" charset="0"/>
                </a:rPr>
                <a:t>opinión de la Comisión Federal de Competencia Económica</a:t>
              </a:r>
              <a:r>
                <a:rPr lang="es-MX" sz="1400" dirty="0">
                  <a:solidFill>
                    <a:sysClr val="windowText" lastClr="000000"/>
                  </a:solidFill>
                  <a:latin typeface="Arial" panose="020B0604020202020204" pitchFamily="34" charset="0"/>
                  <a:cs typeface="Arial" panose="020B0604020202020204" pitchFamily="34" charset="0"/>
                </a:rPr>
                <a:t>.</a:t>
              </a:r>
            </a:p>
          </p:txBody>
        </p:sp>
        <p:sp>
          <p:nvSpPr>
            <p:cNvPr id="6" name="Rectángulo 5"/>
            <p:cNvSpPr/>
            <p:nvPr/>
          </p:nvSpPr>
          <p:spPr>
            <a:xfrm>
              <a:off x="1332000" y="2657681"/>
              <a:ext cx="2160000" cy="576000"/>
            </a:xfrm>
            <a:prstGeom prst="rect">
              <a:avLst/>
            </a:prstGeom>
            <a:solidFill>
              <a:schemeClr val="bg1">
                <a:lumMod val="5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577850">
                <a:lnSpc>
                  <a:spcPct val="90000"/>
                </a:lnSpc>
                <a:spcBef>
                  <a:spcPct val="0"/>
                </a:spcBef>
                <a:spcAft>
                  <a:spcPct val="35000"/>
                </a:spcAft>
              </a:pPr>
              <a:r>
                <a:rPr lang="es-MX" sz="1400" b="1" dirty="0">
                  <a:solidFill>
                    <a:schemeClr val="bg1"/>
                  </a:solidFill>
                  <a:latin typeface="Arial" panose="020B0604020202020204" pitchFamily="34" charset="0"/>
                  <a:cs typeface="Arial" panose="020B0604020202020204" pitchFamily="34" charset="0"/>
                </a:rPr>
                <a:t>Subasta ascendente</a:t>
              </a:r>
              <a:endParaRPr lang="es-MX" sz="1400" dirty="0">
                <a:solidFill>
                  <a:schemeClr val="bg1"/>
                </a:solidFill>
                <a:latin typeface="Arial" panose="020B0604020202020204" pitchFamily="34" charset="0"/>
                <a:cs typeface="Arial" panose="020B0604020202020204" pitchFamily="34" charset="0"/>
              </a:endParaRPr>
            </a:p>
          </p:txBody>
        </p:sp>
        <p:sp>
          <p:nvSpPr>
            <p:cNvPr id="32" name="Rectángulo 31"/>
            <p:cNvSpPr/>
            <p:nvPr/>
          </p:nvSpPr>
          <p:spPr>
            <a:xfrm>
              <a:off x="3492000" y="2657681"/>
              <a:ext cx="2160000" cy="576000"/>
            </a:xfrm>
            <a:prstGeom prst="rect">
              <a:avLst/>
            </a:prstGeom>
            <a:solidFill>
              <a:schemeClr val="bg1">
                <a:lumMod val="5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577850">
                <a:lnSpc>
                  <a:spcPct val="90000"/>
                </a:lnSpc>
                <a:spcBef>
                  <a:spcPct val="0"/>
                </a:spcBef>
                <a:spcAft>
                  <a:spcPct val="35000"/>
                </a:spcAft>
              </a:pPr>
              <a:r>
                <a:rPr lang="es-MX" sz="1400" b="1">
                  <a:solidFill>
                    <a:schemeClr val="bg1"/>
                  </a:solidFill>
                  <a:latin typeface="Arial" panose="020B0604020202020204" pitchFamily="34" charset="0"/>
                  <a:cs typeface="Arial" panose="020B0604020202020204" pitchFamily="34" charset="0"/>
                </a:rPr>
                <a:t>Subasta descendente</a:t>
              </a:r>
              <a:endParaRPr lang="es-MX" sz="1400" dirty="0">
                <a:solidFill>
                  <a:schemeClr val="bg1"/>
                </a:solidFill>
                <a:latin typeface="Arial" panose="020B0604020202020204" pitchFamily="34" charset="0"/>
                <a:cs typeface="Arial" panose="020B0604020202020204" pitchFamily="34" charset="0"/>
              </a:endParaRPr>
            </a:p>
          </p:txBody>
        </p:sp>
        <p:sp>
          <p:nvSpPr>
            <p:cNvPr id="33" name="Rectángulo 32"/>
            <p:cNvSpPr/>
            <p:nvPr/>
          </p:nvSpPr>
          <p:spPr>
            <a:xfrm>
              <a:off x="5652000" y="2657681"/>
              <a:ext cx="2160000" cy="576000"/>
            </a:xfrm>
            <a:prstGeom prst="rect">
              <a:avLst/>
            </a:prstGeom>
            <a:solidFill>
              <a:schemeClr val="bg1">
                <a:lumMod val="5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577850">
                <a:lnSpc>
                  <a:spcPct val="90000"/>
                </a:lnSpc>
                <a:spcBef>
                  <a:spcPct val="0"/>
                </a:spcBef>
                <a:spcAft>
                  <a:spcPct val="35000"/>
                </a:spcAft>
              </a:pPr>
              <a:r>
                <a:rPr lang="es-MX" sz="1400" b="1" dirty="0">
                  <a:solidFill>
                    <a:schemeClr val="bg1"/>
                  </a:solidFill>
                  <a:latin typeface="Arial" panose="020B0604020202020204" pitchFamily="34" charset="0"/>
                  <a:cs typeface="Arial" panose="020B0604020202020204" pitchFamily="34" charset="0"/>
                </a:rPr>
                <a:t>Subasta al primer precio a sobre </a:t>
              </a:r>
              <a:r>
                <a:rPr lang="es-MX" sz="1400" b="1" dirty="0" smtClean="0">
                  <a:solidFill>
                    <a:schemeClr val="bg1"/>
                  </a:solidFill>
                  <a:latin typeface="Arial" panose="020B0604020202020204" pitchFamily="34" charset="0"/>
                  <a:cs typeface="Arial" panose="020B0604020202020204" pitchFamily="34" charset="0"/>
                </a:rPr>
                <a:t>cerrado</a:t>
              </a:r>
              <a:endParaRPr lang="es-MX" sz="1400" dirty="0">
                <a:solidFill>
                  <a:schemeClr val="bg1"/>
                </a:solidFill>
                <a:latin typeface="Arial" panose="020B0604020202020204" pitchFamily="34" charset="0"/>
                <a:cs typeface="Arial" panose="020B0604020202020204" pitchFamily="34" charset="0"/>
              </a:endParaRPr>
            </a:p>
          </p:txBody>
        </p:sp>
        <p:sp>
          <p:nvSpPr>
            <p:cNvPr id="8" name="Flecha abajo 7"/>
            <p:cNvSpPr/>
            <p:nvPr/>
          </p:nvSpPr>
          <p:spPr>
            <a:xfrm>
              <a:off x="4381500" y="1585800"/>
              <a:ext cx="381000" cy="341223"/>
            </a:xfrm>
            <a:prstGeom prst="downArrow">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4" name="Flecha abajo 33"/>
            <p:cNvSpPr/>
            <p:nvPr/>
          </p:nvSpPr>
          <p:spPr>
            <a:xfrm>
              <a:off x="4381500" y="5448715"/>
              <a:ext cx="381000" cy="341223"/>
            </a:xfrm>
            <a:prstGeom prst="downArrow">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5" name="Flecha abajo 34"/>
            <p:cNvSpPr/>
            <p:nvPr/>
          </p:nvSpPr>
          <p:spPr>
            <a:xfrm>
              <a:off x="4381500" y="3232009"/>
              <a:ext cx="381000" cy="375345"/>
            </a:xfrm>
            <a:prstGeom prst="downArrow">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grpSp>
      <p:sp>
        <p:nvSpPr>
          <p:cNvPr id="17" name="Rectángulo 16"/>
          <p:cNvSpPr/>
          <p:nvPr/>
        </p:nvSpPr>
        <p:spPr>
          <a:xfrm>
            <a:off x="969728" y="3429853"/>
            <a:ext cx="7176977" cy="521822"/>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66750">
              <a:lnSpc>
                <a:spcPct val="90000"/>
              </a:lnSpc>
              <a:spcBef>
                <a:spcPct val="0"/>
              </a:spcBef>
              <a:spcAft>
                <a:spcPct val="35000"/>
              </a:spcAft>
            </a:pPr>
            <a:r>
              <a:rPr lang="es-MX" sz="1400" dirty="0">
                <a:solidFill>
                  <a:schemeClr val="tx1"/>
                </a:solidFill>
                <a:latin typeface="Arial" panose="020B0604020202020204" pitchFamily="34" charset="0"/>
                <a:cs typeface="Arial" panose="020B0604020202020204" pitchFamily="34" charset="0"/>
              </a:rPr>
              <a:t>La SHCP ha elegido el </a:t>
            </a:r>
            <a:r>
              <a:rPr lang="es-MX" sz="1400" b="1" dirty="0">
                <a:solidFill>
                  <a:schemeClr val="tx1"/>
                </a:solidFill>
                <a:latin typeface="Arial" panose="020B0604020202020204" pitchFamily="34" charset="0"/>
                <a:cs typeface="Arial" panose="020B0604020202020204" pitchFamily="34" charset="0"/>
              </a:rPr>
              <a:t>mecanismo de subasta al primer precio a sobre cerrado </a:t>
            </a:r>
            <a:r>
              <a:rPr lang="es-MX" sz="1400" dirty="0">
                <a:solidFill>
                  <a:schemeClr val="tx1"/>
                </a:solidFill>
                <a:latin typeface="Arial" panose="020B0604020202020204" pitchFamily="34" charset="0"/>
                <a:cs typeface="Arial" panose="020B0604020202020204" pitchFamily="34" charset="0"/>
              </a:rPr>
              <a:t>por ser el </a:t>
            </a:r>
            <a:r>
              <a:rPr lang="es-MX" sz="1400" b="1" u="sng" dirty="0">
                <a:solidFill>
                  <a:schemeClr val="tx1"/>
                </a:solidFill>
                <a:latin typeface="Arial" panose="020B0604020202020204" pitchFamily="34" charset="0"/>
                <a:cs typeface="Arial" panose="020B0604020202020204" pitchFamily="34" charset="0"/>
              </a:rPr>
              <a:t>instrumento preponderante</a:t>
            </a:r>
            <a:r>
              <a:rPr lang="es-MX" sz="1400" dirty="0">
                <a:solidFill>
                  <a:schemeClr val="tx1"/>
                </a:solidFill>
                <a:latin typeface="Arial" panose="020B0604020202020204" pitchFamily="34" charset="0"/>
                <a:cs typeface="Arial" panose="020B0604020202020204" pitchFamily="34" charset="0"/>
              </a:rPr>
              <a:t> en la industria de </a:t>
            </a:r>
            <a:r>
              <a:rPr lang="es-MX" sz="1400" dirty="0" smtClean="0">
                <a:solidFill>
                  <a:schemeClr val="tx1"/>
                </a:solidFill>
                <a:latin typeface="Arial" panose="020B0604020202020204" pitchFamily="34" charset="0"/>
                <a:cs typeface="Arial" panose="020B0604020202020204" pitchFamily="34" charset="0"/>
              </a:rPr>
              <a:t>hidrocarburos.</a:t>
            </a:r>
            <a:endParaRPr lang="es-MX" sz="1400" dirty="0">
              <a:solidFill>
                <a:schemeClr val="tx1"/>
              </a:solidFill>
              <a:latin typeface="Arial" panose="020B0604020202020204" pitchFamily="34" charset="0"/>
              <a:cs typeface="Arial" panose="020B0604020202020204" pitchFamily="34" charset="0"/>
            </a:endParaRPr>
          </a:p>
        </p:txBody>
      </p:sp>
      <p:sp>
        <p:nvSpPr>
          <p:cNvPr id="18" name="Flecha abajo 17"/>
          <p:cNvSpPr/>
          <p:nvPr/>
        </p:nvSpPr>
        <p:spPr>
          <a:xfrm>
            <a:off x="4355693" y="3951677"/>
            <a:ext cx="421980" cy="375345"/>
          </a:xfrm>
          <a:prstGeom prst="downArrow">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7886649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Conector recto 20"/>
          <p:cNvCxnSpPr/>
          <p:nvPr/>
        </p:nvCxnSpPr>
        <p:spPr>
          <a:xfrm>
            <a:off x="457200" y="537777"/>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20356"/>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15</a:t>
            </a:fld>
            <a:endParaRPr lang="en-US" dirty="0">
              <a:latin typeface="Arial" panose="020B0604020202020204" pitchFamily="34" charset="0"/>
              <a:cs typeface="Arial" panose="020B0604020202020204" pitchFamily="34" charset="0"/>
            </a:endParaRPr>
          </a:p>
        </p:txBody>
      </p:sp>
      <p:sp>
        <p:nvSpPr>
          <p:cNvPr id="18" name="2 Título"/>
          <p:cNvSpPr txBox="1">
            <a:spLocks/>
          </p:cNvSpPr>
          <p:nvPr/>
        </p:nvSpPr>
        <p:spPr>
          <a:xfrm>
            <a:off x="457200" y="135272"/>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smtClean="0">
                <a:latin typeface="Arial" panose="020B0604020202020204" pitchFamily="34" charset="0"/>
                <a:cs typeface="Arial" panose="020B0604020202020204" pitchFamily="34" charset="0"/>
              </a:rPr>
              <a:t>Variables de Licitación – </a:t>
            </a:r>
            <a:r>
              <a:rPr lang="es-MX" sz="2000" cap="small" dirty="0">
                <a:latin typeface="Arial" panose="020B0604020202020204" pitchFamily="34" charset="0"/>
                <a:cs typeface="Arial" panose="020B0604020202020204" pitchFamily="34" charset="0"/>
              </a:rPr>
              <a:t>Valores Mínimos</a:t>
            </a:r>
          </a:p>
        </p:txBody>
      </p:sp>
      <p:grpSp>
        <p:nvGrpSpPr>
          <p:cNvPr id="53" name="Grupo 52"/>
          <p:cNvGrpSpPr/>
          <p:nvPr/>
        </p:nvGrpSpPr>
        <p:grpSpPr>
          <a:xfrm>
            <a:off x="499050" y="839491"/>
            <a:ext cx="8145900" cy="3294413"/>
            <a:chOff x="499050" y="770911"/>
            <a:chExt cx="8145900" cy="3294413"/>
          </a:xfrm>
        </p:grpSpPr>
        <p:grpSp>
          <p:nvGrpSpPr>
            <p:cNvPr id="54" name="Grupo 53"/>
            <p:cNvGrpSpPr/>
            <p:nvPr/>
          </p:nvGrpSpPr>
          <p:grpSpPr>
            <a:xfrm>
              <a:off x="499050" y="770911"/>
              <a:ext cx="8145900" cy="3294413"/>
              <a:chOff x="540900" y="770911"/>
              <a:chExt cx="8145900" cy="3294413"/>
            </a:xfrm>
          </p:grpSpPr>
          <p:sp>
            <p:nvSpPr>
              <p:cNvPr id="57" name="2 Rectángulo"/>
              <p:cNvSpPr/>
              <p:nvPr/>
            </p:nvSpPr>
            <p:spPr>
              <a:xfrm>
                <a:off x="1133942" y="1481340"/>
                <a:ext cx="7552857" cy="720000"/>
              </a:xfrm>
              <a:prstGeom prst="rect">
                <a:avLst/>
              </a:prstGeom>
              <a:solidFill>
                <a:schemeClr val="bg1">
                  <a:lumMod val="95000"/>
                </a:schemeClr>
              </a:solid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lgn="just"/>
                <a:r>
                  <a:rPr lang="es-MX" sz="1400" dirty="0">
                    <a:solidFill>
                      <a:prstClr val="black"/>
                    </a:solidFill>
                    <a:latin typeface="Arial" panose="020B0604020202020204" pitchFamily="34" charset="0"/>
                    <a:cs typeface="Arial" panose="020B0604020202020204" pitchFamily="34" charset="0"/>
                  </a:rPr>
                  <a:t>El establecimiento de </a:t>
                </a:r>
                <a:r>
                  <a:rPr lang="es-MX" sz="1400" dirty="0" smtClean="0">
                    <a:solidFill>
                      <a:prstClr val="black"/>
                    </a:solidFill>
                    <a:latin typeface="Arial" panose="020B0604020202020204" pitchFamily="34" charset="0"/>
                    <a:cs typeface="Arial" panose="020B0604020202020204" pitchFamily="34" charset="0"/>
                  </a:rPr>
                  <a:t>un valor mínimo evita que se erosionen los ingresos del Estado, </a:t>
                </a:r>
                <a:br>
                  <a:rPr lang="es-MX" sz="1400" dirty="0" smtClean="0">
                    <a:solidFill>
                      <a:prstClr val="black"/>
                    </a:solidFill>
                    <a:latin typeface="Arial" panose="020B0604020202020204" pitchFamily="34" charset="0"/>
                    <a:cs typeface="Arial" panose="020B0604020202020204" pitchFamily="34" charset="0"/>
                  </a:rPr>
                </a:br>
                <a:r>
                  <a:rPr lang="es-MX" sz="1400" dirty="0" smtClean="0">
                    <a:solidFill>
                      <a:prstClr val="black"/>
                    </a:solidFill>
                    <a:latin typeface="Arial" panose="020B0604020202020204" pitchFamily="34" charset="0"/>
                    <a:cs typeface="Arial" panose="020B0604020202020204" pitchFamily="34" charset="0"/>
                  </a:rPr>
                  <a:t>pero aumenta el riesgo que una licitación se quede desierta.</a:t>
                </a:r>
                <a:endParaRPr lang="es-MX" sz="1400" dirty="0">
                  <a:solidFill>
                    <a:prstClr val="black"/>
                  </a:solidFill>
                  <a:latin typeface="Arial" panose="020B0604020202020204" pitchFamily="34" charset="0"/>
                  <a:cs typeface="Arial" panose="020B0604020202020204" pitchFamily="34" charset="0"/>
                </a:endParaRPr>
              </a:p>
            </p:txBody>
          </p:sp>
          <p:sp>
            <p:nvSpPr>
              <p:cNvPr id="58" name="2 Rectángulo"/>
              <p:cNvSpPr/>
              <p:nvPr/>
            </p:nvSpPr>
            <p:spPr>
              <a:xfrm>
                <a:off x="2005767" y="3330899"/>
                <a:ext cx="6681032" cy="720000"/>
              </a:xfrm>
              <a:prstGeom prst="rect">
                <a:avLst/>
              </a:prstGeom>
              <a:solidFill>
                <a:schemeClr val="bg1">
                  <a:lumMod val="95000"/>
                </a:schemeClr>
              </a:solid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563" indent="0" algn="just"/>
                <a:r>
                  <a:rPr lang="es-MX" sz="1400" dirty="0">
                    <a:solidFill>
                      <a:schemeClr val="tx1"/>
                    </a:solidFill>
                    <a:latin typeface="Arial" panose="020B0604020202020204" pitchFamily="34" charset="0"/>
                    <a:cs typeface="Arial" panose="020B0604020202020204" pitchFamily="34" charset="0"/>
                  </a:rPr>
                  <a:t>Como resultado de las Rondas de licitación </a:t>
                </a:r>
                <a:r>
                  <a:rPr lang="es-MX" sz="1400" dirty="0" smtClean="0">
                    <a:solidFill>
                      <a:schemeClr val="tx1"/>
                    </a:solidFill>
                    <a:latin typeface="Arial" panose="020B0604020202020204" pitchFamily="34" charset="0"/>
                    <a:cs typeface="Arial" panose="020B0604020202020204" pitchFamily="34" charset="0"/>
                  </a:rPr>
                  <a:t>es </a:t>
                </a:r>
                <a:r>
                  <a:rPr lang="es-MX" sz="1400" dirty="0">
                    <a:solidFill>
                      <a:schemeClr val="tx1"/>
                    </a:solidFill>
                    <a:latin typeface="Arial" panose="020B0604020202020204" pitchFamily="34" charset="0"/>
                    <a:cs typeface="Arial" panose="020B0604020202020204" pitchFamily="34" charset="0"/>
                  </a:rPr>
                  <a:t>posible observar que el diferencial entre </a:t>
                </a:r>
                <a:r>
                  <a:rPr lang="es-MX" sz="1400" dirty="0" smtClean="0">
                    <a:solidFill>
                      <a:schemeClr val="tx1"/>
                    </a:solidFill>
                    <a:latin typeface="Arial" panose="020B0604020202020204" pitchFamily="34" charset="0"/>
                    <a:cs typeface="Arial" panose="020B0604020202020204" pitchFamily="34" charset="0"/>
                  </a:rPr>
                  <a:t>el promedio de las </a:t>
                </a:r>
                <a:r>
                  <a:rPr lang="es-MX" sz="1400" dirty="0">
                    <a:solidFill>
                      <a:schemeClr val="tx1"/>
                    </a:solidFill>
                    <a:latin typeface="Arial" panose="020B0604020202020204" pitchFamily="34" charset="0"/>
                    <a:cs typeface="Arial" panose="020B0604020202020204" pitchFamily="34" charset="0"/>
                  </a:rPr>
                  <a:t>ofertas y </a:t>
                </a:r>
                <a:r>
                  <a:rPr lang="es-MX" sz="1400" dirty="0" smtClean="0">
                    <a:solidFill>
                      <a:schemeClr val="tx1"/>
                    </a:solidFill>
                    <a:latin typeface="Arial" panose="020B0604020202020204" pitchFamily="34" charset="0"/>
                    <a:cs typeface="Arial" panose="020B0604020202020204" pitchFamily="34" charset="0"/>
                  </a:rPr>
                  <a:t>los </a:t>
                </a:r>
                <a:r>
                  <a:rPr lang="es-MX" sz="1400" dirty="0">
                    <a:solidFill>
                      <a:schemeClr val="tx1"/>
                    </a:solidFill>
                    <a:latin typeface="Arial" panose="020B0604020202020204" pitchFamily="34" charset="0"/>
                    <a:cs typeface="Arial" panose="020B0604020202020204" pitchFamily="34" charset="0"/>
                  </a:rPr>
                  <a:t>valores mínimos </a:t>
                </a:r>
                <a:r>
                  <a:rPr lang="es-MX" sz="1400" dirty="0" smtClean="0">
                    <a:solidFill>
                      <a:schemeClr val="tx1"/>
                    </a:solidFill>
                    <a:latin typeface="Arial" panose="020B0604020202020204" pitchFamily="34" charset="0"/>
                    <a:cs typeface="Arial" panose="020B0604020202020204" pitchFamily="34" charset="0"/>
                  </a:rPr>
                  <a:t>incrementa </a:t>
                </a:r>
                <a:r>
                  <a:rPr lang="es-MX" sz="1400" dirty="0">
                    <a:solidFill>
                      <a:schemeClr val="tx1"/>
                    </a:solidFill>
                    <a:latin typeface="Arial" panose="020B0604020202020204" pitchFamily="34" charset="0"/>
                    <a:cs typeface="Arial" panose="020B0604020202020204" pitchFamily="34" charset="0"/>
                  </a:rPr>
                  <a:t>a medida que existen mayores condiciones de </a:t>
                </a:r>
                <a:r>
                  <a:rPr lang="es-MX" sz="1400" dirty="0" smtClean="0">
                    <a:solidFill>
                      <a:schemeClr val="tx1"/>
                    </a:solidFill>
                    <a:latin typeface="Arial" panose="020B0604020202020204" pitchFamily="34" charset="0"/>
                    <a:cs typeface="Arial" panose="020B0604020202020204" pitchFamily="34" charset="0"/>
                  </a:rPr>
                  <a:t>competencia.</a:t>
                </a:r>
                <a:endParaRPr lang="es-MX" sz="1400" dirty="0">
                  <a:solidFill>
                    <a:schemeClr val="tx1"/>
                  </a:solidFill>
                  <a:latin typeface="Arial" panose="020B0604020202020204" pitchFamily="34" charset="0"/>
                  <a:cs typeface="Arial" panose="020B0604020202020204" pitchFamily="34" charset="0"/>
                </a:endParaRPr>
              </a:p>
            </p:txBody>
          </p:sp>
          <p:grpSp>
            <p:nvGrpSpPr>
              <p:cNvPr id="59" name="Grupo 58"/>
              <p:cNvGrpSpPr/>
              <p:nvPr/>
            </p:nvGrpSpPr>
            <p:grpSpPr>
              <a:xfrm>
                <a:off x="1518058" y="3298760"/>
                <a:ext cx="720000" cy="766564"/>
                <a:chOff x="813575" y="1845988"/>
                <a:chExt cx="1022400" cy="1130996"/>
              </a:xfrm>
              <a:solidFill>
                <a:srgbClr val="C00000"/>
              </a:solidFill>
            </p:grpSpPr>
            <p:sp>
              <p:nvSpPr>
                <p:cNvPr id="64" name="Elipse 63"/>
                <p:cNvSpPr/>
                <p:nvPr/>
              </p:nvSpPr>
              <p:spPr>
                <a:xfrm>
                  <a:off x="813575" y="1954583"/>
                  <a:ext cx="1022400" cy="1022401"/>
                </a:xfrm>
                <a:prstGeom prst="ellipse">
                  <a:avLst/>
                </a:prstGeom>
                <a:grp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a:p>
              </p:txBody>
            </p:sp>
            <p:pic>
              <p:nvPicPr>
                <p:cNvPr id="65" name="Imagen 64"/>
                <p:cNvPicPr>
                  <a:picLocks noChangeAspect="1"/>
                </p:cNvPicPr>
                <p:nvPr/>
              </p:nvPicPr>
              <p:blipFill>
                <a:blip r:embed="rId3" cstate="print">
                  <a:grayscl/>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899069" y="1845988"/>
                  <a:ext cx="815162" cy="956064"/>
                </a:xfrm>
                <a:prstGeom prst="rect">
                  <a:avLst/>
                </a:prstGeom>
                <a:noFill/>
                <a:ln>
                  <a:noFill/>
                </a:ln>
              </p:spPr>
            </p:pic>
            <p:cxnSp>
              <p:nvCxnSpPr>
                <p:cNvPr id="66" name="Conector recto de flecha 65"/>
                <p:cNvCxnSpPr/>
                <p:nvPr/>
              </p:nvCxnSpPr>
              <p:spPr>
                <a:xfrm>
                  <a:off x="1521503" y="2719900"/>
                  <a:ext cx="108799" cy="211264"/>
                </a:xfrm>
                <a:prstGeom prst="straightConnector1">
                  <a:avLst/>
                </a:prstGeom>
                <a:grpFill/>
                <a:ln w="28575">
                  <a:noFill/>
                  <a:tailEnd type="triangle"/>
                </a:ln>
              </p:spPr>
              <p:style>
                <a:lnRef idx="3">
                  <a:schemeClr val="dk1"/>
                </a:lnRef>
                <a:fillRef idx="0">
                  <a:schemeClr val="dk1"/>
                </a:fillRef>
                <a:effectRef idx="2">
                  <a:schemeClr val="dk1"/>
                </a:effectRef>
                <a:fontRef idx="minor">
                  <a:schemeClr val="tx1"/>
                </a:fontRef>
              </p:style>
            </p:cxnSp>
          </p:grpSp>
          <p:sp>
            <p:nvSpPr>
              <p:cNvPr id="60" name="Elipse 59"/>
              <p:cNvSpPr/>
              <p:nvPr/>
            </p:nvSpPr>
            <p:spPr>
              <a:xfrm>
                <a:off x="592667" y="1484781"/>
                <a:ext cx="720000" cy="720000"/>
              </a:xfrm>
              <a:prstGeom prst="ellipse">
                <a:avLst/>
              </a:prstGeom>
              <a:solidFill>
                <a:srgbClr val="C0000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a:p>
            </p:txBody>
          </p:sp>
          <p:sp>
            <p:nvSpPr>
              <p:cNvPr id="61" name="Recortar rectángulo de esquina diagonal 60"/>
              <p:cNvSpPr/>
              <p:nvPr/>
            </p:nvSpPr>
            <p:spPr>
              <a:xfrm>
                <a:off x="540900" y="770911"/>
                <a:ext cx="8118000" cy="540000"/>
              </a:xfrm>
              <a:prstGeom prst="snip2Diag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400" dirty="0">
                    <a:latin typeface="Arial" panose="020B0604020202020204" pitchFamily="34" charset="0"/>
                    <a:cs typeface="Arial" panose="020B0604020202020204" pitchFamily="34" charset="0"/>
                  </a:rPr>
                  <a:t>Para la determinación de los valores mínimos de las variables de adjudicación, la SHCP debe considerar los siguientes elementos:</a:t>
                </a:r>
              </a:p>
            </p:txBody>
          </p:sp>
          <p:sp>
            <p:nvSpPr>
              <p:cNvPr id="62" name="2 Rectángulo"/>
              <p:cNvSpPr/>
              <p:nvPr/>
            </p:nvSpPr>
            <p:spPr>
              <a:xfrm>
                <a:off x="1415516" y="2391889"/>
                <a:ext cx="7271284" cy="720000"/>
              </a:xfrm>
              <a:prstGeom prst="rect">
                <a:avLst/>
              </a:prstGeom>
              <a:solidFill>
                <a:schemeClr val="bg1">
                  <a:lumMod val="95000"/>
                </a:schemeClr>
              </a:solid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5600" lvl="1" algn="just">
                  <a:tabLst>
                    <a:tab pos="355600" algn="l"/>
                  </a:tabLst>
                </a:pPr>
                <a:r>
                  <a:rPr lang="es-MX" sz="1400" dirty="0">
                    <a:solidFill>
                      <a:prstClr val="black"/>
                    </a:solidFill>
                    <a:latin typeface="Arial" panose="020B0604020202020204" pitchFamily="34" charset="0"/>
                    <a:cs typeface="Arial" panose="020B0604020202020204" pitchFamily="34" charset="0"/>
                  </a:rPr>
                  <a:t>En el caso de licitaciones con competencia nutrida, el precio mínimo no es vinculante, por lo que el monto final pagado es determinado por el propio proceso competitivo y no por el precio mínimo establecido por la SHCP.</a:t>
                </a:r>
              </a:p>
            </p:txBody>
          </p:sp>
          <p:sp>
            <p:nvSpPr>
              <p:cNvPr id="63" name="Elipse 62"/>
              <p:cNvSpPr/>
              <p:nvPr/>
            </p:nvSpPr>
            <p:spPr>
              <a:xfrm>
                <a:off x="874593" y="2376634"/>
                <a:ext cx="720000" cy="720000"/>
              </a:xfrm>
              <a:prstGeom prst="ellipse">
                <a:avLst/>
              </a:prstGeom>
              <a:solidFill>
                <a:srgbClr val="C0000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a:p>
            </p:txBody>
          </p:sp>
        </p:grpSp>
        <p:pic>
          <p:nvPicPr>
            <p:cNvPr id="55" name="Imagen 54"/>
            <p:cNvPicPr>
              <a:picLocks noChangeAspect="1"/>
            </p:cNvPicPr>
            <p:nvPr/>
          </p:nvPicPr>
          <p:blipFill>
            <a:blip r:embed="rId5" cstate="print">
              <a:lum bright="70000" contrast="-70000"/>
              <a:extLst>
                <a:ext uri="{28A0092B-C50C-407E-A947-70E740481C1C}">
                  <a14:useLocalDpi xmlns:a14="http://schemas.microsoft.com/office/drawing/2010/main" val="0"/>
                </a:ext>
              </a:extLst>
            </a:blip>
            <a:stretch>
              <a:fillRect/>
            </a:stretch>
          </p:blipFill>
          <p:spPr>
            <a:xfrm>
              <a:off x="717408" y="1620464"/>
              <a:ext cx="368674" cy="392400"/>
            </a:xfrm>
            <a:prstGeom prst="rect">
              <a:avLst/>
            </a:prstGeom>
          </p:spPr>
        </p:pic>
        <p:pic>
          <p:nvPicPr>
            <p:cNvPr id="56" name="Imagen 55"/>
            <p:cNvPicPr>
              <a:picLocks noChangeAspect="1"/>
            </p:cNvPicPr>
            <p:nvPr/>
          </p:nvPicPr>
          <p:blipFill>
            <a:blip r:embed="rId6" cstate="print">
              <a:lum bright="70000" contrast="-70000"/>
              <a:extLst>
                <a:ext uri="{28A0092B-C50C-407E-A947-70E740481C1C}">
                  <a14:useLocalDpi xmlns:a14="http://schemas.microsoft.com/office/drawing/2010/main" val="0"/>
                </a:ext>
              </a:extLst>
            </a:blip>
            <a:stretch>
              <a:fillRect/>
            </a:stretch>
          </p:blipFill>
          <p:spPr>
            <a:xfrm>
              <a:off x="999058" y="2492823"/>
              <a:ext cx="374608" cy="392400"/>
            </a:xfrm>
            <a:prstGeom prst="rect">
              <a:avLst/>
            </a:prstGeom>
          </p:spPr>
        </p:pic>
      </p:grpSp>
      <p:graphicFrame>
        <p:nvGraphicFramePr>
          <p:cNvPr id="19" name="Tabla 18"/>
          <p:cNvGraphicFramePr>
            <a:graphicFrameLocks noGrp="1"/>
          </p:cNvGraphicFramePr>
          <p:nvPr>
            <p:extLst/>
          </p:nvPr>
        </p:nvGraphicFramePr>
        <p:xfrm>
          <a:off x="998784" y="4450234"/>
          <a:ext cx="7268352" cy="1828800"/>
        </p:xfrm>
        <a:graphic>
          <a:graphicData uri="http://schemas.openxmlformats.org/drawingml/2006/table">
            <a:tbl>
              <a:tblPr firstRow="1" bandRow="1">
                <a:tableStyleId>{5C22544A-7EE6-4342-B048-85BDC9FD1C3A}</a:tableStyleId>
              </a:tblPr>
              <a:tblGrid>
                <a:gridCol w="2279060"/>
                <a:gridCol w="2566508"/>
                <a:gridCol w="2422784"/>
              </a:tblGrid>
              <a:tr h="355832">
                <a:tc rowSpan="2">
                  <a:txBody>
                    <a:bodyPr/>
                    <a:lstStyle/>
                    <a:p>
                      <a:pPr algn="ctr"/>
                      <a:r>
                        <a:rPr lang="es-MX" sz="1200" dirty="0" smtClean="0">
                          <a:solidFill>
                            <a:schemeClr val="bg1"/>
                          </a:solidFill>
                          <a:latin typeface="Arial" panose="020B0604020202020204" pitchFamily="34" charset="0"/>
                          <a:cs typeface="Arial" panose="020B0604020202020204" pitchFamily="34" charset="0"/>
                        </a:rPr>
                        <a:t>Modelo de Contrato</a:t>
                      </a:r>
                    </a:p>
                    <a:p>
                      <a:pPr algn="ctr"/>
                      <a:r>
                        <a:rPr lang="es-MX" sz="1200" dirty="0" smtClean="0">
                          <a:solidFill>
                            <a:schemeClr val="bg1"/>
                          </a:solidFill>
                          <a:latin typeface="Arial" panose="020B0604020202020204" pitchFamily="34" charset="0"/>
                          <a:cs typeface="Arial" panose="020B0604020202020204" pitchFamily="34" charset="0"/>
                        </a:rPr>
                        <a:t>(variable)</a:t>
                      </a:r>
                      <a:endParaRPr lang="es-MX" sz="1200" dirty="0">
                        <a:solidFill>
                          <a:schemeClr val="bg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ysDot"/>
                      <a:round/>
                      <a:headEnd type="none" w="med" len="med"/>
                      <a:tailEnd type="none" w="med" len="med"/>
                    </a:lnL>
                    <a:lnR w="12700" cap="flat" cmpd="sng" algn="ctr">
                      <a:solidFill>
                        <a:schemeClr val="bg1"/>
                      </a:solidFill>
                      <a:prstDash val="sysDot"/>
                      <a:round/>
                      <a:headEnd type="none" w="med" len="med"/>
                      <a:tailEnd type="none" w="med" len="med"/>
                    </a:lnR>
                    <a:lnT w="12700" cap="flat" cmpd="sng" algn="ctr">
                      <a:solidFill>
                        <a:schemeClr val="bg1"/>
                      </a:solidFill>
                      <a:prstDash val="sysDot"/>
                      <a:round/>
                      <a:headEnd type="none" w="med" len="med"/>
                      <a:tailEnd type="none" w="med" len="med"/>
                    </a:lnT>
                    <a:lnB w="12700" cap="flat" cmpd="sng" algn="ctr">
                      <a:solidFill>
                        <a:schemeClr val="bg1"/>
                      </a:solidFill>
                      <a:prstDash val="sysDot"/>
                      <a:round/>
                      <a:headEnd type="none" w="med" len="med"/>
                      <a:tailEnd type="none" w="med" len="med"/>
                    </a:lnB>
                    <a:solidFill>
                      <a:srgbClr val="C00000"/>
                    </a:solidFill>
                  </a:tcPr>
                </a:tc>
                <a:tc gridSpan="2">
                  <a:txBody>
                    <a:bodyPr/>
                    <a:lstStyle/>
                    <a:p>
                      <a:pPr algn="ctr"/>
                      <a:r>
                        <a:rPr lang="es-MX" sz="1200" dirty="0" smtClean="0">
                          <a:solidFill>
                            <a:schemeClr val="bg1"/>
                          </a:solidFill>
                          <a:latin typeface="Arial" panose="020B0604020202020204" pitchFamily="34" charset="0"/>
                          <a:cs typeface="Arial" panose="020B0604020202020204" pitchFamily="34" charset="0"/>
                        </a:rPr>
                        <a:t>Diferencial</a:t>
                      </a:r>
                      <a:r>
                        <a:rPr lang="es-MX" sz="1200" baseline="0" dirty="0" smtClean="0">
                          <a:solidFill>
                            <a:schemeClr val="bg1"/>
                          </a:solidFill>
                          <a:latin typeface="Arial" panose="020B0604020202020204" pitchFamily="34" charset="0"/>
                          <a:cs typeface="Arial" panose="020B0604020202020204" pitchFamily="34" charset="0"/>
                        </a:rPr>
                        <a:t> de Ofertas </a:t>
                      </a:r>
                    </a:p>
                    <a:p>
                      <a:pPr algn="ctr"/>
                      <a:r>
                        <a:rPr lang="es-MX" sz="1200" baseline="0" dirty="0" smtClean="0">
                          <a:solidFill>
                            <a:schemeClr val="bg1"/>
                          </a:solidFill>
                          <a:latin typeface="Arial" panose="020B0604020202020204" pitchFamily="34" charset="0"/>
                          <a:cs typeface="Arial" panose="020B0604020202020204" pitchFamily="34" charset="0"/>
                        </a:rPr>
                        <a:t>(Promedio de Oferta Ganadora menos Valor Mínimo)</a:t>
                      </a:r>
                      <a:endParaRPr lang="es-MX" sz="1200" dirty="0">
                        <a:solidFill>
                          <a:schemeClr val="bg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ysDot"/>
                      <a:round/>
                      <a:headEnd type="none" w="med" len="med"/>
                      <a:tailEnd type="none" w="med" len="med"/>
                    </a:lnL>
                    <a:lnR w="12700" cap="flat" cmpd="sng" algn="ctr">
                      <a:solidFill>
                        <a:schemeClr val="bg1"/>
                      </a:solidFill>
                      <a:prstDash val="sysDot"/>
                      <a:round/>
                      <a:headEnd type="none" w="med" len="med"/>
                      <a:tailEnd type="none" w="med" len="med"/>
                    </a:lnR>
                    <a:lnT w="12700" cap="flat" cmpd="sng" algn="ctr">
                      <a:solidFill>
                        <a:schemeClr val="bg1"/>
                      </a:solidFill>
                      <a:prstDash val="sysDot"/>
                      <a:round/>
                      <a:headEnd type="none" w="med" len="med"/>
                      <a:tailEnd type="none" w="med" len="med"/>
                    </a:lnT>
                    <a:lnB w="12700" cap="flat" cmpd="sng" algn="ctr">
                      <a:solidFill>
                        <a:schemeClr val="bg1"/>
                      </a:solidFill>
                      <a:prstDash val="sysDot"/>
                      <a:round/>
                      <a:headEnd type="none" w="med" len="med"/>
                      <a:tailEnd type="none" w="med" len="med"/>
                    </a:lnB>
                    <a:solidFill>
                      <a:srgbClr val="C00000"/>
                    </a:solidFill>
                  </a:tcPr>
                </a:tc>
                <a:tc hMerge="1">
                  <a:txBody>
                    <a:bodyPr/>
                    <a:lstStyle/>
                    <a:p>
                      <a:endParaRPr lang="es-MX" dirty="0">
                        <a:solidFill>
                          <a:schemeClr val="bg1"/>
                        </a:solidFill>
                      </a:endParaRPr>
                    </a:p>
                  </a:txBody>
                  <a:tcPr anchor="ctr">
                    <a:solidFill>
                      <a:srgbClr val="C00000"/>
                    </a:solidFill>
                  </a:tcPr>
                </a:tc>
              </a:tr>
              <a:tr h="213499">
                <a:tc vMerge="1">
                  <a:txBody>
                    <a:bodyPr/>
                    <a:lstStyle/>
                    <a:p>
                      <a:endParaRPr lang="es-MX" dirty="0">
                        <a:solidFill>
                          <a:schemeClr val="bg1"/>
                        </a:solidFill>
                      </a:endParaRPr>
                    </a:p>
                  </a:txBody>
                  <a:tcPr anchor="ctr">
                    <a:solidFill>
                      <a:srgbClr val="C00000"/>
                    </a:solidFill>
                  </a:tcPr>
                </a:tc>
                <a:tc>
                  <a:txBody>
                    <a:bodyPr/>
                    <a:lstStyle/>
                    <a:p>
                      <a:pPr algn="ctr"/>
                      <a:r>
                        <a:rPr lang="es-MX" sz="1200" b="1" dirty="0" smtClean="0">
                          <a:solidFill>
                            <a:schemeClr val="bg1"/>
                          </a:solidFill>
                          <a:latin typeface="Arial" panose="020B0604020202020204" pitchFamily="34" charset="0"/>
                          <a:cs typeface="Arial" panose="020B0604020202020204" pitchFamily="34" charset="0"/>
                        </a:rPr>
                        <a:t>Con 2 o más ofertas</a:t>
                      </a:r>
                      <a:endParaRPr lang="es-MX" sz="1200" b="1" dirty="0">
                        <a:solidFill>
                          <a:schemeClr val="bg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ysDot"/>
                      <a:round/>
                      <a:headEnd type="none" w="med" len="med"/>
                      <a:tailEnd type="none" w="med" len="med"/>
                    </a:lnL>
                    <a:lnR w="12700" cap="flat" cmpd="sng" algn="ctr">
                      <a:solidFill>
                        <a:schemeClr val="bg1"/>
                      </a:solidFill>
                      <a:prstDash val="sysDot"/>
                      <a:round/>
                      <a:headEnd type="none" w="med" len="med"/>
                      <a:tailEnd type="none" w="med" len="med"/>
                    </a:lnR>
                    <a:lnT w="12700" cap="flat" cmpd="sng" algn="ctr">
                      <a:solidFill>
                        <a:schemeClr val="bg1"/>
                      </a:solidFill>
                      <a:prstDash val="sysDot"/>
                      <a:round/>
                      <a:headEnd type="none" w="med" len="med"/>
                      <a:tailEnd type="none" w="med" len="med"/>
                    </a:lnT>
                    <a:lnB w="12700" cap="flat" cmpd="sng" algn="ctr">
                      <a:solidFill>
                        <a:schemeClr val="bg1"/>
                      </a:solidFill>
                      <a:prstDash val="sysDot"/>
                      <a:round/>
                      <a:headEnd type="none" w="med" len="med"/>
                      <a:tailEnd type="none" w="med" len="med"/>
                    </a:lnB>
                    <a:solidFill>
                      <a:srgbClr val="C00000"/>
                    </a:solidFill>
                  </a:tcPr>
                </a:tc>
                <a:tc>
                  <a:txBody>
                    <a:bodyPr/>
                    <a:lstStyle/>
                    <a:p>
                      <a:pPr algn="ctr"/>
                      <a:r>
                        <a:rPr lang="es-MX" sz="1200" b="1" dirty="0" smtClean="0">
                          <a:solidFill>
                            <a:schemeClr val="bg1"/>
                          </a:solidFill>
                          <a:latin typeface="Arial" panose="020B0604020202020204" pitchFamily="34" charset="0"/>
                          <a:cs typeface="Arial" panose="020B0604020202020204" pitchFamily="34" charset="0"/>
                        </a:rPr>
                        <a:t> Con</a:t>
                      </a:r>
                      <a:r>
                        <a:rPr lang="es-MX" sz="1200" b="1" baseline="0" dirty="0" smtClean="0">
                          <a:solidFill>
                            <a:schemeClr val="bg1"/>
                          </a:solidFill>
                          <a:latin typeface="Arial" panose="020B0604020202020204" pitchFamily="34" charset="0"/>
                          <a:cs typeface="Arial" panose="020B0604020202020204" pitchFamily="34" charset="0"/>
                        </a:rPr>
                        <a:t> 1 oferta</a:t>
                      </a:r>
                      <a:endParaRPr lang="es-MX" sz="1200" b="1" dirty="0">
                        <a:solidFill>
                          <a:schemeClr val="bg1"/>
                        </a:solidFill>
                        <a:latin typeface="Arial" panose="020B0604020202020204" pitchFamily="34" charset="0"/>
                        <a:cs typeface="Arial" panose="020B0604020202020204" pitchFamily="34" charset="0"/>
                      </a:endParaRPr>
                    </a:p>
                  </a:txBody>
                  <a:tcPr anchor="ctr">
                    <a:lnL w="12700" cap="flat" cmpd="sng" algn="ctr">
                      <a:solidFill>
                        <a:schemeClr val="bg1"/>
                      </a:solidFill>
                      <a:prstDash val="sysDot"/>
                      <a:round/>
                      <a:headEnd type="none" w="med" len="med"/>
                      <a:tailEnd type="none" w="med" len="med"/>
                    </a:lnL>
                    <a:lnR w="12700" cap="flat" cmpd="sng" algn="ctr">
                      <a:solidFill>
                        <a:schemeClr val="bg1"/>
                      </a:solidFill>
                      <a:prstDash val="sysDot"/>
                      <a:round/>
                      <a:headEnd type="none" w="med" len="med"/>
                      <a:tailEnd type="none" w="med" len="med"/>
                    </a:lnR>
                    <a:lnT w="12700" cap="flat" cmpd="sng" algn="ctr">
                      <a:solidFill>
                        <a:schemeClr val="bg1"/>
                      </a:solidFill>
                      <a:prstDash val="sysDot"/>
                      <a:round/>
                      <a:headEnd type="none" w="med" len="med"/>
                      <a:tailEnd type="none" w="med" len="med"/>
                    </a:lnT>
                    <a:lnB w="12700" cap="flat" cmpd="sng" algn="ctr">
                      <a:solidFill>
                        <a:schemeClr val="bg1"/>
                      </a:solidFill>
                      <a:prstDash val="sysDot"/>
                      <a:round/>
                      <a:headEnd type="none" w="med" len="med"/>
                      <a:tailEnd type="none" w="med" len="med"/>
                    </a:lnB>
                    <a:solidFill>
                      <a:srgbClr val="C00000"/>
                    </a:solidFill>
                  </a:tcPr>
                </a:tc>
              </a:tr>
              <a:tr h="355832">
                <a:tc>
                  <a:txBody>
                    <a:bodyPr/>
                    <a:lstStyle/>
                    <a:p>
                      <a:pPr algn="ctr"/>
                      <a:r>
                        <a:rPr lang="es-MX" sz="1200" dirty="0" smtClean="0">
                          <a:latin typeface="Arial" panose="020B0604020202020204" pitchFamily="34" charset="0"/>
                          <a:cs typeface="Arial" panose="020B0604020202020204" pitchFamily="34" charset="0"/>
                        </a:rPr>
                        <a:t>Licencia </a:t>
                      </a:r>
                    </a:p>
                    <a:p>
                      <a:pPr algn="ctr"/>
                      <a:r>
                        <a:rPr lang="es-MX" sz="1200" dirty="0" smtClean="0">
                          <a:latin typeface="Arial" panose="020B0604020202020204" pitchFamily="34" charset="0"/>
                          <a:cs typeface="Arial" panose="020B0604020202020204" pitchFamily="34" charset="0"/>
                        </a:rPr>
                        <a:t>(%</a:t>
                      </a:r>
                      <a:r>
                        <a:rPr lang="es-MX" sz="1200" baseline="0" dirty="0" smtClean="0">
                          <a:latin typeface="Arial" panose="020B0604020202020204" pitchFamily="34" charset="0"/>
                          <a:cs typeface="Arial" panose="020B0604020202020204" pitchFamily="34" charset="0"/>
                        </a:rPr>
                        <a:t> de la Regalía Adicional)</a:t>
                      </a:r>
                      <a:endParaRPr lang="es-MX" sz="1200" dirty="0">
                        <a:latin typeface="Arial" panose="020B0604020202020204" pitchFamily="34" charset="0"/>
                        <a:cs typeface="Arial" panose="020B0604020202020204" pitchFamily="34" charset="0"/>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bg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algn="ctr"/>
                      <a:r>
                        <a:rPr lang="es-MX" sz="1200" dirty="0" smtClean="0">
                          <a:latin typeface="Arial" panose="020B0604020202020204" pitchFamily="34" charset="0"/>
                          <a:cs typeface="Arial" panose="020B0604020202020204" pitchFamily="34" charset="0"/>
                        </a:rPr>
                        <a:t>34%</a:t>
                      </a:r>
                      <a:endParaRPr lang="es-MX" sz="1200" dirty="0">
                        <a:latin typeface="Arial" panose="020B0604020202020204" pitchFamily="34" charset="0"/>
                        <a:cs typeface="Arial" panose="020B0604020202020204" pitchFamily="34" charset="0"/>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bg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algn="ctr"/>
                      <a:r>
                        <a:rPr lang="es-MX" sz="1200" dirty="0" smtClean="0">
                          <a:latin typeface="Arial" panose="020B0604020202020204" pitchFamily="34" charset="0"/>
                          <a:cs typeface="Arial" panose="020B0604020202020204" pitchFamily="34" charset="0"/>
                        </a:rPr>
                        <a:t>15%</a:t>
                      </a:r>
                      <a:endParaRPr lang="es-MX" sz="1200" dirty="0">
                        <a:latin typeface="Arial" panose="020B0604020202020204" pitchFamily="34" charset="0"/>
                        <a:cs typeface="Arial" panose="020B0604020202020204" pitchFamily="34" charset="0"/>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bg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r>
              <a:tr h="498165">
                <a:tc>
                  <a:txBody>
                    <a:bodyPr/>
                    <a:lstStyle/>
                    <a:p>
                      <a:pPr algn="ctr"/>
                      <a:r>
                        <a:rPr lang="es-MX" sz="1200" dirty="0" smtClean="0">
                          <a:latin typeface="Arial" panose="020B0604020202020204" pitchFamily="34" charset="0"/>
                          <a:cs typeface="Arial" panose="020B0604020202020204" pitchFamily="34" charset="0"/>
                        </a:rPr>
                        <a:t>Producción Compartida (% de la participación del Estado en la Utilidad Operativa)</a:t>
                      </a:r>
                      <a:endParaRPr lang="es-MX" sz="1200" dirty="0">
                        <a:latin typeface="Arial" panose="020B0604020202020204" pitchFamily="34" charset="0"/>
                        <a:cs typeface="Arial" panose="020B0604020202020204" pitchFamily="34" charset="0"/>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algn="ctr"/>
                      <a:r>
                        <a:rPr lang="es-MX" sz="1200" dirty="0" smtClean="0">
                          <a:latin typeface="Arial" panose="020B0604020202020204" pitchFamily="34" charset="0"/>
                          <a:cs typeface="Arial" panose="020B0604020202020204" pitchFamily="34" charset="0"/>
                        </a:rPr>
                        <a:t>37%</a:t>
                      </a:r>
                      <a:endParaRPr lang="es-MX" sz="1200" dirty="0">
                        <a:latin typeface="Arial" panose="020B0604020202020204" pitchFamily="34" charset="0"/>
                        <a:cs typeface="Arial" panose="020B0604020202020204" pitchFamily="34" charset="0"/>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algn="ctr"/>
                      <a:r>
                        <a:rPr lang="es-MX" sz="1200" dirty="0" smtClean="0">
                          <a:latin typeface="Arial" panose="020B0604020202020204" pitchFamily="34" charset="0"/>
                          <a:cs typeface="Arial" panose="020B0604020202020204" pitchFamily="34" charset="0"/>
                        </a:rPr>
                        <a:t>16%</a:t>
                      </a:r>
                      <a:endParaRPr lang="es-MX" sz="1200" dirty="0">
                        <a:latin typeface="Arial" panose="020B0604020202020204" pitchFamily="34" charset="0"/>
                        <a:cs typeface="Arial" panose="020B0604020202020204" pitchFamily="34" charset="0"/>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r>
            </a:tbl>
          </a:graphicData>
        </a:graphic>
      </p:graphicFrame>
      <p:sp>
        <p:nvSpPr>
          <p:cNvPr id="20" name="2 Marcador de contenido"/>
          <p:cNvSpPr txBox="1">
            <a:spLocks/>
          </p:cNvSpPr>
          <p:nvPr/>
        </p:nvSpPr>
        <p:spPr>
          <a:xfrm>
            <a:off x="936169" y="6403753"/>
            <a:ext cx="8207831" cy="45424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lnSpc>
                <a:spcPct val="90000"/>
              </a:lnSpc>
              <a:buNone/>
            </a:pPr>
            <a:r>
              <a:rPr lang="es-MX" sz="1050" dirty="0" smtClean="0">
                <a:solidFill>
                  <a:schemeClr val="bg1">
                    <a:lumMod val="50000"/>
                  </a:schemeClr>
                </a:solidFill>
                <a:latin typeface="Arial" panose="020B0604020202020204" pitchFamily="34" charset="0"/>
                <a:cs typeface="Arial" panose="020B0604020202020204" pitchFamily="34" charset="0"/>
              </a:rPr>
              <a:t>Nota: Incluye las Asociaciones de Pemex.</a:t>
            </a:r>
            <a:endParaRPr lang="es-MX" sz="1050" dirty="0">
              <a:solidFill>
                <a:schemeClr val="bg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83911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Conector recto 20"/>
          <p:cNvCxnSpPr/>
          <p:nvPr/>
        </p:nvCxnSpPr>
        <p:spPr>
          <a:xfrm>
            <a:off x="535459" y="482393"/>
            <a:ext cx="8130744"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7262186" y="6350173"/>
            <a:ext cx="1600200" cy="273844"/>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16</a:t>
            </a:fld>
            <a:endParaRPr lang="en-US" dirty="0">
              <a:latin typeface="Arial" panose="020B0604020202020204" pitchFamily="34" charset="0"/>
              <a:cs typeface="Arial" panose="020B0604020202020204" pitchFamily="34" charset="0"/>
            </a:endParaRPr>
          </a:p>
        </p:txBody>
      </p:sp>
      <p:sp>
        <p:nvSpPr>
          <p:cNvPr id="6" name="Rectángulo 5"/>
          <p:cNvSpPr/>
          <p:nvPr/>
        </p:nvSpPr>
        <p:spPr>
          <a:xfrm>
            <a:off x="587130" y="6307282"/>
            <a:ext cx="7881367" cy="359626"/>
          </a:xfrm>
          <a:prstGeom prst="rect">
            <a:avLst/>
          </a:prstGeom>
          <a:noFill/>
        </p:spPr>
        <p:txBody>
          <a:bodyPr wrap="square">
            <a:spAutoFit/>
          </a:bodyPr>
          <a:lstStyle/>
          <a:p>
            <a:pPr algn="just"/>
            <a:r>
              <a:rPr lang="es-MX" sz="825" dirty="0">
                <a:solidFill>
                  <a:prstClr val="black"/>
                </a:solidFill>
                <a:latin typeface="Arial" panose="020B0604020202020204" pitchFamily="34" charset="0"/>
                <a:cs typeface="Arial" panose="020B0604020202020204" pitchFamily="34" charset="0"/>
              </a:rPr>
              <a:t>1/ En la Ronda 1, el bono se estableció como parte del mecanismo de desempate en las licitaciones. A partir de la Ronda 2, se integra como parte de la propuesta económica en caso de ofrecer las tasas máximas establecidas.</a:t>
            </a:r>
          </a:p>
        </p:txBody>
      </p:sp>
      <p:grpSp>
        <p:nvGrpSpPr>
          <p:cNvPr id="3" name="Grupo 2"/>
          <p:cNvGrpSpPr/>
          <p:nvPr/>
        </p:nvGrpSpPr>
        <p:grpSpPr>
          <a:xfrm>
            <a:off x="535459" y="782475"/>
            <a:ext cx="8130746" cy="5272335"/>
            <a:chOff x="540900" y="770911"/>
            <a:chExt cx="8145900" cy="5263051"/>
          </a:xfrm>
        </p:grpSpPr>
        <p:sp>
          <p:nvSpPr>
            <p:cNvPr id="13" name="2 Rectángulo"/>
            <p:cNvSpPr/>
            <p:nvPr/>
          </p:nvSpPr>
          <p:spPr>
            <a:xfrm>
              <a:off x="1133942" y="1641360"/>
              <a:ext cx="7552857" cy="720000"/>
            </a:xfrm>
            <a:prstGeom prst="rect">
              <a:avLst/>
            </a:prstGeom>
            <a:solidFill>
              <a:schemeClr val="bg1">
                <a:lumMod val="95000"/>
              </a:schemeClr>
            </a:solid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5113" algn="just"/>
              <a:r>
                <a:rPr lang="es-MX" sz="1400" dirty="0">
                  <a:solidFill>
                    <a:prstClr val="black"/>
                  </a:solidFill>
                  <a:latin typeface="Arial" panose="020B0604020202020204" pitchFamily="34" charset="0"/>
                  <a:cs typeface="Arial" panose="020B0604020202020204" pitchFamily="34" charset="0"/>
                </a:rPr>
                <a:t>Por mandato de Ley, la variable de adjudicación establecida para las licitaciones debe maximizar los ingresos del Estado a través del tiempo</a:t>
              </a:r>
              <a:r>
                <a:rPr lang="es-MX" sz="1400" dirty="0">
                  <a:solidFill>
                    <a:schemeClr val="tx1"/>
                  </a:solidFill>
                  <a:latin typeface="Arial" panose="020B0604020202020204" pitchFamily="34" charset="0"/>
                  <a:cs typeface="Arial" panose="020B0604020202020204" pitchFamily="34" charset="0"/>
                </a:rPr>
                <a:t>.</a:t>
              </a:r>
            </a:p>
          </p:txBody>
        </p:sp>
        <p:sp>
          <p:nvSpPr>
            <p:cNvPr id="16" name="2 Rectángulo"/>
            <p:cNvSpPr/>
            <p:nvPr/>
          </p:nvSpPr>
          <p:spPr>
            <a:xfrm>
              <a:off x="2005767" y="3531670"/>
              <a:ext cx="6681032" cy="619024"/>
            </a:xfrm>
            <a:prstGeom prst="rect">
              <a:avLst/>
            </a:prstGeom>
            <a:solidFill>
              <a:schemeClr val="bg1">
                <a:lumMod val="95000"/>
              </a:schemeClr>
            </a:solid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5113" algn="just"/>
              <a:r>
                <a:rPr lang="es-MX" sz="1400" dirty="0">
                  <a:solidFill>
                    <a:prstClr val="black"/>
                  </a:solidFill>
                  <a:latin typeface="Arial" panose="020B0604020202020204" pitchFamily="34" charset="0"/>
                  <a:cs typeface="Arial" panose="020B0604020202020204" pitchFamily="34" charset="0"/>
                </a:rPr>
                <a:t>Para limitar los riesgos anteriores, se establecen tasas máximas.</a:t>
              </a:r>
            </a:p>
          </p:txBody>
        </p:sp>
        <p:sp>
          <p:nvSpPr>
            <p:cNvPr id="18" name="2 Rectángulo"/>
            <p:cNvSpPr/>
            <p:nvPr/>
          </p:nvSpPr>
          <p:spPr>
            <a:xfrm>
              <a:off x="2378951" y="4408087"/>
              <a:ext cx="6293664" cy="720000"/>
            </a:xfrm>
            <a:prstGeom prst="rect">
              <a:avLst/>
            </a:prstGeom>
            <a:solidFill>
              <a:schemeClr val="bg1">
                <a:lumMod val="95000"/>
              </a:schemeClr>
            </a:solid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46088" algn="just"/>
              <a:r>
                <a:rPr lang="es-MX" sz="1400" dirty="0">
                  <a:solidFill>
                    <a:prstClr val="black"/>
                  </a:solidFill>
                  <a:latin typeface="Arial" panose="020B0604020202020204" pitchFamily="34" charset="0"/>
                  <a:cs typeface="Arial" panose="020B0604020202020204" pitchFamily="34" charset="0"/>
                </a:rPr>
                <a:t>Consistente con el objetivo de maximizar los ingresos del Estado, se estableció el bono por empate</a:t>
              </a:r>
              <a:r>
                <a:rPr lang="es-MX" sz="1400" baseline="30000" dirty="0">
                  <a:solidFill>
                    <a:prstClr val="black"/>
                  </a:solidFill>
                  <a:latin typeface="Arial" panose="020B0604020202020204" pitchFamily="34" charset="0"/>
                  <a:cs typeface="Arial" panose="020B0604020202020204" pitchFamily="34" charset="0"/>
                </a:rPr>
                <a:t>1/</a:t>
              </a:r>
              <a:r>
                <a:rPr lang="es-MX" sz="1400" dirty="0">
                  <a:solidFill>
                    <a:prstClr val="black"/>
                  </a:solidFill>
                  <a:latin typeface="Arial" panose="020B0604020202020204" pitchFamily="34" charset="0"/>
                  <a:cs typeface="Arial" panose="020B0604020202020204" pitchFamily="34" charset="0"/>
                </a:rPr>
                <a:t> para permitir al Estado realizar cobros en efectivo al principio del contrato.</a:t>
              </a:r>
            </a:p>
          </p:txBody>
        </p:sp>
        <p:sp>
          <p:nvSpPr>
            <p:cNvPr id="25" name="2 Rectángulo"/>
            <p:cNvSpPr/>
            <p:nvPr/>
          </p:nvSpPr>
          <p:spPr>
            <a:xfrm>
              <a:off x="3107267" y="5308596"/>
              <a:ext cx="5579532" cy="720000"/>
            </a:xfrm>
            <a:prstGeom prst="rect">
              <a:avLst/>
            </a:prstGeom>
            <a:solidFill>
              <a:schemeClr val="bg1">
                <a:lumMod val="95000"/>
              </a:schemeClr>
            </a:solid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9000" algn="just"/>
              <a:r>
                <a:rPr lang="es-MX" sz="1400" dirty="0">
                  <a:solidFill>
                    <a:prstClr val="black"/>
                  </a:solidFill>
                  <a:latin typeface="Arial" panose="020B0604020202020204" pitchFamily="34" charset="0"/>
                  <a:cs typeface="Arial" panose="020B0604020202020204" pitchFamily="34" charset="0"/>
                </a:rPr>
                <a:t>Con lo anterior, se obtiene un balance entre los beneficios de las ofertas en tasas relativos a las ofertas en </a:t>
              </a:r>
              <a:r>
                <a:rPr lang="es-MX" sz="1400" dirty="0" smtClean="0">
                  <a:solidFill>
                    <a:prstClr val="black"/>
                  </a:solidFill>
                  <a:latin typeface="Arial" panose="020B0604020202020204" pitchFamily="34" charset="0"/>
                  <a:cs typeface="Arial" panose="020B0604020202020204" pitchFamily="34" charset="0"/>
                </a:rPr>
                <a:t>efectivo.</a:t>
              </a:r>
              <a:endParaRPr lang="es-MX" sz="1400" dirty="0">
                <a:solidFill>
                  <a:prstClr val="black"/>
                </a:solidFill>
                <a:latin typeface="Arial" panose="020B0604020202020204" pitchFamily="34" charset="0"/>
                <a:cs typeface="Arial" panose="020B0604020202020204" pitchFamily="34" charset="0"/>
              </a:endParaRPr>
            </a:p>
          </p:txBody>
        </p:sp>
        <p:grpSp>
          <p:nvGrpSpPr>
            <p:cNvPr id="15" name="Grupo 14"/>
            <p:cNvGrpSpPr/>
            <p:nvPr/>
          </p:nvGrpSpPr>
          <p:grpSpPr>
            <a:xfrm>
              <a:off x="2566883" y="5313962"/>
              <a:ext cx="720000" cy="720000"/>
              <a:chOff x="382112" y="4411915"/>
              <a:chExt cx="1022400" cy="1022400"/>
            </a:xfrm>
            <a:solidFill>
              <a:srgbClr val="C00000"/>
            </a:solidFill>
          </p:grpSpPr>
          <p:sp>
            <p:nvSpPr>
              <p:cNvPr id="33" name="Elipse 32"/>
              <p:cNvSpPr/>
              <p:nvPr/>
            </p:nvSpPr>
            <p:spPr>
              <a:xfrm>
                <a:off x="382112" y="4411915"/>
                <a:ext cx="1022400" cy="1022400"/>
              </a:xfrm>
              <a:prstGeom prst="ellipse">
                <a:avLst/>
              </a:prstGeom>
              <a:grp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sz="1400">
                  <a:latin typeface="Arial" panose="020B0604020202020204" pitchFamily="34" charset="0"/>
                  <a:cs typeface="Arial" panose="020B0604020202020204" pitchFamily="34" charset="0"/>
                </a:endParaRPr>
              </a:p>
            </p:txBody>
          </p:sp>
          <p:pic>
            <p:nvPicPr>
              <p:cNvPr id="2" name="Imagen 1"/>
              <p:cNvPicPr>
                <a:picLocks noChangeAspect="1"/>
              </p:cNvPicPr>
              <p:nvPr/>
            </p:nvPicPr>
            <p:blipFill>
              <a:blip r:embed="rId3" cstate="print">
                <a:lum bright="70000" contrast="-70000"/>
                <a:extLst>
                  <a:ext uri="{28A0092B-C50C-407E-A947-70E740481C1C}">
                    <a14:useLocalDpi xmlns:a14="http://schemas.microsoft.com/office/drawing/2010/main" val="0"/>
                  </a:ext>
                </a:extLst>
              </a:blip>
              <a:stretch>
                <a:fillRect/>
              </a:stretch>
            </p:blipFill>
            <p:spPr>
              <a:xfrm>
                <a:off x="570915" y="4601308"/>
                <a:ext cx="664560" cy="664560"/>
              </a:xfrm>
              <a:prstGeom prst="rect">
                <a:avLst/>
              </a:prstGeom>
              <a:noFill/>
              <a:ln>
                <a:noFill/>
              </a:ln>
            </p:spPr>
          </p:pic>
        </p:grpSp>
        <p:grpSp>
          <p:nvGrpSpPr>
            <p:cNvPr id="17" name="Grupo 16"/>
            <p:cNvGrpSpPr/>
            <p:nvPr/>
          </p:nvGrpSpPr>
          <p:grpSpPr>
            <a:xfrm>
              <a:off x="1518058" y="3458802"/>
              <a:ext cx="720000" cy="728467"/>
              <a:chOff x="813575" y="2082088"/>
              <a:chExt cx="1022400" cy="1074783"/>
            </a:xfrm>
            <a:solidFill>
              <a:srgbClr val="C00000"/>
            </a:solidFill>
          </p:grpSpPr>
          <p:sp>
            <p:nvSpPr>
              <p:cNvPr id="30" name="Elipse 29"/>
              <p:cNvSpPr/>
              <p:nvPr/>
            </p:nvSpPr>
            <p:spPr>
              <a:xfrm>
                <a:off x="813575" y="2134471"/>
                <a:ext cx="1022400" cy="1022400"/>
              </a:xfrm>
              <a:prstGeom prst="ellipse">
                <a:avLst/>
              </a:prstGeom>
              <a:grp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sz="1400">
                  <a:latin typeface="Arial" panose="020B0604020202020204" pitchFamily="34" charset="0"/>
                  <a:cs typeface="Arial" panose="020B0604020202020204" pitchFamily="34" charset="0"/>
                </a:endParaRPr>
              </a:p>
            </p:txBody>
          </p:sp>
          <p:pic>
            <p:nvPicPr>
              <p:cNvPr id="5" name="Imagen 4"/>
              <p:cNvPicPr>
                <a:picLocks noChangeAspect="1"/>
              </p:cNvPicPr>
              <p:nvPr/>
            </p:nvPicPr>
            <p:blipFill>
              <a:blip r:embed="rId4" cstate="print">
                <a:grayscl/>
                <a:extLst>
                  <a:ext uri="{BEBA8EAE-BF5A-486C-A8C5-ECC9F3942E4B}">
                    <a14:imgProps xmlns:a14="http://schemas.microsoft.com/office/drawing/2010/main">
                      <a14:imgLayer r:embed="rId5">
                        <a14:imgEffect>
                          <a14:saturation sat="0"/>
                        </a14:imgEffect>
                      </a14:imgLayer>
                    </a14:imgProps>
                  </a:ext>
                  <a:ext uri="{28A0092B-C50C-407E-A947-70E740481C1C}">
                    <a14:useLocalDpi xmlns:a14="http://schemas.microsoft.com/office/drawing/2010/main" val="0"/>
                  </a:ext>
                </a:extLst>
              </a:blip>
              <a:stretch>
                <a:fillRect/>
              </a:stretch>
            </p:blipFill>
            <p:spPr>
              <a:xfrm>
                <a:off x="899069" y="2082088"/>
                <a:ext cx="815162" cy="956062"/>
              </a:xfrm>
              <a:prstGeom prst="rect">
                <a:avLst/>
              </a:prstGeom>
              <a:noFill/>
              <a:ln>
                <a:noFill/>
              </a:ln>
            </p:spPr>
          </p:pic>
          <p:cxnSp>
            <p:nvCxnSpPr>
              <p:cNvPr id="10" name="Conector recto de flecha 9"/>
              <p:cNvCxnSpPr/>
              <p:nvPr/>
            </p:nvCxnSpPr>
            <p:spPr>
              <a:xfrm>
                <a:off x="1521503" y="2719900"/>
                <a:ext cx="108799" cy="211264"/>
              </a:xfrm>
              <a:prstGeom prst="straightConnector1">
                <a:avLst/>
              </a:prstGeom>
              <a:grpFill/>
              <a:ln w="28575">
                <a:noFill/>
                <a:tailEnd type="triangle"/>
              </a:ln>
            </p:spPr>
            <p:style>
              <a:lnRef idx="3">
                <a:schemeClr val="dk1"/>
              </a:lnRef>
              <a:fillRef idx="0">
                <a:schemeClr val="dk1"/>
              </a:fillRef>
              <a:effectRef idx="2">
                <a:schemeClr val="dk1"/>
              </a:effectRef>
              <a:fontRef idx="minor">
                <a:schemeClr val="tx1"/>
              </a:fontRef>
            </p:style>
          </p:cxnSp>
        </p:grpSp>
        <p:grpSp>
          <p:nvGrpSpPr>
            <p:cNvPr id="11" name="Grupo 10"/>
            <p:cNvGrpSpPr/>
            <p:nvPr/>
          </p:nvGrpSpPr>
          <p:grpSpPr>
            <a:xfrm>
              <a:off x="2023746" y="4401140"/>
              <a:ext cx="720000" cy="720001"/>
              <a:chOff x="360832" y="3323840"/>
              <a:chExt cx="1022400" cy="1022400"/>
            </a:xfrm>
            <a:solidFill>
              <a:srgbClr val="C00000"/>
            </a:solidFill>
          </p:grpSpPr>
          <p:sp>
            <p:nvSpPr>
              <p:cNvPr id="32" name="Elipse 31"/>
              <p:cNvSpPr/>
              <p:nvPr/>
            </p:nvSpPr>
            <p:spPr>
              <a:xfrm>
                <a:off x="360832" y="3323840"/>
                <a:ext cx="1022400" cy="1022400"/>
              </a:xfrm>
              <a:prstGeom prst="ellipse">
                <a:avLst/>
              </a:prstGeom>
              <a:grp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sz="1400">
                  <a:latin typeface="Arial" panose="020B0604020202020204" pitchFamily="34" charset="0"/>
                  <a:cs typeface="Arial" panose="020B0604020202020204" pitchFamily="34" charset="0"/>
                </a:endParaRPr>
              </a:p>
            </p:txBody>
          </p:sp>
          <p:sp>
            <p:nvSpPr>
              <p:cNvPr id="23" name="CuadroTexto 22"/>
              <p:cNvSpPr txBox="1"/>
              <p:nvPr/>
            </p:nvSpPr>
            <p:spPr>
              <a:xfrm>
                <a:off x="444792" y="3486869"/>
                <a:ext cx="440411" cy="424994"/>
              </a:xfrm>
              <a:prstGeom prst="rect">
                <a:avLst/>
              </a:prstGeom>
              <a:noFill/>
              <a:ln>
                <a:noFill/>
              </a:ln>
            </p:spPr>
            <p:txBody>
              <a:bodyPr wrap="square" rtlCol="0">
                <a:spAutoFit/>
              </a:bodyPr>
              <a:lstStyle/>
              <a:p>
                <a:r>
                  <a:rPr lang="es-MX" sz="1400" b="1" dirty="0">
                    <a:solidFill>
                      <a:schemeClr val="bg1">
                        <a:lumMod val="75000"/>
                      </a:schemeClr>
                    </a:solidFill>
                    <a:latin typeface="Arial" panose="020B0604020202020204" pitchFamily="34" charset="0"/>
                    <a:cs typeface="Arial" panose="020B0604020202020204" pitchFamily="34" charset="0"/>
                  </a:rPr>
                  <a:t>%</a:t>
                </a:r>
              </a:p>
            </p:txBody>
          </p:sp>
        </p:grpSp>
        <p:grpSp>
          <p:nvGrpSpPr>
            <p:cNvPr id="19" name="Grupo 18"/>
            <p:cNvGrpSpPr/>
            <p:nvPr/>
          </p:nvGrpSpPr>
          <p:grpSpPr>
            <a:xfrm>
              <a:off x="592667" y="1644801"/>
              <a:ext cx="720000" cy="720000"/>
              <a:chOff x="1332498" y="984665"/>
              <a:chExt cx="1022400" cy="1022400"/>
            </a:xfrm>
          </p:grpSpPr>
          <p:sp>
            <p:nvSpPr>
              <p:cNvPr id="38" name="Elipse 37"/>
              <p:cNvSpPr/>
              <p:nvPr/>
            </p:nvSpPr>
            <p:spPr>
              <a:xfrm>
                <a:off x="1332498" y="984665"/>
                <a:ext cx="1022400" cy="1022400"/>
              </a:xfrm>
              <a:prstGeom prst="ellipse">
                <a:avLst/>
              </a:prstGeom>
              <a:solidFill>
                <a:srgbClr val="C0000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sz="1400">
                  <a:latin typeface="Arial" panose="020B0604020202020204" pitchFamily="34" charset="0"/>
                  <a:cs typeface="Arial" panose="020B0604020202020204" pitchFamily="34" charset="0"/>
                </a:endParaRPr>
              </a:p>
            </p:txBody>
          </p:sp>
          <p:pic>
            <p:nvPicPr>
              <p:cNvPr id="26" name="Imagen 25"/>
              <p:cNvPicPr>
                <a:picLocks noChangeAspect="1"/>
              </p:cNvPicPr>
              <p:nvPr/>
            </p:nvPicPr>
            <p:blipFill>
              <a:blip r:embed="rId6" cstate="print">
                <a:lum bright="70000" contrast="-70000"/>
                <a:extLst>
                  <a:ext uri="{28A0092B-C50C-407E-A947-70E740481C1C}">
                    <a14:useLocalDpi xmlns:a14="http://schemas.microsoft.com/office/drawing/2010/main" val="0"/>
                  </a:ext>
                </a:extLst>
              </a:blip>
              <a:stretch>
                <a:fillRect/>
              </a:stretch>
            </p:blipFill>
            <p:spPr>
              <a:xfrm>
                <a:off x="1446575" y="1085174"/>
                <a:ext cx="766800" cy="766800"/>
              </a:xfrm>
              <a:prstGeom prst="rect">
                <a:avLst/>
              </a:prstGeom>
            </p:spPr>
          </p:pic>
        </p:grpSp>
        <p:sp>
          <p:nvSpPr>
            <p:cNvPr id="37" name="Recortar rectángulo de esquina diagonal 36"/>
            <p:cNvSpPr/>
            <p:nvPr/>
          </p:nvSpPr>
          <p:spPr>
            <a:xfrm>
              <a:off x="540900" y="770911"/>
              <a:ext cx="8118000" cy="540000"/>
            </a:xfrm>
            <a:prstGeom prst="snip2Diag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400" dirty="0">
                  <a:latin typeface="Arial" panose="020B0604020202020204" pitchFamily="34" charset="0"/>
                  <a:cs typeface="Arial" panose="020B0604020202020204" pitchFamily="34" charset="0"/>
                </a:rPr>
                <a:t>La determinación de los valores máximos de la variable de adjudicación debe considerar los siguientes elementos:</a:t>
              </a:r>
            </a:p>
          </p:txBody>
        </p:sp>
        <p:sp>
          <p:nvSpPr>
            <p:cNvPr id="40" name="2 Rectángulo"/>
            <p:cNvSpPr/>
            <p:nvPr/>
          </p:nvSpPr>
          <p:spPr>
            <a:xfrm>
              <a:off x="1415516" y="2551908"/>
              <a:ext cx="7271284" cy="758399"/>
            </a:xfrm>
            <a:prstGeom prst="rect">
              <a:avLst/>
            </a:prstGeom>
            <a:solidFill>
              <a:schemeClr val="bg1">
                <a:lumMod val="95000"/>
              </a:schemeClr>
            </a:solid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6700" lvl="1" algn="just">
                <a:tabLst>
                  <a:tab pos="266700" algn="l"/>
                </a:tabLst>
              </a:pPr>
              <a:r>
                <a:rPr lang="es-MX" sz="1400" dirty="0">
                  <a:solidFill>
                    <a:prstClr val="black"/>
                  </a:solidFill>
                  <a:latin typeface="Arial" panose="020B0604020202020204" pitchFamily="34" charset="0"/>
                  <a:cs typeface="Arial" panose="020B0604020202020204" pitchFamily="34" charset="0"/>
                </a:rPr>
                <a:t>El establecimiento de una tasa </a:t>
              </a:r>
              <a:r>
                <a:rPr lang="es-MX" sz="1400" u="sng" dirty="0">
                  <a:solidFill>
                    <a:prstClr val="black"/>
                  </a:solidFill>
                  <a:latin typeface="Arial" panose="020B0604020202020204" pitchFamily="34" charset="0"/>
                  <a:cs typeface="Arial" panose="020B0604020202020204" pitchFamily="34" charset="0"/>
                </a:rPr>
                <a:t>excesivamente</a:t>
              </a:r>
              <a:r>
                <a:rPr lang="es-MX" sz="1400" dirty="0">
                  <a:solidFill>
                    <a:prstClr val="black"/>
                  </a:solidFill>
                  <a:latin typeface="Arial" panose="020B0604020202020204" pitchFamily="34" charset="0"/>
                  <a:cs typeface="Arial" panose="020B0604020202020204" pitchFamily="34" charset="0"/>
                </a:rPr>
                <a:t> </a:t>
              </a:r>
              <a:r>
                <a:rPr lang="es-MX" sz="1400" u="sng" dirty="0">
                  <a:solidFill>
                    <a:prstClr val="black"/>
                  </a:solidFill>
                  <a:latin typeface="Arial" panose="020B0604020202020204" pitchFamily="34" charset="0"/>
                  <a:cs typeface="Arial" panose="020B0604020202020204" pitchFamily="34" charset="0"/>
                </a:rPr>
                <a:t>alta</a:t>
              </a:r>
              <a:r>
                <a:rPr lang="es-MX" sz="1400" dirty="0">
                  <a:solidFill>
                    <a:prstClr val="black"/>
                  </a:solidFill>
                  <a:latin typeface="Arial" panose="020B0604020202020204" pitchFamily="34" charset="0"/>
                  <a:cs typeface="Arial" panose="020B0604020202020204" pitchFamily="34" charset="0"/>
                </a:rPr>
                <a:t> para la Regalía Adicional o Participación en la Utilidad genera riesgos de abandono anticipado y </a:t>
              </a:r>
              <a:r>
                <a:rPr lang="es-MX" sz="1400" dirty="0" smtClean="0">
                  <a:solidFill>
                    <a:prstClr val="black"/>
                  </a:solidFill>
                  <a:latin typeface="Arial" panose="020B0604020202020204" pitchFamily="34" charset="0"/>
                  <a:cs typeface="Arial" panose="020B0604020202020204" pitchFamily="34" charset="0"/>
                </a:rPr>
                <a:t>restringe </a:t>
              </a:r>
              <a:r>
                <a:rPr lang="es-MX" sz="1400" dirty="0">
                  <a:solidFill>
                    <a:prstClr val="black"/>
                  </a:solidFill>
                  <a:latin typeface="Arial" panose="020B0604020202020204" pitchFamily="34" charset="0"/>
                  <a:cs typeface="Arial" panose="020B0604020202020204" pitchFamily="34" charset="0"/>
                </a:rPr>
                <a:t>las inversiones por encima del compromiso de trabajo.</a:t>
              </a:r>
            </a:p>
          </p:txBody>
        </p:sp>
        <p:sp>
          <p:nvSpPr>
            <p:cNvPr id="42" name="Elipse 41"/>
            <p:cNvSpPr/>
            <p:nvPr/>
          </p:nvSpPr>
          <p:spPr>
            <a:xfrm>
              <a:off x="874593" y="2536654"/>
              <a:ext cx="720000" cy="720000"/>
            </a:xfrm>
            <a:prstGeom prst="ellipse">
              <a:avLst/>
            </a:prstGeom>
            <a:solidFill>
              <a:srgbClr val="C0000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sz="1400">
                <a:latin typeface="Arial" panose="020B0604020202020204" pitchFamily="34" charset="0"/>
                <a:cs typeface="Arial" panose="020B0604020202020204" pitchFamily="34" charset="0"/>
              </a:endParaRPr>
            </a:p>
          </p:txBody>
        </p:sp>
        <p:pic>
          <p:nvPicPr>
            <p:cNvPr id="31" name="Imagen 30"/>
            <p:cNvPicPr>
              <a:picLocks noChangeAspect="1"/>
            </p:cNvPicPr>
            <p:nvPr/>
          </p:nvPicPr>
          <p:blipFill>
            <a:blip r:embed="rId7" cstate="print">
              <a:lum bright="70000" contrast="-70000"/>
              <a:extLst>
                <a:ext uri="{28A0092B-C50C-407E-A947-70E740481C1C}">
                  <a14:useLocalDpi xmlns:a14="http://schemas.microsoft.com/office/drawing/2010/main" val="0"/>
                </a:ext>
              </a:extLst>
            </a:blip>
            <a:stretch>
              <a:fillRect/>
            </a:stretch>
          </p:blipFill>
          <p:spPr>
            <a:xfrm>
              <a:off x="924132" y="2566541"/>
              <a:ext cx="540000" cy="540000"/>
            </a:xfrm>
            <a:prstGeom prst="rect">
              <a:avLst/>
            </a:prstGeom>
          </p:spPr>
        </p:pic>
      </p:grpSp>
      <p:sp>
        <p:nvSpPr>
          <p:cNvPr id="34" name="2 Título"/>
          <p:cNvSpPr txBox="1">
            <a:spLocks/>
          </p:cNvSpPr>
          <p:nvPr/>
        </p:nvSpPr>
        <p:spPr>
          <a:xfrm>
            <a:off x="535459" y="182310"/>
            <a:ext cx="8254313" cy="300083"/>
          </a:xfrm>
          <a:prstGeom prst="rect">
            <a:avLst/>
          </a:prstGeom>
        </p:spPr>
        <p:txBody>
          <a:bodyPr vert="horz" lIns="68580" tIns="34290" rIns="68580" bIns="3429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smtClean="0">
                <a:latin typeface="Arial" panose="020B0604020202020204" pitchFamily="34" charset="0"/>
                <a:cs typeface="Arial" panose="020B0604020202020204" pitchFamily="34" charset="0"/>
              </a:rPr>
              <a:t>Variable de licitación – </a:t>
            </a:r>
            <a:r>
              <a:rPr lang="es-MX" sz="2000" cap="small" dirty="0">
                <a:latin typeface="Arial" panose="020B0604020202020204" pitchFamily="34" charset="0"/>
                <a:cs typeface="Arial" panose="020B0604020202020204" pitchFamily="34" charset="0"/>
              </a:rPr>
              <a:t>Tasa Máxima</a:t>
            </a:r>
            <a:endParaRPr lang="es-MX" sz="2000" i="1" cap="small" dirty="0">
              <a:latin typeface="Arial" panose="020B0604020202020204" pitchFamily="34" charset="0"/>
              <a:cs typeface="Arial" panose="020B0604020202020204" pitchFamily="34" charset="0"/>
            </a:endParaRPr>
          </a:p>
        </p:txBody>
      </p:sp>
      <p:cxnSp>
        <p:nvCxnSpPr>
          <p:cNvPr id="35" name="Conector recto 34"/>
          <p:cNvCxnSpPr/>
          <p:nvPr/>
        </p:nvCxnSpPr>
        <p:spPr>
          <a:xfrm flipV="1">
            <a:off x="2228367" y="4544836"/>
            <a:ext cx="292623" cy="358645"/>
          </a:xfrm>
          <a:prstGeom prst="line">
            <a:avLst/>
          </a:prstGeom>
          <a:ln w="28575">
            <a:solidFill>
              <a:schemeClr val="bg1">
                <a:lumMod val="65000"/>
              </a:schemeClr>
            </a:solidFill>
          </a:ln>
        </p:spPr>
        <p:style>
          <a:lnRef idx="3">
            <a:schemeClr val="dk1"/>
          </a:lnRef>
          <a:fillRef idx="0">
            <a:schemeClr val="dk1"/>
          </a:fillRef>
          <a:effectRef idx="2">
            <a:schemeClr val="dk1"/>
          </a:effectRef>
          <a:fontRef idx="minor">
            <a:schemeClr val="tx1"/>
          </a:fontRef>
        </p:style>
      </p:cxnSp>
      <p:pic>
        <p:nvPicPr>
          <p:cNvPr id="36" name="Imagen 35"/>
          <p:cNvPicPr>
            <a:picLocks noChangeAspect="1"/>
          </p:cNvPicPr>
          <p:nvPr/>
        </p:nvPicPr>
        <p:blipFill>
          <a:blip r:embed="rId8" cstate="print">
            <a:lum bright="70000" contrast="-70000"/>
            <a:extLst>
              <a:ext uri="{28A0092B-C50C-407E-A947-70E740481C1C}">
                <a14:useLocalDpi xmlns:a14="http://schemas.microsoft.com/office/drawing/2010/main" val="0"/>
              </a:ext>
            </a:extLst>
          </a:blip>
          <a:stretch>
            <a:fillRect/>
          </a:stretch>
        </p:blipFill>
        <p:spPr>
          <a:xfrm>
            <a:off x="2341415" y="4734247"/>
            <a:ext cx="255541" cy="216428"/>
          </a:xfrm>
          <a:prstGeom prst="rect">
            <a:avLst/>
          </a:prstGeom>
        </p:spPr>
      </p:pic>
    </p:spTree>
    <p:extLst>
      <p:ext uri="{BB962C8B-B14F-4D97-AF65-F5344CB8AC3E}">
        <p14:creationId xmlns:p14="http://schemas.microsoft.com/office/powerpoint/2010/main" val="15775363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Conector recto 20"/>
          <p:cNvCxnSpPr/>
          <p:nvPr/>
        </p:nvCxnSpPr>
        <p:spPr>
          <a:xfrm>
            <a:off x="457200" y="537777"/>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840523" y="6295659"/>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17</a:t>
            </a:fld>
            <a:endParaRPr lang="en-US" dirty="0">
              <a:latin typeface="Arial" panose="020B0604020202020204" pitchFamily="34" charset="0"/>
              <a:cs typeface="Arial" panose="020B0604020202020204" pitchFamily="34" charset="0"/>
            </a:endParaRPr>
          </a:p>
        </p:txBody>
      </p:sp>
      <p:sp>
        <p:nvSpPr>
          <p:cNvPr id="56" name="Rectángulo 55"/>
          <p:cNvSpPr/>
          <p:nvPr/>
        </p:nvSpPr>
        <p:spPr>
          <a:xfrm>
            <a:off x="457200" y="636011"/>
            <a:ext cx="8229600" cy="165942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marL="285750" indent="-285750" algn="just">
              <a:buFont typeface="Wingdings" panose="05000000000000000000" pitchFamily="2" charset="2"/>
              <a:buChar char="§"/>
              <a:defRPr/>
            </a:pPr>
            <a:endParaRPr lang="es-MX" sz="1400" dirty="0" smtClean="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
              <a:defRPr/>
            </a:pPr>
            <a:r>
              <a:rPr lang="es-MX" sz="1400" dirty="0" smtClean="0">
                <a:latin typeface="Arial" panose="020B0604020202020204" pitchFamily="34" charset="0"/>
                <a:cs typeface="Arial" panose="020B0604020202020204" pitchFamily="34" charset="0"/>
              </a:rPr>
              <a:t>La Propuesta Económica se determina a través de una fórmula establecida en las bases de licitación</a:t>
            </a:r>
            <a:r>
              <a:rPr lang="es-MX" sz="1400" dirty="0">
                <a:latin typeface="Arial" panose="020B0604020202020204" pitchFamily="34" charset="0"/>
                <a:cs typeface="Arial" panose="020B0604020202020204" pitchFamily="34" charset="0"/>
              </a:rPr>
              <a:t>: V</a:t>
            </a:r>
            <a:r>
              <a:rPr lang="es-MX" sz="1400" dirty="0" smtClean="0">
                <a:latin typeface="Arial" panose="020B0604020202020204" pitchFamily="34" charset="0"/>
                <a:cs typeface="Arial" panose="020B0604020202020204" pitchFamily="34" charset="0"/>
              </a:rPr>
              <a:t>alor </a:t>
            </a:r>
            <a:r>
              <a:rPr lang="es-MX" sz="1400" dirty="0">
                <a:latin typeface="Arial" panose="020B0604020202020204" pitchFamily="34" charset="0"/>
                <a:cs typeface="Arial" panose="020B0604020202020204" pitchFamily="34" charset="0"/>
              </a:rPr>
              <a:t>Ponderado de la </a:t>
            </a:r>
            <a:r>
              <a:rPr lang="es-MX" sz="1400" dirty="0" smtClean="0">
                <a:latin typeface="Arial" panose="020B0604020202020204" pitchFamily="34" charset="0"/>
                <a:cs typeface="Arial" panose="020B0604020202020204" pitchFamily="34" charset="0"/>
              </a:rPr>
              <a:t>Oferta (VPO). Esta valor esta compuesto por: </a:t>
            </a:r>
          </a:p>
          <a:p>
            <a:pPr marL="285750" indent="-285750" algn="just">
              <a:buFont typeface="Wingdings" panose="05000000000000000000" pitchFamily="2" charset="2"/>
              <a:buChar char="§"/>
              <a:defRPr/>
            </a:pPr>
            <a:endParaRPr lang="es-MX" sz="1400" dirty="0" smtClean="0">
              <a:latin typeface="Arial" panose="020B0604020202020204" pitchFamily="34" charset="0"/>
              <a:cs typeface="Arial" panose="020B0604020202020204" pitchFamily="34" charset="0"/>
            </a:endParaRPr>
          </a:p>
          <a:p>
            <a:pPr marL="742950" lvl="1" indent="-285750" algn="just">
              <a:buFont typeface="Courier New" panose="02070309020205020404" pitchFamily="49" charset="0"/>
              <a:buChar char="o"/>
              <a:defRPr/>
            </a:pPr>
            <a:r>
              <a:rPr lang="es-MX" sz="1400" dirty="0" smtClean="0">
                <a:latin typeface="Arial" panose="020B0604020202020204" pitchFamily="34" charset="0"/>
                <a:cs typeface="Arial" panose="020B0604020202020204" pitchFamily="34" charset="0"/>
              </a:rPr>
              <a:t>La </a:t>
            </a:r>
            <a:r>
              <a:rPr lang="es-MX" sz="1400" dirty="0">
                <a:latin typeface="Arial" panose="020B0604020202020204" pitchFamily="34" charset="0"/>
                <a:cs typeface="Arial" panose="020B0604020202020204" pitchFamily="34" charset="0"/>
              </a:rPr>
              <a:t>Regalía Adicional </a:t>
            </a:r>
            <a:r>
              <a:rPr lang="es-MX" sz="1400" dirty="0" smtClean="0">
                <a:latin typeface="Arial" panose="020B0604020202020204" pitchFamily="34" charset="0"/>
                <a:cs typeface="Arial" panose="020B0604020202020204" pitchFamily="34" charset="0"/>
              </a:rPr>
              <a:t>o </a:t>
            </a:r>
            <a:r>
              <a:rPr lang="es-MX" sz="1400" dirty="0">
                <a:latin typeface="Arial" panose="020B0604020202020204" pitchFamily="34" charset="0"/>
                <a:cs typeface="Arial" panose="020B0604020202020204" pitchFamily="34" charset="0"/>
              </a:rPr>
              <a:t>Participación del </a:t>
            </a:r>
            <a:r>
              <a:rPr lang="es-MX" sz="1400" dirty="0" smtClean="0">
                <a:latin typeface="Arial" panose="020B0604020202020204" pitchFamily="34" charset="0"/>
                <a:cs typeface="Arial" panose="020B0604020202020204" pitchFamily="34" charset="0"/>
              </a:rPr>
              <a:t>Estado que se establece </a:t>
            </a:r>
            <a:r>
              <a:rPr lang="es-MX" sz="1400" dirty="0">
                <a:latin typeface="Arial" panose="020B0604020202020204" pitchFamily="34" charset="0"/>
                <a:cs typeface="Arial" panose="020B0604020202020204" pitchFamily="34" charset="0"/>
              </a:rPr>
              <a:t>el día de la </a:t>
            </a:r>
            <a:r>
              <a:rPr lang="es-MX" sz="1400" dirty="0" smtClean="0">
                <a:latin typeface="Arial" panose="020B0604020202020204" pitchFamily="34" charset="0"/>
                <a:cs typeface="Arial" panose="020B0604020202020204" pitchFamily="34" charset="0"/>
              </a:rPr>
              <a:t>licitación.</a:t>
            </a:r>
          </a:p>
          <a:p>
            <a:pPr marL="742950" lvl="1" indent="-285750" algn="just">
              <a:buFont typeface="Courier New" panose="02070309020205020404" pitchFamily="49" charset="0"/>
              <a:buChar char="o"/>
              <a:defRPr/>
            </a:pPr>
            <a:endParaRPr lang="es-MX" sz="1400" dirty="0" smtClean="0">
              <a:latin typeface="Arial" panose="020B0604020202020204" pitchFamily="34" charset="0"/>
              <a:cs typeface="Arial" panose="020B0604020202020204" pitchFamily="34" charset="0"/>
            </a:endParaRPr>
          </a:p>
          <a:p>
            <a:pPr marL="742950" lvl="1" indent="-285750" algn="just">
              <a:buFont typeface="Courier New" panose="02070309020205020404" pitchFamily="49" charset="0"/>
              <a:buChar char="o"/>
              <a:defRPr/>
            </a:pPr>
            <a:r>
              <a:rPr lang="es-MX" sz="1400" dirty="0" smtClean="0">
                <a:latin typeface="Arial" panose="020B0604020202020204" pitchFamily="34" charset="0"/>
                <a:cs typeface="Arial" panose="020B0604020202020204" pitchFamily="34" charset="0"/>
              </a:rPr>
              <a:t>La Inversión Adicional (IA) o Factor de Inversión Adicional (FI), se basa en la ejecución de unidades de trabajo adicionales (equivalentes a la perforación de 1 o 2 pozos) al Programa Mínimo de Trabajo establecido por la CNH. </a:t>
            </a:r>
            <a:endParaRPr lang="es-MX" sz="1400" dirty="0">
              <a:latin typeface="Arial" panose="020B0604020202020204" pitchFamily="34" charset="0"/>
              <a:cs typeface="Arial" panose="020B0604020202020204" pitchFamily="34" charset="0"/>
            </a:endParaRPr>
          </a:p>
        </p:txBody>
      </p:sp>
      <p:sp>
        <p:nvSpPr>
          <p:cNvPr id="3" name="Rectángulo redondeado 2"/>
          <p:cNvSpPr/>
          <p:nvPr/>
        </p:nvSpPr>
        <p:spPr>
          <a:xfrm>
            <a:off x="541867" y="2590372"/>
            <a:ext cx="8085666" cy="762000"/>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3600" b="1" dirty="0" smtClean="0">
                <a:solidFill>
                  <a:schemeClr val="bg1"/>
                </a:solidFill>
                <a:latin typeface="Arial" panose="020B0604020202020204" pitchFamily="34" charset="0"/>
                <a:cs typeface="Arial" panose="020B0604020202020204" pitchFamily="34" charset="0"/>
              </a:rPr>
              <a:t>VPO</a:t>
            </a:r>
            <a:endParaRPr lang="es-MX" sz="1600" b="1" dirty="0">
              <a:solidFill>
                <a:schemeClr val="bg1"/>
              </a:solidFill>
              <a:latin typeface="Arial" panose="020B0604020202020204" pitchFamily="34" charset="0"/>
              <a:cs typeface="Arial" panose="020B0604020202020204" pitchFamily="34" charset="0"/>
            </a:endParaRPr>
          </a:p>
        </p:txBody>
      </p:sp>
      <p:sp>
        <p:nvSpPr>
          <p:cNvPr id="4" name="Rectángulo redondeado 3"/>
          <p:cNvSpPr/>
          <p:nvPr/>
        </p:nvSpPr>
        <p:spPr>
          <a:xfrm>
            <a:off x="5096934" y="4006351"/>
            <a:ext cx="2878666" cy="1620000"/>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dirty="0" smtClean="0">
                <a:solidFill>
                  <a:schemeClr val="tx1"/>
                </a:solidFill>
                <a:latin typeface="Arial" panose="020B0604020202020204" pitchFamily="34" charset="0"/>
                <a:cs typeface="Arial" panose="020B0604020202020204" pitchFamily="34" charset="0"/>
              </a:rPr>
              <a:t>Variable de Inversión:</a:t>
            </a:r>
          </a:p>
          <a:p>
            <a:pPr algn="ctr"/>
            <a:r>
              <a:rPr lang="es-MX" sz="1600" b="1" dirty="0" smtClean="0">
                <a:solidFill>
                  <a:schemeClr val="tx1"/>
                </a:solidFill>
                <a:latin typeface="Arial" panose="020B0604020202020204" pitchFamily="34" charset="0"/>
                <a:cs typeface="Arial" panose="020B0604020202020204" pitchFamily="34" charset="0"/>
              </a:rPr>
              <a:t>Inversión Adicional o Factor de Inversión</a:t>
            </a:r>
          </a:p>
          <a:p>
            <a:pPr algn="ctr"/>
            <a:r>
              <a:rPr lang="es-MX" sz="1600" dirty="0" smtClean="0">
                <a:solidFill>
                  <a:schemeClr val="tx1"/>
                </a:solidFill>
                <a:latin typeface="Arial" panose="020B0604020202020204" pitchFamily="34" charset="0"/>
                <a:cs typeface="Arial" panose="020B0604020202020204" pitchFamily="34" charset="0"/>
              </a:rPr>
              <a:t>Obligatoria en la primera etapa de los proyectos</a:t>
            </a:r>
            <a:endParaRPr lang="es-MX" sz="1600" dirty="0">
              <a:solidFill>
                <a:schemeClr val="tx1"/>
              </a:solidFill>
              <a:latin typeface="Arial" panose="020B0604020202020204" pitchFamily="34" charset="0"/>
              <a:cs typeface="Arial" panose="020B0604020202020204" pitchFamily="34" charset="0"/>
            </a:endParaRPr>
          </a:p>
        </p:txBody>
      </p:sp>
      <p:sp>
        <p:nvSpPr>
          <p:cNvPr id="21" name="Rectángulo redondeado 20"/>
          <p:cNvSpPr/>
          <p:nvPr/>
        </p:nvSpPr>
        <p:spPr>
          <a:xfrm>
            <a:off x="1286933" y="4002238"/>
            <a:ext cx="2878667" cy="1620000"/>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dirty="0" smtClean="0">
                <a:solidFill>
                  <a:schemeClr val="tx1"/>
                </a:solidFill>
                <a:latin typeface="Arial" panose="020B0604020202020204" pitchFamily="34" charset="0"/>
                <a:cs typeface="Arial" panose="020B0604020202020204" pitchFamily="34" charset="0"/>
              </a:rPr>
              <a:t>Contraprestaciones </a:t>
            </a:r>
          </a:p>
          <a:p>
            <a:pPr algn="ctr"/>
            <a:r>
              <a:rPr lang="es-MX" sz="1600" dirty="0" smtClean="0">
                <a:solidFill>
                  <a:schemeClr val="tx1"/>
                </a:solidFill>
                <a:latin typeface="Arial" panose="020B0604020202020204" pitchFamily="34" charset="0"/>
                <a:cs typeface="Arial" panose="020B0604020202020204" pitchFamily="34" charset="0"/>
              </a:rPr>
              <a:t>para el Estado:</a:t>
            </a:r>
          </a:p>
          <a:p>
            <a:pPr algn="ctr"/>
            <a:r>
              <a:rPr lang="es-MX" sz="1600" b="1" dirty="0" smtClean="0">
                <a:solidFill>
                  <a:schemeClr val="tx1"/>
                </a:solidFill>
                <a:latin typeface="Arial" panose="020B0604020202020204" pitchFamily="34" charset="0"/>
                <a:cs typeface="Arial" panose="020B0604020202020204" pitchFamily="34" charset="0"/>
              </a:rPr>
              <a:t>Regalía Adicional</a:t>
            </a:r>
            <a:r>
              <a:rPr lang="es-MX" sz="1600" dirty="0" smtClean="0">
                <a:solidFill>
                  <a:schemeClr val="tx1"/>
                </a:solidFill>
                <a:latin typeface="Arial" panose="020B0604020202020204" pitchFamily="34" charset="0"/>
                <a:cs typeface="Arial" panose="020B0604020202020204" pitchFamily="34" charset="0"/>
              </a:rPr>
              <a:t> o </a:t>
            </a:r>
            <a:br>
              <a:rPr lang="es-MX" sz="1600" dirty="0" smtClean="0">
                <a:solidFill>
                  <a:schemeClr val="tx1"/>
                </a:solidFill>
                <a:latin typeface="Arial" panose="020B0604020202020204" pitchFamily="34" charset="0"/>
                <a:cs typeface="Arial" panose="020B0604020202020204" pitchFamily="34" charset="0"/>
              </a:rPr>
            </a:br>
            <a:r>
              <a:rPr lang="es-MX" sz="1600" b="1" dirty="0" smtClean="0">
                <a:solidFill>
                  <a:schemeClr val="tx1"/>
                </a:solidFill>
                <a:latin typeface="Arial" panose="020B0604020202020204" pitchFamily="34" charset="0"/>
                <a:cs typeface="Arial" panose="020B0604020202020204" pitchFamily="34" charset="0"/>
              </a:rPr>
              <a:t>Participación del Estado en la Utilidad Operativa</a:t>
            </a:r>
          </a:p>
          <a:p>
            <a:pPr algn="ctr"/>
            <a:r>
              <a:rPr lang="es-MX" sz="1600" dirty="0" smtClean="0">
                <a:solidFill>
                  <a:schemeClr val="tx1"/>
                </a:solidFill>
                <a:latin typeface="Arial" panose="020B0604020202020204" pitchFamily="34" charset="0"/>
                <a:cs typeface="Arial" panose="020B0604020202020204" pitchFamily="34" charset="0"/>
              </a:rPr>
              <a:t>durante la vida del proyecto</a:t>
            </a:r>
            <a:endParaRPr lang="es-MX" sz="1600" dirty="0">
              <a:solidFill>
                <a:schemeClr val="tx1"/>
              </a:solidFill>
              <a:latin typeface="Arial" panose="020B0604020202020204" pitchFamily="34" charset="0"/>
              <a:cs typeface="Arial" panose="020B0604020202020204" pitchFamily="34" charset="0"/>
            </a:endParaRPr>
          </a:p>
        </p:txBody>
      </p:sp>
      <p:sp>
        <p:nvSpPr>
          <p:cNvPr id="6" name="Flecha izquierda 5"/>
          <p:cNvSpPr/>
          <p:nvPr/>
        </p:nvSpPr>
        <p:spPr>
          <a:xfrm rot="16200000">
            <a:off x="2607732" y="3436069"/>
            <a:ext cx="364067" cy="397933"/>
          </a:xfrm>
          <a:prstGeom prst="leftArrow">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a:p>
        </p:txBody>
      </p:sp>
      <p:sp>
        <p:nvSpPr>
          <p:cNvPr id="25" name="Rectángulo 24"/>
          <p:cNvSpPr/>
          <p:nvPr/>
        </p:nvSpPr>
        <p:spPr>
          <a:xfrm>
            <a:off x="457200" y="5767039"/>
            <a:ext cx="8229600" cy="816250"/>
          </a:xfrm>
          <a:prstGeom prst="rect">
            <a:avLst/>
          </a:prstGeom>
          <a:solidFill>
            <a:schemeClr val="bg1">
              <a:lumMod val="8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defRPr/>
            </a:pPr>
            <a:r>
              <a:rPr lang="es-MX" sz="1600" dirty="0">
                <a:latin typeface="Arial" panose="020B0604020202020204" pitchFamily="34" charset="0"/>
                <a:cs typeface="Arial" panose="020B0604020202020204" pitchFamily="34" charset="0"/>
              </a:rPr>
              <a:t>A mayor valor de </a:t>
            </a:r>
            <a:r>
              <a:rPr lang="es-MX" sz="1600" dirty="0" smtClean="0">
                <a:latin typeface="Arial" panose="020B0604020202020204" pitchFamily="34" charset="0"/>
                <a:cs typeface="Arial" panose="020B0604020202020204" pitchFamily="34" charset="0"/>
              </a:rPr>
              <a:t>contraprestación mayor ingreso para </a:t>
            </a:r>
            <a:r>
              <a:rPr lang="es-MX" sz="1600" dirty="0">
                <a:latin typeface="Arial" panose="020B0604020202020204" pitchFamily="34" charset="0"/>
                <a:cs typeface="Arial" panose="020B0604020202020204" pitchFamily="34" charset="0"/>
              </a:rPr>
              <a:t>el </a:t>
            </a:r>
            <a:r>
              <a:rPr lang="es-MX" sz="1600" dirty="0" smtClean="0">
                <a:latin typeface="Arial" panose="020B0604020202020204" pitchFamily="34" charset="0"/>
                <a:cs typeface="Arial" panose="020B0604020202020204" pitchFamily="34" charset="0"/>
              </a:rPr>
              <a:t>Estado.</a:t>
            </a:r>
          </a:p>
          <a:p>
            <a:pPr algn="ctr">
              <a:defRPr/>
            </a:pPr>
            <a:r>
              <a:rPr lang="es-MX" sz="1600" dirty="0">
                <a:latin typeface="Arial" panose="020B0604020202020204" pitchFamily="34" charset="0"/>
                <a:cs typeface="Arial" panose="020B0604020202020204" pitchFamily="34" charset="0"/>
              </a:rPr>
              <a:t>A mayor inversión inicial</a:t>
            </a:r>
            <a:r>
              <a:rPr lang="es-MX" sz="1600" dirty="0" smtClean="0">
                <a:latin typeface="Arial" panose="020B0604020202020204" pitchFamily="34" charset="0"/>
                <a:cs typeface="Arial" panose="020B0604020202020204" pitchFamily="34" charset="0"/>
              </a:rPr>
              <a:t>, </a:t>
            </a:r>
            <a:r>
              <a:rPr lang="es-MX" sz="1600" dirty="0">
                <a:latin typeface="Arial" panose="020B0604020202020204" pitchFamily="34" charset="0"/>
                <a:cs typeface="Arial" panose="020B0604020202020204" pitchFamily="34" charset="0"/>
              </a:rPr>
              <a:t>se adelanta la posibilidad de producir hidrocarburos. </a:t>
            </a:r>
          </a:p>
        </p:txBody>
      </p:sp>
      <p:sp>
        <p:nvSpPr>
          <p:cNvPr id="26" name="Flecha izquierda 25"/>
          <p:cNvSpPr/>
          <p:nvPr/>
        </p:nvSpPr>
        <p:spPr>
          <a:xfrm rot="16200000">
            <a:off x="6256865" y="3436069"/>
            <a:ext cx="364067" cy="397933"/>
          </a:xfrm>
          <a:prstGeom prst="leftArrow">
            <a:avLst/>
          </a:prstGeom>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a:p>
        </p:txBody>
      </p:sp>
      <p:sp>
        <p:nvSpPr>
          <p:cNvPr id="12" name="2 Título"/>
          <p:cNvSpPr txBox="1">
            <a:spLocks/>
          </p:cNvSpPr>
          <p:nvPr/>
        </p:nvSpPr>
        <p:spPr>
          <a:xfrm>
            <a:off x="270933" y="135272"/>
            <a:ext cx="8415867"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smtClean="0">
                <a:latin typeface="Arial" panose="020B0604020202020204" pitchFamily="34" charset="0"/>
                <a:cs typeface="Arial" panose="020B0604020202020204" pitchFamily="34" charset="0"/>
              </a:rPr>
              <a:t>Variable de Licitación – Valor Ponderado de la Oferta</a:t>
            </a:r>
            <a:endParaRPr lang="es-MX" sz="2000" i="1" cap="smal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28646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Conector recto 20"/>
          <p:cNvCxnSpPr/>
          <p:nvPr/>
        </p:nvCxnSpPr>
        <p:spPr>
          <a:xfrm>
            <a:off x="457200" y="537777"/>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20354"/>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18</a:t>
            </a:fld>
            <a:endParaRPr lang="en-US" dirty="0">
              <a:latin typeface="Arial" panose="020B0604020202020204" pitchFamily="34" charset="0"/>
              <a:cs typeface="Arial" panose="020B0604020202020204" pitchFamily="34" charset="0"/>
            </a:endParaRPr>
          </a:p>
        </p:txBody>
      </p:sp>
      <p:sp>
        <p:nvSpPr>
          <p:cNvPr id="27" name="2 Título"/>
          <p:cNvSpPr txBox="1">
            <a:spLocks/>
          </p:cNvSpPr>
          <p:nvPr/>
        </p:nvSpPr>
        <p:spPr>
          <a:xfrm>
            <a:off x="457200" y="135272"/>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smtClean="0">
                <a:latin typeface="Arial" panose="020B0604020202020204" pitchFamily="34" charset="0"/>
                <a:cs typeface="Arial" panose="020B0604020202020204" pitchFamily="34" charset="0"/>
              </a:rPr>
              <a:t>Otros Mecanismos para Proteger la Recaudación del Estado</a:t>
            </a:r>
            <a:endParaRPr lang="es-MX" sz="2000" i="1" cap="small" dirty="0">
              <a:latin typeface="Arial" panose="020B0604020202020204" pitchFamily="34" charset="0"/>
              <a:cs typeface="Arial" panose="020B0604020202020204" pitchFamily="34" charset="0"/>
            </a:endParaRPr>
          </a:p>
        </p:txBody>
      </p:sp>
      <p:sp>
        <p:nvSpPr>
          <p:cNvPr id="10" name="Recortar rectángulo de esquina diagonal 9"/>
          <p:cNvSpPr/>
          <p:nvPr/>
        </p:nvSpPr>
        <p:spPr>
          <a:xfrm>
            <a:off x="512739" y="658813"/>
            <a:ext cx="8118000" cy="856720"/>
          </a:xfrm>
          <a:prstGeom prst="snip2Diag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400" dirty="0">
                <a:solidFill>
                  <a:schemeClr val="tx1"/>
                </a:solidFill>
                <a:latin typeface="Arial" panose="020B0604020202020204" pitchFamily="34" charset="0"/>
                <a:cs typeface="Arial" panose="020B0604020202020204" pitchFamily="34" charset="0"/>
              </a:rPr>
              <a:t>El Estado cuenta con instrumentos adicionales que le permiten salvaguardar en todo momento la recaudación de los ingresos provenientes de los contratos de exploración y extracción hidrocarburos</a:t>
            </a:r>
            <a:r>
              <a:rPr lang="es-MX" sz="1400" dirty="0" smtClean="0">
                <a:solidFill>
                  <a:schemeClr val="tx1"/>
                </a:solidFill>
                <a:latin typeface="Arial" panose="020B0604020202020204" pitchFamily="34" charset="0"/>
                <a:cs typeface="Arial" panose="020B0604020202020204" pitchFamily="34" charset="0"/>
              </a:rPr>
              <a:t>:</a:t>
            </a:r>
            <a:endParaRPr lang="es-MX" sz="1400" dirty="0">
              <a:solidFill>
                <a:schemeClr val="tx1"/>
              </a:solidFill>
              <a:latin typeface="Arial" panose="020B0604020202020204" pitchFamily="34" charset="0"/>
              <a:cs typeface="Arial" panose="020B0604020202020204" pitchFamily="34" charset="0"/>
            </a:endParaRPr>
          </a:p>
        </p:txBody>
      </p:sp>
      <p:grpSp>
        <p:nvGrpSpPr>
          <p:cNvPr id="2" name="Grupo 1"/>
          <p:cNvGrpSpPr/>
          <p:nvPr/>
        </p:nvGrpSpPr>
        <p:grpSpPr>
          <a:xfrm>
            <a:off x="720511" y="1857941"/>
            <a:ext cx="7822355" cy="4647051"/>
            <a:chOff x="720511" y="1697074"/>
            <a:chExt cx="7822355" cy="4647051"/>
          </a:xfrm>
        </p:grpSpPr>
        <p:grpSp>
          <p:nvGrpSpPr>
            <p:cNvPr id="12" name="Grupo 11"/>
            <p:cNvGrpSpPr/>
            <p:nvPr/>
          </p:nvGrpSpPr>
          <p:grpSpPr>
            <a:xfrm>
              <a:off x="720511" y="1697074"/>
              <a:ext cx="7822355" cy="1648365"/>
              <a:chOff x="940" y="-1"/>
              <a:chExt cx="2445389" cy="4818519"/>
            </a:xfrm>
          </p:grpSpPr>
          <p:sp>
            <p:nvSpPr>
              <p:cNvPr id="19" name="Operación manual 18"/>
              <p:cNvSpPr/>
              <p:nvPr/>
            </p:nvSpPr>
            <p:spPr>
              <a:xfrm rot="16200000">
                <a:off x="-1185625" y="1186565"/>
                <a:ext cx="4818519" cy="2445388"/>
              </a:xfrm>
              <a:prstGeom prst="flowChartManualOperation">
                <a:avLst/>
              </a:prstGeom>
              <a:noFill/>
              <a:ln w="25400" cap="flat" cmpd="sng" algn="ctr">
                <a:solidFill>
                  <a:srgbClr val="C0504D">
                    <a:hueOff val="0"/>
                    <a:satOff val="0"/>
                    <a:lumOff val="0"/>
                    <a:alphaOff val="0"/>
                  </a:srgbClr>
                </a:solidFill>
                <a:prstDash val="solid"/>
              </a:ln>
              <a:effectLst/>
            </p:spPr>
            <p:style>
              <a:lnRef idx="2">
                <a:scrgbClr r="0" g="0" b="0"/>
              </a:lnRef>
              <a:fillRef idx="1">
                <a:scrgbClr r="0" g="0" b="0"/>
              </a:fillRef>
              <a:effectRef idx="0">
                <a:scrgbClr r="0" g="0" b="0"/>
              </a:effectRef>
              <a:fontRef idx="minor">
                <a:schemeClr val="lt1"/>
              </a:fontRef>
            </p:style>
          </p:sp>
          <p:sp>
            <p:nvSpPr>
              <p:cNvPr id="20" name="Operación manual 4"/>
              <p:cNvSpPr/>
              <p:nvPr/>
            </p:nvSpPr>
            <p:spPr>
              <a:xfrm rot="21600000">
                <a:off x="940" y="963704"/>
                <a:ext cx="2445388" cy="289111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8900" tIns="0" rIns="88900" bIns="0" numCol="1" spcCol="1270" anchor="t" anchorCtr="0">
                <a:noAutofit/>
              </a:bodyPr>
              <a:lstStyle/>
              <a:p>
                <a:pPr lvl="0" algn="just" defTabSz="622300">
                  <a:lnSpc>
                    <a:spcPct val="90000"/>
                  </a:lnSpc>
                  <a:spcBef>
                    <a:spcPct val="0"/>
                  </a:spcBef>
                  <a:spcAft>
                    <a:spcPct val="35000"/>
                  </a:spcAft>
                </a:pPr>
                <a:r>
                  <a:rPr lang="es-MX" sz="1400" b="1" u="sng" kern="1200" dirty="0" smtClean="0">
                    <a:solidFill>
                      <a:schemeClr val="tx1"/>
                    </a:solidFill>
                    <a:latin typeface="Arial" panose="020B0604020202020204" pitchFamily="34" charset="0"/>
                    <a:ea typeface="+mn-ea"/>
                    <a:cs typeface="Arial" panose="020B0604020202020204" pitchFamily="34" charset="0"/>
                  </a:rPr>
                  <a:t>Límite de Recuperación de Costos</a:t>
                </a:r>
                <a:endParaRPr lang="es-MX" sz="1400" b="1" u="sng" kern="1200" dirty="0">
                  <a:solidFill>
                    <a:schemeClr val="tx1"/>
                  </a:solidFill>
                  <a:latin typeface="Arial" panose="020B0604020202020204" pitchFamily="34" charset="0"/>
                  <a:ea typeface="+mn-ea"/>
                  <a:cs typeface="Arial" panose="020B0604020202020204" pitchFamily="34" charset="0"/>
                </a:endParaRPr>
              </a:p>
              <a:p>
                <a:pPr marL="177800" lvl="1" indent="-177800" algn="just" defTabSz="622300">
                  <a:lnSpc>
                    <a:spcPct val="90000"/>
                  </a:lnSpc>
                  <a:spcBef>
                    <a:spcPct val="0"/>
                  </a:spcBef>
                  <a:spcAft>
                    <a:spcPct val="15000"/>
                  </a:spcAft>
                  <a:buChar char="••"/>
                </a:pPr>
                <a:r>
                  <a:rPr lang="es-MX" sz="1400" kern="1200" dirty="0" smtClean="0">
                    <a:solidFill>
                      <a:schemeClr val="tx1"/>
                    </a:solidFill>
                    <a:latin typeface="Arial" pitchFamily="34" charset="0"/>
                    <a:ea typeface="+mn-ea"/>
                    <a:cs typeface="Arial" pitchFamily="34" charset="0"/>
                  </a:rPr>
                  <a:t>Todos los contratos de producción compartida </a:t>
                </a:r>
                <a:r>
                  <a:rPr lang="es-MX" sz="1400" kern="1200" dirty="0" smtClean="0">
                    <a:solidFill>
                      <a:schemeClr val="tx1"/>
                    </a:solidFill>
                    <a:latin typeface="Arial" pitchFamily="34" charset="0"/>
                    <a:ea typeface="+mn-ea"/>
                    <a:cs typeface="Arial" pitchFamily="34" charset="0"/>
                  </a:rPr>
                  <a:t>cuentan </a:t>
                </a:r>
                <a:r>
                  <a:rPr lang="es-MX" sz="1400" kern="1200" dirty="0" smtClean="0">
                    <a:solidFill>
                      <a:schemeClr val="tx1"/>
                    </a:solidFill>
                    <a:latin typeface="Arial" pitchFamily="34" charset="0"/>
                    <a:ea typeface="+mn-ea"/>
                    <a:cs typeface="Arial" pitchFamily="34" charset="0"/>
                  </a:rPr>
                  <a:t>con un límite de recuperación de </a:t>
                </a:r>
                <a:r>
                  <a:rPr lang="es-MX" sz="1400" kern="1200" dirty="0" smtClean="0">
                    <a:solidFill>
                      <a:schemeClr val="tx1"/>
                    </a:solidFill>
                    <a:latin typeface="Arial" pitchFamily="34" charset="0"/>
                    <a:ea typeface="+mn-ea"/>
                    <a:cs typeface="Arial" pitchFamily="34" charset="0"/>
                  </a:rPr>
                  <a:t>costos establecida como porcentaje del </a:t>
                </a:r>
                <a:r>
                  <a:rPr lang="es-MX" sz="1400" dirty="0" smtClean="0">
                    <a:solidFill>
                      <a:schemeClr val="tx1"/>
                    </a:solidFill>
                    <a:latin typeface="Arial" pitchFamily="34" charset="0"/>
                    <a:cs typeface="Arial" pitchFamily="34" charset="0"/>
                  </a:rPr>
                  <a:t>valor de los hidrocarburos. Esto </a:t>
                </a:r>
                <a:r>
                  <a:rPr lang="es-MX" sz="1400" kern="1200" dirty="0" smtClean="0">
                    <a:solidFill>
                      <a:schemeClr val="tx1"/>
                    </a:solidFill>
                    <a:latin typeface="Arial" pitchFamily="34" charset="0"/>
                    <a:ea typeface="+mn-ea"/>
                    <a:cs typeface="Arial" pitchFamily="34" charset="0"/>
                  </a:rPr>
                  <a:t>protege </a:t>
                </a:r>
                <a:r>
                  <a:rPr lang="es-MX" sz="1400" kern="1200" dirty="0" smtClean="0">
                    <a:solidFill>
                      <a:schemeClr val="tx1"/>
                    </a:solidFill>
                    <a:latin typeface="Arial" pitchFamily="34" charset="0"/>
                    <a:ea typeface="+mn-ea"/>
                    <a:cs typeface="Arial" pitchFamily="34" charset="0"/>
                  </a:rPr>
                  <a:t>al Estado ante una posible erosión a la base gravable debido a la introducción de costos no justificados. </a:t>
                </a:r>
                <a:endParaRPr lang="es-MX" sz="1400" kern="1200" dirty="0">
                  <a:solidFill>
                    <a:schemeClr val="tx1"/>
                  </a:solidFill>
                  <a:latin typeface="Arial" pitchFamily="34" charset="0"/>
                  <a:ea typeface="+mn-ea"/>
                  <a:cs typeface="Arial" pitchFamily="34" charset="0"/>
                </a:endParaRPr>
              </a:p>
            </p:txBody>
          </p:sp>
        </p:grpSp>
        <p:grpSp>
          <p:nvGrpSpPr>
            <p:cNvPr id="21" name="Grupo 20"/>
            <p:cNvGrpSpPr/>
            <p:nvPr/>
          </p:nvGrpSpPr>
          <p:grpSpPr>
            <a:xfrm>
              <a:off x="720511" y="3475078"/>
              <a:ext cx="7822355" cy="1345044"/>
              <a:chOff x="940" y="-1"/>
              <a:chExt cx="2445389" cy="4818519"/>
            </a:xfrm>
          </p:grpSpPr>
          <p:sp>
            <p:nvSpPr>
              <p:cNvPr id="22" name="Operación manual 21"/>
              <p:cNvSpPr/>
              <p:nvPr/>
            </p:nvSpPr>
            <p:spPr>
              <a:xfrm rot="16200000">
                <a:off x="-1185625" y="1186565"/>
                <a:ext cx="4818519" cy="2445388"/>
              </a:xfrm>
              <a:prstGeom prst="flowChartManualOperation">
                <a:avLst/>
              </a:prstGeom>
              <a:noFill/>
              <a:ln w="25400" cap="flat" cmpd="sng" algn="ctr">
                <a:solidFill>
                  <a:srgbClr val="C0504D">
                    <a:hueOff val="0"/>
                    <a:satOff val="0"/>
                    <a:lumOff val="0"/>
                    <a:alphaOff val="0"/>
                  </a:srgbClr>
                </a:solidFill>
                <a:prstDash val="solid"/>
              </a:ln>
              <a:effectLst/>
            </p:spPr>
            <p:style>
              <a:lnRef idx="2">
                <a:scrgbClr r="0" g="0" b="0"/>
              </a:lnRef>
              <a:fillRef idx="1">
                <a:scrgbClr r="0" g="0" b="0"/>
              </a:fillRef>
              <a:effectRef idx="0">
                <a:scrgbClr r="0" g="0" b="0"/>
              </a:effectRef>
              <a:fontRef idx="minor">
                <a:schemeClr val="lt1"/>
              </a:fontRef>
            </p:style>
          </p:sp>
          <p:sp>
            <p:nvSpPr>
              <p:cNvPr id="23" name="Operación manual 4"/>
              <p:cNvSpPr/>
              <p:nvPr/>
            </p:nvSpPr>
            <p:spPr>
              <a:xfrm rot="21600000">
                <a:off x="940" y="963704"/>
                <a:ext cx="2445388" cy="289111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8900" tIns="0" rIns="88900" bIns="0" numCol="1" spcCol="1270" anchor="t" anchorCtr="0">
                <a:noAutofit/>
              </a:bodyPr>
              <a:lstStyle/>
              <a:p>
                <a:pPr lvl="0" algn="just" defTabSz="622300">
                  <a:lnSpc>
                    <a:spcPct val="90000"/>
                  </a:lnSpc>
                  <a:spcBef>
                    <a:spcPct val="0"/>
                  </a:spcBef>
                  <a:spcAft>
                    <a:spcPct val="35000"/>
                  </a:spcAft>
                </a:pPr>
                <a:r>
                  <a:rPr lang="es-MX" sz="1400" b="1" u="sng" dirty="0">
                    <a:solidFill>
                      <a:schemeClr val="tx1"/>
                    </a:solidFill>
                    <a:latin typeface="Arial" panose="020B0604020202020204" pitchFamily="34" charset="0"/>
                    <a:cs typeface="Arial" panose="020B0604020202020204" pitchFamily="34" charset="0"/>
                  </a:rPr>
                  <a:t>Mecanismo de Ajuste</a:t>
                </a:r>
              </a:p>
              <a:p>
                <a:pPr marL="177800" lvl="1" indent="-177800" algn="just" defTabSz="622300">
                  <a:lnSpc>
                    <a:spcPct val="90000"/>
                  </a:lnSpc>
                  <a:spcBef>
                    <a:spcPct val="0"/>
                  </a:spcBef>
                  <a:spcAft>
                    <a:spcPct val="15000"/>
                  </a:spcAft>
                  <a:buChar char="••"/>
                </a:pPr>
                <a:r>
                  <a:rPr lang="es-MX" sz="1400" dirty="0">
                    <a:solidFill>
                      <a:schemeClr val="tx1"/>
                    </a:solidFill>
                    <a:latin typeface="Arial" panose="020B0604020202020204" pitchFamily="34" charset="0"/>
                    <a:cs typeface="Arial" panose="020B0604020202020204" pitchFamily="34" charset="0"/>
                  </a:rPr>
                  <a:t>Por Ley todos los contratos incluyen un mecanismo de ajuste para la </a:t>
                </a:r>
                <a:r>
                  <a:rPr lang="es-MX" sz="1400" b="1" u="sng" dirty="0">
                    <a:solidFill>
                      <a:schemeClr val="tx1"/>
                    </a:solidFill>
                    <a:latin typeface="Arial" panose="020B0604020202020204" pitchFamily="34" charset="0"/>
                    <a:cs typeface="Arial" panose="020B0604020202020204" pitchFamily="34" charset="0"/>
                  </a:rPr>
                  <a:t>captura de rentabilidad extraordinaria</a:t>
                </a:r>
                <a:r>
                  <a:rPr lang="es-MX" sz="1400" dirty="0">
                    <a:solidFill>
                      <a:schemeClr val="tx1"/>
                    </a:solidFill>
                    <a:latin typeface="Arial" panose="020B0604020202020204" pitchFamily="34" charset="0"/>
                    <a:cs typeface="Arial" panose="020B0604020202020204" pitchFamily="34" charset="0"/>
                  </a:rPr>
                  <a:t> que se genere por sorpresas positivas en precios, eficiencias en costos o por descubrimientos adicionales a los esperados. </a:t>
                </a:r>
              </a:p>
            </p:txBody>
          </p:sp>
        </p:grpSp>
        <p:sp>
          <p:nvSpPr>
            <p:cNvPr id="26" name="Operación manual 4"/>
            <p:cNvSpPr/>
            <p:nvPr/>
          </p:nvSpPr>
          <p:spPr>
            <a:xfrm>
              <a:off x="720511" y="5201751"/>
              <a:ext cx="7822351" cy="98901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8900" tIns="0" rIns="88900" bIns="0" numCol="1" spcCol="1270" anchor="t" anchorCtr="0">
              <a:noAutofit/>
            </a:bodyPr>
            <a:lstStyle/>
            <a:p>
              <a:pPr lvl="0" algn="just" defTabSz="622300">
                <a:lnSpc>
                  <a:spcPct val="90000"/>
                </a:lnSpc>
                <a:spcBef>
                  <a:spcPct val="0"/>
                </a:spcBef>
                <a:spcAft>
                  <a:spcPct val="35000"/>
                </a:spcAft>
              </a:pPr>
              <a:r>
                <a:rPr lang="es-MX" sz="1400" b="1" u="sng" dirty="0" smtClean="0">
                  <a:solidFill>
                    <a:schemeClr val="tx1"/>
                  </a:solidFill>
                  <a:latin typeface="Arial" panose="020B0604020202020204" pitchFamily="34" charset="0"/>
                  <a:cs typeface="Arial" panose="020B0604020202020204" pitchFamily="34" charset="0"/>
                </a:rPr>
                <a:t>Impuesto sobre la Renta (ISR)</a:t>
              </a:r>
              <a:endParaRPr lang="es-MX" sz="1400" b="1" u="sng" dirty="0">
                <a:solidFill>
                  <a:schemeClr val="tx1"/>
                </a:solidFill>
                <a:latin typeface="Arial" panose="020B0604020202020204" pitchFamily="34" charset="0"/>
                <a:cs typeface="Arial" panose="020B0604020202020204" pitchFamily="34" charset="0"/>
              </a:endParaRPr>
            </a:p>
            <a:p>
              <a:pPr marL="177800" lvl="1" indent="-177800" algn="just" defTabSz="622300">
                <a:lnSpc>
                  <a:spcPct val="90000"/>
                </a:lnSpc>
                <a:spcBef>
                  <a:spcPct val="0"/>
                </a:spcBef>
                <a:spcAft>
                  <a:spcPct val="15000"/>
                </a:spcAft>
                <a:buChar char="••"/>
              </a:pPr>
              <a:r>
                <a:rPr lang="es-MX" sz="1400" dirty="0">
                  <a:solidFill>
                    <a:schemeClr val="tx1"/>
                  </a:solidFill>
                  <a:latin typeface="Arial" panose="020B0604020202020204" pitchFamily="34" charset="0"/>
                  <a:cs typeface="Arial" panose="020B0604020202020204" pitchFamily="34" charset="0"/>
                </a:rPr>
                <a:t>Todos los contratistas y asignatarios están obligados al pago del </a:t>
              </a:r>
              <a:r>
                <a:rPr lang="es-MX" sz="1400" dirty="0" smtClean="0">
                  <a:solidFill>
                    <a:schemeClr val="tx1"/>
                  </a:solidFill>
                  <a:latin typeface="Arial" panose="020B0604020202020204" pitchFamily="34" charset="0"/>
                  <a:cs typeface="Arial" panose="020B0604020202020204" pitchFamily="34" charset="0"/>
                </a:rPr>
                <a:t>ISR. </a:t>
              </a:r>
              <a:r>
                <a:rPr lang="es-MX" sz="1400" dirty="0">
                  <a:solidFill>
                    <a:schemeClr val="tx1"/>
                  </a:solidFill>
                  <a:latin typeface="Arial" panose="020B0604020202020204" pitchFamily="34" charset="0"/>
                  <a:cs typeface="Arial" panose="020B0604020202020204" pitchFamily="34" charset="0"/>
                </a:rPr>
                <a:t>Esto permite que el </a:t>
              </a:r>
              <a:r>
                <a:rPr lang="es-MX" sz="1400" dirty="0" smtClean="0">
                  <a:solidFill>
                    <a:schemeClr val="tx1"/>
                  </a:solidFill>
                  <a:latin typeface="Arial" panose="020B0604020202020204" pitchFamily="34" charset="0"/>
                  <a:cs typeface="Arial" panose="020B0604020202020204" pitchFamily="34" charset="0"/>
                </a:rPr>
                <a:t>Estado </a:t>
              </a:r>
              <a:r>
                <a:rPr lang="es-MX" sz="1400" dirty="0">
                  <a:solidFill>
                    <a:schemeClr val="tx1"/>
                  </a:solidFill>
                  <a:latin typeface="Arial" panose="020B0604020202020204" pitchFamily="34" charset="0"/>
                  <a:cs typeface="Arial" panose="020B0604020202020204" pitchFamily="34" charset="0"/>
                </a:rPr>
                <a:t>obtenga al menos un nivel de ingresos </a:t>
              </a:r>
              <a:r>
                <a:rPr lang="es-MX" sz="1400" dirty="0" smtClean="0">
                  <a:solidFill>
                    <a:schemeClr val="tx1"/>
                  </a:solidFill>
                  <a:latin typeface="Arial" panose="020B0604020202020204" pitchFamily="34" charset="0"/>
                  <a:cs typeface="Arial" panose="020B0604020202020204" pitchFamily="34" charset="0"/>
                </a:rPr>
                <a:t>mínimos.</a:t>
              </a:r>
              <a:endParaRPr lang="es-MX" sz="1400" dirty="0">
                <a:solidFill>
                  <a:schemeClr val="tx1"/>
                </a:solidFill>
                <a:latin typeface="Arial" pitchFamily="34" charset="0"/>
                <a:cs typeface="Arial" pitchFamily="34" charset="0"/>
              </a:endParaRPr>
            </a:p>
          </p:txBody>
        </p:sp>
        <p:sp>
          <p:nvSpPr>
            <p:cNvPr id="28" name="Operación manual 27"/>
            <p:cNvSpPr/>
            <p:nvPr/>
          </p:nvSpPr>
          <p:spPr>
            <a:xfrm rot="16200000">
              <a:off x="3959165" y="1760427"/>
              <a:ext cx="1345044" cy="7822352"/>
            </a:xfrm>
            <a:prstGeom prst="flowChartManualOperation">
              <a:avLst/>
            </a:prstGeom>
            <a:noFill/>
            <a:ln w="25400" cap="flat" cmpd="sng" algn="ctr">
              <a:solidFill>
                <a:srgbClr val="C0504D">
                  <a:hueOff val="0"/>
                  <a:satOff val="0"/>
                  <a:lumOff val="0"/>
                  <a:alphaOff val="0"/>
                </a:srgbClr>
              </a:solidFill>
              <a:prstDash val="solid"/>
            </a:ln>
            <a:effectLst/>
          </p:spPr>
          <p:style>
            <a:lnRef idx="2">
              <a:scrgbClr r="0" g="0" b="0"/>
            </a:lnRef>
            <a:fillRef idx="1">
              <a:scrgbClr r="0" g="0" b="0"/>
            </a:fillRef>
            <a:effectRef idx="0">
              <a:scrgbClr r="0" g="0" b="0"/>
            </a:effectRef>
            <a:fontRef idx="minor">
              <a:schemeClr val="lt1"/>
            </a:fontRef>
          </p:style>
        </p:sp>
      </p:grpSp>
    </p:spTree>
    <p:extLst>
      <p:ext uri="{BB962C8B-B14F-4D97-AF65-F5344CB8AC3E}">
        <p14:creationId xmlns:p14="http://schemas.microsoft.com/office/powerpoint/2010/main" val="14508246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Conector recto 20"/>
          <p:cNvCxnSpPr/>
          <p:nvPr/>
        </p:nvCxnSpPr>
        <p:spPr>
          <a:xfrm>
            <a:off x="457200" y="537777"/>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20356"/>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19</a:t>
            </a:fld>
            <a:endParaRPr lang="en-US" dirty="0">
              <a:latin typeface="Arial" panose="020B0604020202020204" pitchFamily="34" charset="0"/>
              <a:cs typeface="Arial" panose="020B0604020202020204" pitchFamily="34" charset="0"/>
            </a:endParaRPr>
          </a:p>
        </p:txBody>
      </p:sp>
      <p:grpSp>
        <p:nvGrpSpPr>
          <p:cNvPr id="29" name="Grupo 28"/>
          <p:cNvGrpSpPr/>
          <p:nvPr/>
        </p:nvGrpSpPr>
        <p:grpSpPr>
          <a:xfrm>
            <a:off x="200987" y="781894"/>
            <a:ext cx="8395445" cy="900000"/>
            <a:chOff x="200987" y="1153158"/>
            <a:chExt cx="8485812" cy="900000"/>
          </a:xfrm>
        </p:grpSpPr>
        <p:sp>
          <p:nvSpPr>
            <p:cNvPr id="28" name="Rectángulo 27"/>
            <p:cNvSpPr/>
            <p:nvPr/>
          </p:nvSpPr>
          <p:spPr>
            <a:xfrm>
              <a:off x="753112" y="1243157"/>
              <a:ext cx="7933687" cy="780411"/>
            </a:xfrm>
            <a:prstGeom prst="rect">
              <a:avLst/>
            </a:prstGeom>
            <a:solidFill>
              <a:schemeClr val="bg1">
                <a:lumMod val="95000"/>
              </a:schemeClr>
            </a:solidFill>
            <a:ln>
              <a:no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17780" rIns="0" bIns="17780" numCol="1" spcCol="1270" anchor="ctr" anchorCtr="0">
              <a:noAutofit/>
            </a:bodyPr>
            <a:lstStyle/>
            <a:p>
              <a:pPr lvl="1" algn="just"/>
              <a:r>
                <a:rPr lang="es-MX" sz="1400" dirty="0">
                  <a:latin typeface="Arial" panose="020B0604020202020204" pitchFamily="34" charset="0"/>
                  <a:cs typeface="Arial" panose="020B0604020202020204" pitchFamily="34" charset="0"/>
                </a:rPr>
                <a:t>El artículo 6 de la LISH, establece que los contratos de licencia establecerán, entre otras, la contraprestación correspondiente a un bono a la firma</a:t>
              </a:r>
              <a:r>
                <a:rPr lang="es-MX" sz="1400" dirty="0" smtClean="0">
                  <a:solidFill>
                    <a:schemeClr val="tx1"/>
                  </a:solidFill>
                  <a:latin typeface="Arial" panose="020B0604020202020204" pitchFamily="34" charset="0"/>
                  <a:cs typeface="Arial" panose="020B0604020202020204" pitchFamily="34" charset="0"/>
                </a:rPr>
                <a:t>.</a:t>
              </a:r>
              <a:endParaRPr lang="es-MX" sz="1400" dirty="0">
                <a:solidFill>
                  <a:schemeClr val="tx1"/>
                </a:solidFill>
                <a:latin typeface="Arial" panose="020B0604020202020204" pitchFamily="34" charset="0"/>
                <a:cs typeface="Arial" panose="020B0604020202020204" pitchFamily="34" charset="0"/>
              </a:endParaRPr>
            </a:p>
          </p:txBody>
        </p:sp>
        <p:sp>
          <p:nvSpPr>
            <p:cNvPr id="43" name="Elipse 42"/>
            <p:cNvSpPr/>
            <p:nvPr/>
          </p:nvSpPr>
          <p:spPr>
            <a:xfrm>
              <a:off x="200987" y="1153158"/>
              <a:ext cx="900000" cy="900000"/>
            </a:xfrm>
            <a:prstGeom prst="ellipse">
              <a:avLst/>
            </a:prstGeom>
            <a:solidFill>
              <a:srgbClr val="C00000"/>
            </a:solidFill>
            <a:ln>
              <a:noFill/>
            </a:ln>
          </p:spPr>
          <p:style>
            <a:lnRef idx="2">
              <a:schemeClr val="lt1">
                <a:hueOff val="0"/>
                <a:satOff val="0"/>
                <a:lumOff val="0"/>
                <a:alphaOff val="0"/>
              </a:schemeClr>
            </a:lnRef>
            <a:fillRef idx="1">
              <a:schemeClr val="accent3">
                <a:shade val="80000"/>
                <a:alpha val="50000"/>
                <a:hueOff val="0"/>
                <a:satOff val="0"/>
                <a:lumOff val="13156"/>
                <a:alphaOff val="0"/>
              </a:schemeClr>
            </a:fillRef>
            <a:effectRef idx="0">
              <a:schemeClr val="accent3">
                <a:shade val="80000"/>
                <a:alpha val="50000"/>
                <a:hueOff val="0"/>
                <a:satOff val="0"/>
                <a:lumOff val="13156"/>
                <a:alphaOff val="0"/>
              </a:schemeClr>
            </a:effectRef>
            <a:fontRef idx="minor">
              <a:schemeClr val="tx1"/>
            </a:fontRef>
          </p:style>
        </p:sp>
      </p:grpSp>
      <p:grpSp>
        <p:nvGrpSpPr>
          <p:cNvPr id="37" name="Grupo 36"/>
          <p:cNvGrpSpPr/>
          <p:nvPr/>
        </p:nvGrpSpPr>
        <p:grpSpPr>
          <a:xfrm>
            <a:off x="200987" y="5711642"/>
            <a:ext cx="8395445" cy="900000"/>
            <a:chOff x="200987" y="5264189"/>
            <a:chExt cx="7972197" cy="900000"/>
          </a:xfrm>
        </p:grpSpPr>
        <p:sp>
          <p:nvSpPr>
            <p:cNvPr id="31" name="Rectángulo 30"/>
            <p:cNvSpPr/>
            <p:nvPr/>
          </p:nvSpPr>
          <p:spPr>
            <a:xfrm>
              <a:off x="907890" y="5353045"/>
              <a:ext cx="7265294" cy="720000"/>
            </a:xfrm>
            <a:prstGeom prst="rect">
              <a:avLst/>
            </a:prstGeom>
            <a:solidFill>
              <a:schemeClr val="bg1">
                <a:lumMod val="95000"/>
              </a:schemeClr>
            </a:solidFill>
            <a:ln>
              <a:no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17780" rIns="0" bIns="17780" numCol="1" spcCol="1270" anchor="ctr" anchorCtr="0">
              <a:noAutofit/>
            </a:bodyPr>
            <a:lstStyle/>
            <a:p>
              <a:pPr marL="266700" algn="just"/>
              <a:r>
                <a:rPr lang="es-MX" sz="1400" dirty="0">
                  <a:solidFill>
                    <a:schemeClr val="tx1"/>
                  </a:solidFill>
                  <a:latin typeface="Arial" panose="020B0604020202020204" pitchFamily="34" charset="0"/>
                  <a:cs typeface="Arial" panose="020B0604020202020204" pitchFamily="34" charset="0"/>
                </a:rPr>
                <a:t>Como resultado de las licitaciones, el FMP ha recibido bonos por </a:t>
              </a:r>
              <a:r>
                <a:rPr lang="es-MX" sz="1400" b="1" dirty="0" smtClean="0">
                  <a:solidFill>
                    <a:schemeClr val="tx1"/>
                  </a:solidFill>
                  <a:latin typeface="Arial" panose="020B0604020202020204" pitchFamily="34" charset="0"/>
                  <a:cs typeface="Arial" panose="020B0604020202020204" pitchFamily="34" charset="0"/>
                </a:rPr>
                <a:t>860 </a:t>
              </a:r>
              <a:r>
                <a:rPr lang="es-MX" sz="1400" b="1" dirty="0">
                  <a:solidFill>
                    <a:schemeClr val="tx1"/>
                  </a:solidFill>
                  <a:latin typeface="Arial" panose="020B0604020202020204" pitchFamily="34" charset="0"/>
                  <a:cs typeface="Arial" panose="020B0604020202020204" pitchFamily="34" charset="0"/>
                </a:rPr>
                <a:t>millones de dólares</a:t>
              </a:r>
              <a:r>
                <a:rPr lang="es-MX" sz="1400" dirty="0">
                  <a:solidFill>
                    <a:schemeClr val="tx1"/>
                  </a:solidFill>
                  <a:latin typeface="Arial" panose="020B0604020202020204" pitchFamily="34" charset="0"/>
                  <a:cs typeface="Arial" panose="020B0604020202020204" pitchFamily="34" charset="0"/>
                </a:rPr>
                <a:t>. </a:t>
              </a:r>
            </a:p>
          </p:txBody>
        </p:sp>
        <p:grpSp>
          <p:nvGrpSpPr>
            <p:cNvPr id="19" name="Grupo 18"/>
            <p:cNvGrpSpPr/>
            <p:nvPr/>
          </p:nvGrpSpPr>
          <p:grpSpPr>
            <a:xfrm>
              <a:off x="200987" y="5264189"/>
              <a:ext cx="900000" cy="900000"/>
              <a:chOff x="5475720" y="2861822"/>
              <a:chExt cx="900000" cy="900000"/>
            </a:xfrm>
          </p:grpSpPr>
          <p:sp>
            <p:nvSpPr>
              <p:cNvPr id="25" name="Elipse 24"/>
              <p:cNvSpPr/>
              <p:nvPr/>
            </p:nvSpPr>
            <p:spPr>
              <a:xfrm>
                <a:off x="5475720" y="2861822"/>
                <a:ext cx="900000" cy="900000"/>
              </a:xfrm>
              <a:prstGeom prst="ellipse">
                <a:avLst/>
              </a:prstGeom>
              <a:solidFill>
                <a:srgbClr val="C00000"/>
              </a:solidFill>
              <a:ln>
                <a:noFill/>
              </a:ln>
            </p:spPr>
            <p:style>
              <a:lnRef idx="2">
                <a:schemeClr val="lt1">
                  <a:hueOff val="0"/>
                  <a:satOff val="0"/>
                  <a:lumOff val="0"/>
                  <a:alphaOff val="0"/>
                </a:schemeClr>
              </a:lnRef>
              <a:fillRef idx="1">
                <a:schemeClr val="accent3">
                  <a:shade val="80000"/>
                  <a:alpha val="50000"/>
                  <a:hueOff val="0"/>
                  <a:satOff val="0"/>
                  <a:lumOff val="13156"/>
                  <a:alphaOff val="0"/>
                </a:schemeClr>
              </a:fillRef>
              <a:effectRef idx="0">
                <a:schemeClr val="accent3">
                  <a:shade val="80000"/>
                  <a:alpha val="50000"/>
                  <a:hueOff val="0"/>
                  <a:satOff val="0"/>
                  <a:lumOff val="13156"/>
                  <a:alphaOff val="0"/>
                </a:schemeClr>
              </a:effectRef>
              <a:fontRef idx="minor">
                <a:schemeClr val="tx1"/>
              </a:fontRef>
            </p:style>
          </p:sp>
          <p:pic>
            <p:nvPicPr>
              <p:cNvPr id="16" name="Imagen 15"/>
              <p:cNvPicPr>
                <a:picLocks noChangeAspect="1"/>
              </p:cNvPicPr>
              <p:nvPr/>
            </p:nvPicPr>
            <p:blipFill rotWithShape="1">
              <a:blip r:embed="rId3"/>
              <a:srcRect r="13471" b="8621"/>
              <a:stretch/>
            </p:blipFill>
            <p:spPr>
              <a:xfrm>
                <a:off x="5563267" y="3153960"/>
                <a:ext cx="724905" cy="304116"/>
              </a:xfrm>
              <a:prstGeom prst="rect">
                <a:avLst/>
              </a:prstGeom>
            </p:spPr>
          </p:pic>
        </p:grpSp>
      </p:grpSp>
      <p:sp>
        <p:nvSpPr>
          <p:cNvPr id="30" name="2 Título"/>
          <p:cNvSpPr txBox="1">
            <a:spLocks/>
          </p:cNvSpPr>
          <p:nvPr/>
        </p:nvSpPr>
        <p:spPr>
          <a:xfrm>
            <a:off x="457200" y="135272"/>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smtClean="0">
                <a:latin typeface="Arial" panose="020B0604020202020204" pitchFamily="34" charset="0"/>
                <a:cs typeface="Arial" panose="020B0604020202020204" pitchFamily="34" charset="0"/>
              </a:rPr>
              <a:t>Pagos </a:t>
            </a:r>
            <a:r>
              <a:rPr lang="es-MX" sz="2000" cap="small" dirty="0">
                <a:latin typeface="Arial" panose="020B0604020202020204" pitchFamily="34" charset="0"/>
                <a:cs typeface="Arial" panose="020B0604020202020204" pitchFamily="34" charset="0"/>
              </a:rPr>
              <a:t>Determinados en Licitación – Bono</a:t>
            </a:r>
            <a:endParaRPr lang="es-MX" sz="2000" i="1" cap="small" dirty="0">
              <a:latin typeface="Arial" panose="020B0604020202020204" pitchFamily="34" charset="0"/>
              <a:cs typeface="Arial" panose="020B0604020202020204" pitchFamily="34" charset="0"/>
            </a:endParaRPr>
          </a:p>
        </p:txBody>
      </p:sp>
      <p:grpSp>
        <p:nvGrpSpPr>
          <p:cNvPr id="5" name="Grupo 4"/>
          <p:cNvGrpSpPr/>
          <p:nvPr/>
        </p:nvGrpSpPr>
        <p:grpSpPr>
          <a:xfrm>
            <a:off x="736112" y="3763229"/>
            <a:ext cx="7866021" cy="900000"/>
            <a:chOff x="736112" y="3517693"/>
            <a:chExt cx="7866021" cy="900000"/>
          </a:xfrm>
        </p:grpSpPr>
        <p:grpSp>
          <p:nvGrpSpPr>
            <p:cNvPr id="26" name="Grupo 25"/>
            <p:cNvGrpSpPr/>
            <p:nvPr/>
          </p:nvGrpSpPr>
          <p:grpSpPr>
            <a:xfrm>
              <a:off x="736112" y="3517693"/>
              <a:ext cx="7866021" cy="900000"/>
              <a:chOff x="200987" y="3218024"/>
              <a:chExt cx="7950689" cy="900000"/>
            </a:xfrm>
          </p:grpSpPr>
          <p:sp>
            <p:nvSpPr>
              <p:cNvPr id="33" name="Rectángulo 32"/>
              <p:cNvSpPr/>
              <p:nvPr/>
            </p:nvSpPr>
            <p:spPr>
              <a:xfrm>
                <a:off x="770116" y="3221390"/>
                <a:ext cx="7381560" cy="885024"/>
              </a:xfrm>
              <a:prstGeom prst="rect">
                <a:avLst/>
              </a:prstGeom>
              <a:solidFill>
                <a:schemeClr val="bg1">
                  <a:lumMod val="95000"/>
                </a:schemeClr>
              </a:solidFill>
              <a:ln>
                <a:no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17780" rIns="0" bIns="17780" numCol="1" spcCol="1270" anchor="ctr" anchorCtr="0">
                <a:noAutofit/>
              </a:bodyPr>
              <a:lstStyle/>
              <a:p>
                <a:pPr marL="446088" algn="just"/>
                <a:r>
                  <a:rPr lang="es-MX" sz="1400" dirty="0">
                    <a:latin typeface="Arial" panose="020B0604020202020204" pitchFamily="34" charset="0"/>
                    <a:cs typeface="Arial" panose="020B0604020202020204" pitchFamily="34" charset="0"/>
                  </a:rPr>
                  <a:t>Con base en lo </a:t>
                </a:r>
                <a:r>
                  <a:rPr lang="es-MX" sz="1400" dirty="0" smtClean="0">
                    <a:latin typeface="Arial" panose="020B0604020202020204" pitchFamily="34" charset="0"/>
                    <a:cs typeface="Arial" panose="020B0604020202020204" pitchFamily="34" charset="0"/>
                  </a:rPr>
                  <a:t>anterior, en los contratos licitados la </a:t>
                </a:r>
                <a:r>
                  <a:rPr lang="es-MX" sz="1400" dirty="0">
                    <a:latin typeface="Arial" panose="020B0604020202020204" pitchFamily="34" charset="0"/>
                    <a:cs typeface="Arial" panose="020B0604020202020204" pitchFamily="34" charset="0"/>
                  </a:rPr>
                  <a:t>SHCP </a:t>
                </a:r>
                <a:r>
                  <a:rPr lang="es-MX" sz="1400" dirty="0" smtClean="0">
                    <a:latin typeface="Arial" panose="020B0604020202020204" pitchFamily="34" charset="0"/>
                    <a:cs typeface="Arial" panose="020B0604020202020204" pitchFamily="34" charset="0"/>
                  </a:rPr>
                  <a:t>ha establecido que </a:t>
                </a:r>
                <a:r>
                  <a:rPr lang="es-MX" sz="1400" dirty="0">
                    <a:latin typeface="Arial" panose="020B0604020202020204" pitchFamily="34" charset="0"/>
                    <a:cs typeface="Arial" panose="020B0604020202020204" pitchFamily="34" charset="0"/>
                  </a:rPr>
                  <a:t>el </a:t>
                </a:r>
                <a:r>
                  <a:rPr lang="es-MX" sz="1400" dirty="0" smtClean="0">
                    <a:latin typeface="Arial" panose="020B0604020202020204" pitchFamily="34" charset="0"/>
                    <a:cs typeface="Arial" panose="020B0604020202020204" pitchFamily="34" charset="0"/>
                  </a:rPr>
                  <a:t>monto </a:t>
                </a:r>
                <a:r>
                  <a:rPr lang="es-MX" sz="1400" dirty="0" smtClean="0">
                    <a:latin typeface="Arial" panose="020B0604020202020204" pitchFamily="34" charset="0"/>
                    <a:cs typeface="Arial" panose="020B0604020202020204" pitchFamily="34" charset="0"/>
                  </a:rPr>
                  <a:t>pre-determinado </a:t>
                </a:r>
                <a:r>
                  <a:rPr lang="es-MX" sz="1400" dirty="0" smtClean="0">
                    <a:latin typeface="Arial" panose="020B0604020202020204" pitchFamily="34" charset="0"/>
                    <a:cs typeface="Arial" panose="020B0604020202020204" pitchFamily="34" charset="0"/>
                  </a:rPr>
                  <a:t>para el </a:t>
                </a:r>
                <a:r>
                  <a:rPr lang="es-MX" sz="1400" dirty="0">
                    <a:latin typeface="Arial" panose="020B0604020202020204" pitchFamily="34" charset="0"/>
                    <a:cs typeface="Arial" panose="020B0604020202020204" pitchFamily="34" charset="0"/>
                  </a:rPr>
                  <a:t>bono a la firma </a:t>
                </a:r>
                <a:r>
                  <a:rPr lang="es-MX" sz="1400" dirty="0" smtClean="0">
                    <a:latin typeface="Arial" panose="020B0604020202020204" pitchFamily="34" charset="0"/>
                    <a:cs typeface="Arial" panose="020B0604020202020204" pitchFamily="34" charset="0"/>
                  </a:rPr>
                  <a:t>fuese cero, </a:t>
                </a:r>
                <a:r>
                  <a:rPr lang="es-MX" sz="1400" dirty="0">
                    <a:latin typeface="Arial" panose="020B0604020202020204" pitchFamily="34" charset="0"/>
                    <a:cs typeface="Arial" panose="020B0604020202020204" pitchFamily="34" charset="0"/>
                  </a:rPr>
                  <a:t>privilegiando el flujo de recursos en efectivo en el mediano y largo plazo. </a:t>
                </a:r>
              </a:p>
            </p:txBody>
          </p:sp>
          <p:sp>
            <p:nvSpPr>
              <p:cNvPr id="35" name="Elipse 34"/>
              <p:cNvSpPr/>
              <p:nvPr/>
            </p:nvSpPr>
            <p:spPr>
              <a:xfrm>
                <a:off x="200987" y="3218024"/>
                <a:ext cx="900000" cy="900000"/>
              </a:xfrm>
              <a:prstGeom prst="ellipse">
                <a:avLst/>
              </a:prstGeom>
              <a:solidFill>
                <a:srgbClr val="C00000"/>
              </a:solidFill>
              <a:ln>
                <a:noFill/>
              </a:ln>
            </p:spPr>
            <p:style>
              <a:lnRef idx="2">
                <a:schemeClr val="lt1">
                  <a:hueOff val="0"/>
                  <a:satOff val="0"/>
                  <a:lumOff val="0"/>
                  <a:alphaOff val="0"/>
                </a:schemeClr>
              </a:lnRef>
              <a:fillRef idx="1">
                <a:schemeClr val="accent3">
                  <a:shade val="80000"/>
                  <a:alpha val="50000"/>
                  <a:hueOff val="0"/>
                  <a:satOff val="0"/>
                  <a:lumOff val="13156"/>
                  <a:alphaOff val="0"/>
                </a:schemeClr>
              </a:fillRef>
              <a:effectRef idx="0">
                <a:schemeClr val="accent3">
                  <a:shade val="80000"/>
                  <a:alpha val="50000"/>
                  <a:hueOff val="0"/>
                  <a:satOff val="0"/>
                  <a:lumOff val="13156"/>
                  <a:alphaOff val="0"/>
                </a:schemeClr>
              </a:effectRef>
              <a:fontRef idx="minor">
                <a:schemeClr val="tx1"/>
              </a:fontRef>
            </p:style>
          </p:sp>
        </p:grpSp>
        <p:pic>
          <p:nvPicPr>
            <p:cNvPr id="1028" name="Picture 4" descr="Image result for reglamento png"/>
            <p:cNvPicPr>
              <a:picLocks noChangeAspect="1" noChangeArrowheads="1"/>
            </p:cNvPicPr>
            <p:nvPr/>
          </p:nvPicPr>
          <p:blipFill>
            <a:blip r:embed="rId4"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11098" y="3664802"/>
              <a:ext cx="597537" cy="597537"/>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4" name="Grupo 3"/>
          <p:cNvGrpSpPr/>
          <p:nvPr/>
        </p:nvGrpSpPr>
        <p:grpSpPr>
          <a:xfrm>
            <a:off x="572359" y="4741034"/>
            <a:ext cx="8028029" cy="900000"/>
            <a:chOff x="572359" y="4732567"/>
            <a:chExt cx="8028029" cy="900000"/>
          </a:xfrm>
        </p:grpSpPr>
        <p:grpSp>
          <p:nvGrpSpPr>
            <p:cNvPr id="34" name="Grupo 33"/>
            <p:cNvGrpSpPr/>
            <p:nvPr/>
          </p:nvGrpSpPr>
          <p:grpSpPr>
            <a:xfrm>
              <a:off x="572359" y="4732567"/>
              <a:ext cx="8028029" cy="900000"/>
              <a:chOff x="200987" y="3218024"/>
              <a:chExt cx="8114441" cy="900000"/>
            </a:xfrm>
          </p:grpSpPr>
          <p:sp>
            <p:nvSpPr>
              <p:cNvPr id="36" name="Rectángulo 35"/>
              <p:cNvSpPr/>
              <p:nvPr/>
            </p:nvSpPr>
            <p:spPr>
              <a:xfrm>
                <a:off x="770115" y="3221390"/>
                <a:ext cx="7545313" cy="885024"/>
              </a:xfrm>
              <a:prstGeom prst="rect">
                <a:avLst/>
              </a:prstGeom>
              <a:solidFill>
                <a:schemeClr val="bg1">
                  <a:lumMod val="95000"/>
                </a:schemeClr>
              </a:solidFill>
              <a:ln>
                <a:no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17780" rIns="0" bIns="17780" numCol="1" spcCol="1270" anchor="ctr" anchorCtr="0">
                <a:noAutofit/>
              </a:bodyPr>
              <a:lstStyle/>
              <a:p>
                <a:pPr marL="446088" algn="just"/>
                <a:r>
                  <a:rPr lang="es-MX" sz="1400" dirty="0">
                    <a:solidFill>
                      <a:prstClr val="black"/>
                    </a:solidFill>
                    <a:latin typeface="Arial" panose="020B0604020202020204" pitchFamily="34" charset="0"/>
                    <a:cs typeface="Arial" panose="020B0604020202020204" pitchFamily="34" charset="0"/>
                  </a:rPr>
                  <a:t>En la Ronda 1, el bono </a:t>
                </a:r>
                <a:r>
                  <a:rPr lang="es-MX" sz="1400" dirty="0" smtClean="0">
                    <a:solidFill>
                      <a:prstClr val="black"/>
                    </a:solidFill>
                    <a:latin typeface="Arial" panose="020B0604020202020204" pitchFamily="34" charset="0"/>
                    <a:cs typeface="Arial" panose="020B0604020202020204" pitchFamily="34" charset="0"/>
                  </a:rPr>
                  <a:t>por empate se </a:t>
                </a:r>
                <a:r>
                  <a:rPr lang="es-MX" sz="1400" dirty="0">
                    <a:solidFill>
                      <a:prstClr val="black"/>
                    </a:solidFill>
                    <a:latin typeface="Arial" panose="020B0604020202020204" pitchFamily="34" charset="0"/>
                    <a:cs typeface="Arial" panose="020B0604020202020204" pitchFamily="34" charset="0"/>
                  </a:rPr>
                  <a:t>estableció como parte del mecanismo de desempate en las licitaciones. A partir de la Ronda 2, se integra como parte de la propuesta económica en caso de ofrecer las tasas máximas </a:t>
                </a:r>
                <a:r>
                  <a:rPr lang="es-MX" sz="1400" dirty="0" smtClean="0">
                    <a:solidFill>
                      <a:prstClr val="black"/>
                    </a:solidFill>
                    <a:latin typeface="Arial" panose="020B0604020202020204" pitchFamily="34" charset="0"/>
                    <a:cs typeface="Arial" panose="020B0604020202020204" pitchFamily="34" charset="0"/>
                  </a:rPr>
                  <a:t>establecidas</a:t>
                </a:r>
                <a:r>
                  <a:rPr lang="es-MX" sz="1400" dirty="0" smtClean="0">
                    <a:latin typeface="Arial" panose="020B0604020202020204" pitchFamily="34" charset="0"/>
                    <a:cs typeface="Arial" panose="020B0604020202020204" pitchFamily="34" charset="0"/>
                  </a:rPr>
                  <a:t>. </a:t>
                </a:r>
                <a:endParaRPr lang="es-MX" sz="1400" dirty="0">
                  <a:latin typeface="Arial" panose="020B0604020202020204" pitchFamily="34" charset="0"/>
                  <a:cs typeface="Arial" panose="020B0604020202020204" pitchFamily="34" charset="0"/>
                </a:endParaRPr>
              </a:p>
            </p:txBody>
          </p:sp>
          <p:sp>
            <p:nvSpPr>
              <p:cNvPr id="39" name="Elipse 38"/>
              <p:cNvSpPr/>
              <p:nvPr/>
            </p:nvSpPr>
            <p:spPr>
              <a:xfrm>
                <a:off x="200987" y="3218024"/>
                <a:ext cx="900000" cy="900000"/>
              </a:xfrm>
              <a:prstGeom prst="ellipse">
                <a:avLst/>
              </a:prstGeom>
              <a:solidFill>
                <a:srgbClr val="C00000"/>
              </a:solidFill>
              <a:ln>
                <a:noFill/>
              </a:ln>
            </p:spPr>
            <p:style>
              <a:lnRef idx="2">
                <a:schemeClr val="lt1">
                  <a:hueOff val="0"/>
                  <a:satOff val="0"/>
                  <a:lumOff val="0"/>
                  <a:alphaOff val="0"/>
                </a:schemeClr>
              </a:lnRef>
              <a:fillRef idx="1">
                <a:schemeClr val="accent3">
                  <a:shade val="80000"/>
                  <a:alpha val="50000"/>
                  <a:hueOff val="0"/>
                  <a:satOff val="0"/>
                  <a:lumOff val="13156"/>
                  <a:alphaOff val="0"/>
                </a:schemeClr>
              </a:fillRef>
              <a:effectRef idx="0">
                <a:schemeClr val="accent3">
                  <a:shade val="80000"/>
                  <a:alpha val="50000"/>
                  <a:hueOff val="0"/>
                  <a:satOff val="0"/>
                  <a:lumOff val="13156"/>
                  <a:alphaOff val="0"/>
                </a:schemeClr>
              </a:effectRef>
              <a:fontRef idx="minor">
                <a:schemeClr val="tx1"/>
              </a:fontRef>
            </p:style>
          </p:sp>
        </p:grpSp>
        <p:pic>
          <p:nvPicPr>
            <p:cNvPr id="2" name="Imagen 1"/>
            <p:cNvPicPr>
              <a:picLocks noChangeAspect="1"/>
            </p:cNvPicPr>
            <p:nvPr/>
          </p:nvPicPr>
          <p:blipFill>
            <a:blip r:embed="rId5"/>
            <a:stretch>
              <a:fillRect/>
            </a:stretch>
          </p:blipFill>
          <p:spPr>
            <a:xfrm>
              <a:off x="681923" y="4917143"/>
              <a:ext cx="648420" cy="487433"/>
            </a:xfrm>
            <a:prstGeom prst="rect">
              <a:avLst/>
            </a:prstGeom>
          </p:spPr>
        </p:pic>
      </p:grpSp>
      <p:grpSp>
        <p:nvGrpSpPr>
          <p:cNvPr id="8" name="Grupo 7"/>
          <p:cNvGrpSpPr/>
          <p:nvPr/>
        </p:nvGrpSpPr>
        <p:grpSpPr>
          <a:xfrm>
            <a:off x="572357" y="1788709"/>
            <a:ext cx="8028030" cy="900000"/>
            <a:chOff x="572357" y="1864909"/>
            <a:chExt cx="8028030" cy="900000"/>
          </a:xfrm>
        </p:grpSpPr>
        <p:grpSp>
          <p:nvGrpSpPr>
            <p:cNvPr id="27" name="Grupo 26"/>
            <p:cNvGrpSpPr/>
            <p:nvPr/>
          </p:nvGrpSpPr>
          <p:grpSpPr>
            <a:xfrm>
              <a:off x="572357" y="1864909"/>
              <a:ext cx="8028030" cy="900000"/>
              <a:chOff x="200987" y="2142014"/>
              <a:chExt cx="8114442" cy="900000"/>
            </a:xfrm>
          </p:grpSpPr>
          <p:sp>
            <p:nvSpPr>
              <p:cNvPr id="32" name="Rectángulo 31"/>
              <p:cNvSpPr/>
              <p:nvPr/>
            </p:nvSpPr>
            <p:spPr>
              <a:xfrm>
                <a:off x="753113" y="2207886"/>
                <a:ext cx="7562316" cy="781200"/>
              </a:xfrm>
              <a:prstGeom prst="rect">
                <a:avLst/>
              </a:prstGeom>
              <a:solidFill>
                <a:schemeClr val="bg1">
                  <a:lumMod val="95000"/>
                </a:schemeClr>
              </a:solidFill>
              <a:ln>
                <a:no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17780" rIns="0" bIns="17780" numCol="1" spcCol="1270" anchor="ctr" anchorCtr="0">
                <a:noAutofit/>
              </a:bodyPr>
              <a:lstStyle/>
              <a:p>
                <a:pPr lvl="1" algn="just"/>
                <a:r>
                  <a:rPr lang="es-MX" sz="1400" dirty="0">
                    <a:latin typeface="Arial" panose="020B0604020202020204" pitchFamily="34" charset="0"/>
                    <a:cs typeface="Arial" panose="020B0604020202020204" pitchFamily="34" charset="0"/>
                  </a:rPr>
                  <a:t>El artículo 7 de </a:t>
                </a:r>
                <a:r>
                  <a:rPr lang="es-MX" sz="1400" dirty="0" smtClean="0">
                    <a:latin typeface="Arial" panose="020B0604020202020204" pitchFamily="34" charset="0"/>
                    <a:cs typeface="Arial" panose="020B0604020202020204" pitchFamily="34" charset="0"/>
                  </a:rPr>
                  <a:t>dicha Ley, </a:t>
                </a:r>
                <a:r>
                  <a:rPr lang="es-MX" sz="1400" dirty="0">
                    <a:latin typeface="Arial" panose="020B0604020202020204" pitchFamily="34" charset="0"/>
                    <a:cs typeface="Arial" panose="020B0604020202020204" pitchFamily="34" charset="0"/>
                  </a:rPr>
                  <a:t>establece que es facultad de la SHCP la determinación del monto y las condiciones de pago del bono a la firma para cada contrato. </a:t>
                </a:r>
              </a:p>
            </p:txBody>
          </p:sp>
          <p:sp>
            <p:nvSpPr>
              <p:cNvPr id="53" name="Elipse 52"/>
              <p:cNvSpPr/>
              <p:nvPr/>
            </p:nvSpPr>
            <p:spPr>
              <a:xfrm>
                <a:off x="200987" y="2142014"/>
                <a:ext cx="900000" cy="900000"/>
              </a:xfrm>
              <a:prstGeom prst="ellipse">
                <a:avLst/>
              </a:prstGeom>
              <a:solidFill>
                <a:srgbClr val="C00000"/>
              </a:solidFill>
              <a:ln>
                <a:noFill/>
              </a:ln>
            </p:spPr>
            <p:style>
              <a:lnRef idx="2">
                <a:schemeClr val="lt1">
                  <a:hueOff val="0"/>
                  <a:satOff val="0"/>
                  <a:lumOff val="0"/>
                  <a:alphaOff val="0"/>
                </a:schemeClr>
              </a:lnRef>
              <a:fillRef idx="1">
                <a:schemeClr val="accent3">
                  <a:shade val="80000"/>
                  <a:alpha val="50000"/>
                  <a:hueOff val="0"/>
                  <a:satOff val="0"/>
                  <a:lumOff val="13156"/>
                  <a:alphaOff val="0"/>
                </a:schemeClr>
              </a:fillRef>
              <a:effectRef idx="0">
                <a:schemeClr val="accent3">
                  <a:shade val="80000"/>
                  <a:alpha val="50000"/>
                  <a:hueOff val="0"/>
                  <a:satOff val="0"/>
                  <a:lumOff val="13156"/>
                  <a:alphaOff val="0"/>
                </a:schemeClr>
              </a:effectRef>
              <a:fontRef idx="minor">
                <a:schemeClr val="tx1"/>
              </a:fontRef>
            </p:style>
          </p:sp>
        </p:grpSp>
        <p:pic>
          <p:nvPicPr>
            <p:cNvPr id="3" name="Imagen 2"/>
            <p:cNvPicPr>
              <a:picLocks noChangeAspect="1"/>
            </p:cNvPicPr>
            <p:nvPr/>
          </p:nvPicPr>
          <p:blipFill>
            <a:blip r:embed="rId6"/>
            <a:stretch>
              <a:fillRect/>
            </a:stretch>
          </p:blipFill>
          <p:spPr>
            <a:xfrm>
              <a:off x="679976" y="2185469"/>
              <a:ext cx="705872" cy="226483"/>
            </a:xfrm>
            <a:prstGeom prst="rect">
              <a:avLst/>
            </a:prstGeom>
          </p:spPr>
        </p:pic>
      </p:grpSp>
      <p:pic>
        <p:nvPicPr>
          <p:cNvPr id="1030" name="Picture 6" descr="Image result for libro png"/>
          <p:cNvPicPr>
            <a:picLocks noChangeAspect="1" noChangeArrowheads="1"/>
          </p:cNvPicPr>
          <p:nvPr/>
        </p:nvPicPr>
        <p:blipFill>
          <a:blip r:embed="rId7"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34933" y="930623"/>
            <a:ext cx="618500" cy="618500"/>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upo 5"/>
          <p:cNvGrpSpPr/>
          <p:nvPr/>
        </p:nvGrpSpPr>
        <p:grpSpPr>
          <a:xfrm>
            <a:off x="769977" y="2789557"/>
            <a:ext cx="7866021" cy="900000"/>
            <a:chOff x="769977" y="2814958"/>
            <a:chExt cx="7866021" cy="900000"/>
          </a:xfrm>
        </p:grpSpPr>
        <p:grpSp>
          <p:nvGrpSpPr>
            <p:cNvPr id="38" name="Grupo 37"/>
            <p:cNvGrpSpPr/>
            <p:nvPr/>
          </p:nvGrpSpPr>
          <p:grpSpPr>
            <a:xfrm>
              <a:off x="769977" y="2814958"/>
              <a:ext cx="7866021" cy="900000"/>
              <a:chOff x="200987" y="3218024"/>
              <a:chExt cx="7950689" cy="900000"/>
            </a:xfrm>
          </p:grpSpPr>
          <p:sp>
            <p:nvSpPr>
              <p:cNvPr id="40" name="Rectángulo 39"/>
              <p:cNvSpPr/>
              <p:nvPr/>
            </p:nvSpPr>
            <p:spPr>
              <a:xfrm>
                <a:off x="770116" y="3221390"/>
                <a:ext cx="7381560" cy="885024"/>
              </a:xfrm>
              <a:prstGeom prst="rect">
                <a:avLst/>
              </a:prstGeom>
              <a:solidFill>
                <a:schemeClr val="bg1">
                  <a:lumMod val="95000"/>
                </a:schemeClr>
              </a:solidFill>
              <a:ln>
                <a:no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17780" rIns="0" bIns="17780" numCol="1" spcCol="1270" anchor="ctr" anchorCtr="0">
                <a:noAutofit/>
              </a:bodyPr>
              <a:lstStyle/>
              <a:p>
                <a:pPr lvl="1" algn="just"/>
                <a:r>
                  <a:rPr lang="es-MX" sz="1400" dirty="0">
                    <a:latin typeface="Arial" panose="020B0604020202020204" pitchFamily="34" charset="0"/>
                    <a:cs typeface="Arial" panose="020B0604020202020204" pitchFamily="34" charset="0"/>
                  </a:rPr>
                  <a:t>El artículo 26 de la LISH, </a:t>
                </a:r>
                <a:r>
                  <a:rPr lang="es-MX" sz="1400" dirty="0" smtClean="0">
                    <a:latin typeface="Arial" panose="020B0604020202020204" pitchFamily="34" charset="0"/>
                    <a:cs typeface="Arial" panose="020B0604020202020204" pitchFamily="34" charset="0"/>
                  </a:rPr>
                  <a:t>señala </a:t>
                </a:r>
                <a:r>
                  <a:rPr lang="es-MX" sz="1400" dirty="0">
                    <a:latin typeface="Arial" panose="020B0604020202020204" pitchFamily="34" charset="0"/>
                    <a:cs typeface="Arial" panose="020B0604020202020204" pitchFamily="34" charset="0"/>
                  </a:rPr>
                  <a:t>que la SHCP podrá optar por incluir en los </a:t>
                </a:r>
                <a:r>
                  <a:rPr lang="es-MX" sz="1400" dirty="0" smtClean="0">
                    <a:latin typeface="Arial" panose="020B0604020202020204" pitchFamily="34" charset="0"/>
                    <a:cs typeface="Arial" panose="020B0604020202020204" pitchFamily="34" charset="0"/>
                  </a:rPr>
                  <a:t>contratos, </a:t>
                </a:r>
                <a:r>
                  <a:rPr lang="es-MX" sz="1400" dirty="0">
                    <a:latin typeface="Arial" panose="020B0604020202020204" pitchFamily="34" charset="0"/>
                    <a:cs typeface="Arial" panose="020B0604020202020204" pitchFamily="34" charset="0"/>
                  </a:rPr>
                  <a:t>cualquiera de las contraprestaciones señaladas en Ley o una combinación de ellas</a:t>
                </a:r>
                <a:r>
                  <a:rPr lang="es-MX" sz="1400" dirty="0">
                    <a:solidFill>
                      <a:schemeClr val="tx1"/>
                    </a:solidFill>
                    <a:latin typeface="Arial" panose="020B0604020202020204" pitchFamily="34" charset="0"/>
                    <a:cs typeface="Arial" panose="020B0604020202020204" pitchFamily="34" charset="0"/>
                  </a:rPr>
                  <a:t>. </a:t>
                </a:r>
              </a:p>
            </p:txBody>
          </p:sp>
          <p:sp>
            <p:nvSpPr>
              <p:cNvPr id="41" name="Elipse 40"/>
              <p:cNvSpPr/>
              <p:nvPr/>
            </p:nvSpPr>
            <p:spPr>
              <a:xfrm>
                <a:off x="200987" y="3218024"/>
                <a:ext cx="900000" cy="900000"/>
              </a:xfrm>
              <a:prstGeom prst="ellipse">
                <a:avLst/>
              </a:prstGeom>
              <a:solidFill>
                <a:srgbClr val="C00000"/>
              </a:solidFill>
              <a:ln>
                <a:noFill/>
              </a:ln>
            </p:spPr>
            <p:style>
              <a:lnRef idx="2">
                <a:schemeClr val="lt1">
                  <a:hueOff val="0"/>
                  <a:satOff val="0"/>
                  <a:lumOff val="0"/>
                  <a:alphaOff val="0"/>
                </a:schemeClr>
              </a:lnRef>
              <a:fillRef idx="1">
                <a:schemeClr val="accent3">
                  <a:shade val="80000"/>
                  <a:alpha val="50000"/>
                  <a:hueOff val="0"/>
                  <a:satOff val="0"/>
                  <a:lumOff val="13156"/>
                  <a:alphaOff val="0"/>
                </a:schemeClr>
              </a:fillRef>
              <a:effectRef idx="0">
                <a:schemeClr val="accent3">
                  <a:shade val="80000"/>
                  <a:alpha val="50000"/>
                  <a:hueOff val="0"/>
                  <a:satOff val="0"/>
                  <a:lumOff val="13156"/>
                  <a:alphaOff val="0"/>
                </a:schemeClr>
              </a:effectRef>
              <a:fontRef idx="minor">
                <a:schemeClr val="tx1"/>
              </a:fontRef>
            </p:style>
          </p:sp>
        </p:grpSp>
        <p:pic>
          <p:nvPicPr>
            <p:cNvPr id="42" name="Imagen 41"/>
            <p:cNvPicPr>
              <a:picLocks noChangeAspect="1"/>
            </p:cNvPicPr>
            <p:nvPr/>
          </p:nvPicPr>
          <p:blipFill>
            <a:blip r:embed="rId6"/>
            <a:stretch>
              <a:fillRect/>
            </a:stretch>
          </p:blipFill>
          <p:spPr>
            <a:xfrm>
              <a:off x="874710" y="3150671"/>
              <a:ext cx="705872" cy="226483"/>
            </a:xfrm>
            <a:prstGeom prst="rect">
              <a:avLst/>
            </a:prstGeom>
          </p:spPr>
        </p:pic>
      </p:grpSp>
    </p:spTree>
    <p:extLst>
      <p:ext uri="{BB962C8B-B14F-4D97-AF65-F5344CB8AC3E}">
        <p14:creationId xmlns:p14="http://schemas.microsoft.com/office/powerpoint/2010/main" val="5815030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2 Título"/>
          <p:cNvSpPr txBox="1">
            <a:spLocks/>
          </p:cNvSpPr>
          <p:nvPr/>
        </p:nvSpPr>
        <p:spPr>
          <a:xfrm>
            <a:off x="457200" y="149786"/>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smtClean="0">
                <a:latin typeface="Arial" panose="020B0604020202020204" pitchFamily="34" charset="0"/>
                <a:cs typeface="Arial" panose="020B0604020202020204" pitchFamily="34" charset="0"/>
              </a:rPr>
              <a:t>Índice</a:t>
            </a:r>
            <a:endParaRPr lang="es-MX" sz="2000" cap="small" dirty="0">
              <a:latin typeface="Arial" panose="020B0604020202020204" pitchFamily="34" charset="0"/>
              <a:cs typeface="Arial" panose="020B0604020202020204" pitchFamily="34" charset="0"/>
            </a:endParaRPr>
          </a:p>
        </p:txBody>
      </p:sp>
      <p:cxnSp>
        <p:nvCxnSpPr>
          <p:cNvPr id="7" name="Conector recto 20"/>
          <p:cNvCxnSpPr/>
          <p:nvPr/>
        </p:nvCxnSpPr>
        <p:spPr>
          <a:xfrm>
            <a:off x="457200" y="552291"/>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34868"/>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2</a:t>
            </a:fld>
            <a:endParaRPr lang="en-US" dirty="0">
              <a:latin typeface="Arial" panose="020B0604020202020204" pitchFamily="34" charset="0"/>
              <a:cs typeface="Arial" panose="020B0604020202020204" pitchFamily="34" charset="0"/>
            </a:endParaRPr>
          </a:p>
        </p:txBody>
      </p:sp>
      <p:sp>
        <p:nvSpPr>
          <p:cNvPr id="6" name="8 CuadroTexto"/>
          <p:cNvSpPr txBox="1"/>
          <p:nvPr/>
        </p:nvSpPr>
        <p:spPr>
          <a:xfrm>
            <a:off x="457200" y="1542041"/>
            <a:ext cx="8323729" cy="3000821"/>
          </a:xfrm>
          <a:prstGeom prst="rect">
            <a:avLst/>
          </a:prstGeom>
          <a:noFill/>
        </p:spPr>
        <p:txBody>
          <a:bodyPr wrap="square" rtlCol="0">
            <a:spAutoFit/>
          </a:bodyPr>
          <a:lstStyle/>
          <a:p>
            <a:pPr marL="357188" indent="-357188" algn="just">
              <a:lnSpc>
                <a:spcPct val="150000"/>
              </a:lnSpc>
              <a:buAutoNum type="arabicPeriod"/>
            </a:pPr>
            <a:r>
              <a:rPr lang="es-MX" b="1" cap="small" dirty="0" smtClean="0">
                <a:solidFill>
                  <a:srgbClr val="C00000"/>
                </a:solidFill>
                <a:latin typeface="Arial" panose="020B0604020202020204" pitchFamily="34" charset="0"/>
                <a:cs typeface="Arial" panose="020B0604020202020204" pitchFamily="34" charset="0"/>
              </a:rPr>
              <a:t>Introducción.</a:t>
            </a:r>
          </a:p>
          <a:p>
            <a:pPr marL="357188" indent="-357188" algn="just">
              <a:lnSpc>
                <a:spcPct val="150000"/>
              </a:lnSpc>
              <a:buAutoNum type="arabicPeriod"/>
            </a:pPr>
            <a:r>
              <a:rPr lang="es-MX" cap="small" dirty="0" smtClean="0">
                <a:latin typeface="Arial" panose="020B0604020202020204" pitchFamily="34" charset="0"/>
                <a:cs typeface="Arial" panose="020B0604020202020204" pitchFamily="34" charset="0"/>
              </a:rPr>
              <a:t>Modelo económico.</a:t>
            </a:r>
          </a:p>
          <a:p>
            <a:pPr marL="814388" lvl="1" indent="-357188" algn="just">
              <a:lnSpc>
                <a:spcPct val="150000"/>
              </a:lnSpc>
              <a:buFont typeface="+mj-lt"/>
              <a:buAutoNum type="alphaUcPeriod"/>
            </a:pPr>
            <a:r>
              <a:rPr lang="es-MX" cap="small" dirty="0" smtClean="0">
                <a:latin typeface="Arial" panose="020B0604020202020204" pitchFamily="34" charset="0"/>
                <a:cs typeface="Arial" panose="020B0604020202020204" pitchFamily="34" charset="0"/>
              </a:rPr>
              <a:t>Contraprestaciones </a:t>
            </a:r>
            <a:r>
              <a:rPr lang="es-MX" cap="small" dirty="0">
                <a:latin typeface="Arial" panose="020B0604020202020204" pitchFamily="34" charset="0"/>
                <a:cs typeface="Arial" panose="020B0604020202020204" pitchFamily="34" charset="0"/>
              </a:rPr>
              <a:t>en los Contratos</a:t>
            </a:r>
            <a:r>
              <a:rPr lang="es-MX" cap="small" dirty="0" smtClean="0">
                <a:latin typeface="Arial" panose="020B0604020202020204" pitchFamily="34" charset="0"/>
                <a:cs typeface="Arial" panose="020B0604020202020204" pitchFamily="34" charset="0"/>
              </a:rPr>
              <a:t>.</a:t>
            </a:r>
          </a:p>
          <a:p>
            <a:pPr marL="814388" lvl="1" indent="-357188" algn="just">
              <a:lnSpc>
                <a:spcPct val="150000"/>
              </a:lnSpc>
              <a:buFont typeface="+mj-lt"/>
              <a:buAutoNum type="alphaUcPeriod"/>
            </a:pPr>
            <a:r>
              <a:rPr lang="es-MX" cap="small" dirty="0">
                <a:latin typeface="Arial" panose="020B0604020202020204" pitchFamily="34" charset="0"/>
                <a:cs typeface="Arial" panose="020B0604020202020204" pitchFamily="34" charset="0"/>
              </a:rPr>
              <a:t>Variables de </a:t>
            </a:r>
            <a:r>
              <a:rPr lang="es-MX" cap="small" dirty="0" smtClean="0">
                <a:latin typeface="Arial" panose="020B0604020202020204" pitchFamily="34" charset="0"/>
                <a:cs typeface="Arial" panose="020B0604020202020204" pitchFamily="34" charset="0"/>
              </a:rPr>
              <a:t>Adjudicación de la Licitación.</a:t>
            </a:r>
            <a:endParaRPr lang="es-MX" cap="small" dirty="0" smtClean="0">
              <a:latin typeface="Arial" panose="020B0604020202020204" pitchFamily="34" charset="0"/>
              <a:cs typeface="Arial" panose="020B0604020202020204" pitchFamily="34" charset="0"/>
            </a:endParaRPr>
          </a:p>
          <a:p>
            <a:pPr marL="357188" indent="-357188" algn="just">
              <a:lnSpc>
                <a:spcPct val="150000"/>
              </a:lnSpc>
              <a:buAutoNum type="arabicPeriod"/>
            </a:pPr>
            <a:r>
              <a:rPr lang="es-MX" cap="small" dirty="0">
                <a:latin typeface="Arial" panose="020B0604020202020204" pitchFamily="34" charset="0"/>
                <a:cs typeface="Arial" panose="020B0604020202020204" pitchFamily="34" charset="0"/>
              </a:rPr>
              <a:t>Supervisión y seguimiento de </a:t>
            </a:r>
            <a:r>
              <a:rPr lang="es-MX" cap="small" dirty="0" smtClean="0">
                <a:latin typeface="Arial" panose="020B0604020202020204" pitchFamily="34" charset="0"/>
                <a:cs typeface="Arial" panose="020B0604020202020204" pitchFamily="34" charset="0"/>
              </a:rPr>
              <a:t>Contratos.</a:t>
            </a:r>
          </a:p>
          <a:p>
            <a:pPr marL="357188" indent="-357188" algn="just">
              <a:lnSpc>
                <a:spcPct val="150000"/>
              </a:lnSpc>
              <a:buAutoNum type="arabicPeriod"/>
            </a:pPr>
            <a:r>
              <a:rPr lang="es-MX" cap="small" dirty="0" smtClean="0">
                <a:latin typeface="Arial" panose="020B0604020202020204" pitchFamily="34" charset="0"/>
                <a:cs typeface="Arial" panose="020B0604020202020204" pitchFamily="34" charset="0"/>
              </a:rPr>
              <a:t>Verificación de Contratos.</a:t>
            </a:r>
          </a:p>
          <a:p>
            <a:pPr marL="357188" indent="-357188" algn="just">
              <a:lnSpc>
                <a:spcPct val="150000"/>
              </a:lnSpc>
              <a:buAutoNum type="arabicPeriod"/>
            </a:pPr>
            <a:r>
              <a:rPr lang="es-MX" cap="small" dirty="0" smtClean="0">
                <a:latin typeface="Arial" panose="020B0604020202020204" pitchFamily="34" charset="0"/>
                <a:cs typeface="Arial" panose="020B0604020202020204" pitchFamily="34" charset="0"/>
              </a:rPr>
              <a:t>Resultados de la SHCP.</a:t>
            </a:r>
          </a:p>
        </p:txBody>
      </p:sp>
    </p:spTree>
    <p:extLst>
      <p:ext uri="{BB962C8B-B14F-4D97-AF65-F5344CB8AC3E}">
        <p14:creationId xmlns:p14="http://schemas.microsoft.com/office/powerpoint/2010/main" val="6454938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2 Título"/>
          <p:cNvSpPr txBox="1">
            <a:spLocks/>
          </p:cNvSpPr>
          <p:nvPr/>
        </p:nvSpPr>
        <p:spPr>
          <a:xfrm>
            <a:off x="457200" y="135272"/>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smtClean="0">
                <a:latin typeface="Arial" panose="020B0604020202020204" pitchFamily="34" charset="0"/>
                <a:cs typeface="Arial" panose="020B0604020202020204" pitchFamily="34" charset="0"/>
              </a:rPr>
              <a:t>Migraciones – Taxonomía</a:t>
            </a:r>
            <a:endParaRPr lang="es-MX" sz="2000" cap="small" dirty="0">
              <a:latin typeface="Arial" panose="020B0604020202020204" pitchFamily="34" charset="0"/>
              <a:cs typeface="Arial" panose="020B0604020202020204" pitchFamily="34" charset="0"/>
            </a:endParaRPr>
          </a:p>
        </p:txBody>
      </p:sp>
      <p:cxnSp>
        <p:nvCxnSpPr>
          <p:cNvPr id="7" name="Conector recto 20"/>
          <p:cNvCxnSpPr/>
          <p:nvPr/>
        </p:nvCxnSpPr>
        <p:spPr>
          <a:xfrm>
            <a:off x="457200" y="537777"/>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20354"/>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20</a:t>
            </a:fld>
            <a:endParaRPr lang="en-US" dirty="0">
              <a:latin typeface="Arial" panose="020B0604020202020204" pitchFamily="34" charset="0"/>
              <a:cs typeface="Arial" panose="020B0604020202020204" pitchFamily="34" charset="0"/>
            </a:endParaRPr>
          </a:p>
        </p:txBody>
      </p:sp>
      <p:sp>
        <p:nvSpPr>
          <p:cNvPr id="8" name="Rectángulo 7"/>
          <p:cNvSpPr/>
          <p:nvPr/>
        </p:nvSpPr>
        <p:spPr>
          <a:xfrm>
            <a:off x="426695" y="573892"/>
            <a:ext cx="8260105" cy="3754874"/>
          </a:xfrm>
          <a:prstGeom prst="rect">
            <a:avLst/>
          </a:prstGeom>
          <a:noFill/>
        </p:spPr>
        <p:txBody>
          <a:bodyPr wrap="square">
            <a:spAutoFit/>
          </a:bodyPr>
          <a:lstStyle/>
          <a:p>
            <a:pPr algn="just"/>
            <a:r>
              <a:rPr lang="es-MX" sz="1400" b="1" dirty="0" smtClean="0">
                <a:latin typeface="Arial" panose="020B0604020202020204" pitchFamily="34" charset="0"/>
                <a:cs typeface="Arial" panose="020B0604020202020204" pitchFamily="34" charset="0"/>
              </a:rPr>
              <a:t>Migración de Asignaciones a Contratos.</a:t>
            </a:r>
          </a:p>
          <a:p>
            <a:pPr algn="just"/>
            <a:endParaRPr lang="es-MX" sz="1400" dirty="0">
              <a:latin typeface="Arial" panose="020B0604020202020204" pitchFamily="34" charset="0"/>
              <a:cs typeface="Arial" panose="020B0604020202020204" pitchFamily="34" charset="0"/>
            </a:endParaRPr>
          </a:p>
          <a:p>
            <a:pPr algn="just"/>
            <a:r>
              <a:rPr lang="es-MX" sz="1400" dirty="0">
                <a:latin typeface="Arial" panose="020B0604020202020204" pitchFamily="34" charset="0"/>
                <a:cs typeface="Arial" panose="020B0604020202020204" pitchFamily="34" charset="0"/>
              </a:rPr>
              <a:t>La Ley de Hidrocarburos otorga la posibilidad a Petróleos Mexicanos de </a:t>
            </a:r>
            <a:r>
              <a:rPr lang="es-MX" sz="1400" b="1" dirty="0">
                <a:latin typeface="Arial" panose="020B0604020202020204" pitchFamily="34" charset="0"/>
                <a:cs typeface="Arial" panose="020B0604020202020204" pitchFamily="34" charset="0"/>
              </a:rPr>
              <a:t>migrar las asignaciones a un contrato para la exploración y extracción </a:t>
            </a:r>
            <a:r>
              <a:rPr lang="es-MX" sz="1400" dirty="0">
                <a:latin typeface="Arial" panose="020B0604020202020204" pitchFamily="34" charset="0"/>
                <a:cs typeface="Arial" panose="020B0604020202020204" pitchFamily="34" charset="0"/>
              </a:rPr>
              <a:t>ya sea por sí mismo o en asociación con un tercero, siempre y cuando la empresa cumpla con el procedimiento establecido.</a:t>
            </a:r>
          </a:p>
          <a:p>
            <a:pPr algn="just"/>
            <a:endParaRPr lang="es-MX" sz="1400" dirty="0">
              <a:latin typeface="Arial" panose="020B0604020202020204" pitchFamily="34" charset="0"/>
              <a:cs typeface="Arial" panose="020B0604020202020204" pitchFamily="34" charset="0"/>
            </a:endParaRPr>
          </a:p>
          <a:p>
            <a:pPr algn="just"/>
            <a:r>
              <a:rPr lang="es-MX" sz="1400" dirty="0">
                <a:latin typeface="Arial" panose="020B0604020202020204" pitchFamily="34" charset="0"/>
                <a:cs typeface="Arial" panose="020B0604020202020204" pitchFamily="34" charset="0"/>
              </a:rPr>
              <a:t>El proceso inicia a solicitud del asignatario y debe ser </a:t>
            </a:r>
            <a:r>
              <a:rPr lang="es-MX" sz="1400" b="1" dirty="0">
                <a:latin typeface="Arial" panose="020B0604020202020204" pitchFamily="34" charset="0"/>
                <a:cs typeface="Arial" panose="020B0604020202020204" pitchFamily="34" charset="0"/>
              </a:rPr>
              <a:t>autorizado por </a:t>
            </a:r>
            <a:r>
              <a:rPr lang="es-MX" sz="1400" b="1" dirty="0" smtClean="0">
                <a:latin typeface="Arial" panose="020B0604020202020204" pitchFamily="34" charset="0"/>
                <a:cs typeface="Arial" panose="020B0604020202020204" pitchFamily="34" charset="0"/>
              </a:rPr>
              <a:t>la Sener con </a:t>
            </a:r>
            <a:r>
              <a:rPr lang="es-MX" sz="1400" b="1" dirty="0">
                <a:latin typeface="Arial" panose="020B0604020202020204" pitchFamily="34" charset="0"/>
                <a:cs typeface="Arial" panose="020B0604020202020204" pitchFamily="34" charset="0"/>
              </a:rPr>
              <a:t>asistencia técnica </a:t>
            </a:r>
            <a:r>
              <a:rPr lang="es-MX" sz="1400" b="1" dirty="0" smtClean="0">
                <a:latin typeface="Arial" panose="020B0604020202020204" pitchFamily="34" charset="0"/>
                <a:cs typeface="Arial" panose="020B0604020202020204" pitchFamily="34" charset="0"/>
              </a:rPr>
              <a:t>provista por la CNH. </a:t>
            </a:r>
          </a:p>
          <a:p>
            <a:pPr algn="just"/>
            <a:endParaRPr lang="es-MX" sz="1400" b="1" dirty="0">
              <a:latin typeface="Arial" panose="020B0604020202020204" pitchFamily="34" charset="0"/>
              <a:cs typeface="Arial" panose="020B0604020202020204" pitchFamily="34" charset="0"/>
            </a:endParaRPr>
          </a:p>
          <a:p>
            <a:pPr algn="just"/>
            <a:r>
              <a:rPr lang="es-MX" sz="1400" dirty="0" smtClean="0">
                <a:latin typeface="Arial" panose="020B0604020202020204" pitchFamily="34" charset="0"/>
                <a:cs typeface="Arial" panose="020B0604020202020204" pitchFamily="34" charset="0"/>
              </a:rPr>
              <a:t>Por Ley, la Secretaría de Hacienda (SHCP) está obligada a mantener el nivel de ingresos en el tiempo derivado del proceso de migración de las asignaciones.</a:t>
            </a:r>
            <a:endParaRPr lang="es-MX" sz="1400" dirty="0">
              <a:latin typeface="Arial" panose="020B0604020202020204" pitchFamily="34" charset="0"/>
              <a:cs typeface="Arial" panose="020B0604020202020204" pitchFamily="34" charset="0"/>
            </a:endParaRPr>
          </a:p>
          <a:p>
            <a:pPr algn="just"/>
            <a:endParaRPr lang="es-MX" sz="1400" b="1" dirty="0">
              <a:latin typeface="Arial" panose="020B0604020202020204" pitchFamily="34" charset="0"/>
              <a:cs typeface="Arial" panose="020B0604020202020204" pitchFamily="34" charset="0"/>
            </a:endParaRPr>
          </a:p>
          <a:p>
            <a:pPr algn="just"/>
            <a:r>
              <a:rPr lang="es-MX" sz="1400" dirty="0">
                <a:latin typeface="Arial" panose="020B0604020202020204" pitchFamily="34" charset="0"/>
                <a:cs typeface="Arial" panose="020B0604020202020204" pitchFamily="34" charset="0"/>
              </a:rPr>
              <a:t>La Ley prevé tres tipos de migraciones:</a:t>
            </a:r>
          </a:p>
          <a:p>
            <a:pPr algn="just"/>
            <a:endParaRPr lang="es-MX" sz="14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endParaRPr lang="es-MX" sz="1400" dirty="0" smtClean="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endParaRPr lang="es-MX" sz="1400" dirty="0">
              <a:latin typeface="Arial" panose="020B0604020202020204" pitchFamily="34" charset="0"/>
              <a:cs typeface="Arial" panose="020B0604020202020204" pitchFamily="34" charset="0"/>
            </a:endParaRPr>
          </a:p>
          <a:p>
            <a:pPr algn="just"/>
            <a:endParaRPr lang="es-MX" sz="1400" dirty="0">
              <a:latin typeface="Arial" panose="020B0604020202020204" pitchFamily="34" charset="0"/>
              <a:cs typeface="Arial" panose="020B0604020202020204" pitchFamily="34" charset="0"/>
            </a:endParaRPr>
          </a:p>
        </p:txBody>
      </p:sp>
      <p:sp>
        <p:nvSpPr>
          <p:cNvPr id="10" name="CuadroTexto 9"/>
          <p:cNvSpPr txBox="1">
            <a:spLocks/>
          </p:cNvSpPr>
          <p:nvPr/>
        </p:nvSpPr>
        <p:spPr>
          <a:xfrm>
            <a:off x="120178" y="3965212"/>
            <a:ext cx="2880000" cy="1513031"/>
          </a:xfrm>
          <a:prstGeom prst="rect">
            <a:avLst/>
          </a:prstGeom>
          <a:noFill/>
          <a:ln>
            <a:solidFill>
              <a:schemeClr val="tx1">
                <a:lumMod val="75000"/>
                <a:lumOff val="25000"/>
              </a:schemeClr>
            </a:solidFill>
            <a:prstDash val="dash"/>
          </a:ln>
        </p:spPr>
        <p:txBody>
          <a:bodyPr wrap="square" tIns="72000" bIns="72000" rtlCol="0" anchor="ctr">
            <a:noAutofit/>
          </a:bodyPr>
          <a:lstStyle/>
          <a:p>
            <a:pPr marL="180000" algn="just"/>
            <a:r>
              <a:rPr lang="es-MX" sz="1100" dirty="0" smtClean="0">
                <a:latin typeface="Arial" panose="020B0604020202020204" pitchFamily="34" charset="0"/>
                <a:cs typeface="Arial" panose="020B0604020202020204" pitchFamily="34" charset="0"/>
              </a:rPr>
              <a:t>El asignatario busca </a:t>
            </a:r>
            <a:r>
              <a:rPr lang="es-MX" sz="1100" dirty="0">
                <a:latin typeface="Arial" panose="020B0604020202020204" pitchFamily="34" charset="0"/>
                <a:cs typeface="Arial" panose="020B0604020202020204" pitchFamily="34" charset="0"/>
              </a:rPr>
              <a:t>obtener </a:t>
            </a:r>
            <a:r>
              <a:rPr lang="es-MX" sz="1100" dirty="0" smtClean="0">
                <a:latin typeface="Arial" panose="020B0604020202020204" pitchFamily="34" charset="0"/>
                <a:cs typeface="Arial" panose="020B0604020202020204" pitchFamily="34" charset="0"/>
              </a:rPr>
              <a:t>mejores términos </a:t>
            </a:r>
            <a:r>
              <a:rPr lang="es-MX" sz="1100" dirty="0">
                <a:latin typeface="Arial" panose="020B0604020202020204" pitchFamily="34" charset="0"/>
                <a:cs typeface="Arial" panose="020B0604020202020204" pitchFamily="34" charset="0"/>
              </a:rPr>
              <a:t>fiscales y económicos </a:t>
            </a:r>
            <a:r>
              <a:rPr lang="es-MX" sz="1100" dirty="0" smtClean="0">
                <a:latin typeface="Arial" panose="020B0604020202020204" pitchFamily="34" charset="0"/>
                <a:cs typeface="Arial" panose="020B0604020202020204" pitchFamily="34" charset="0"/>
              </a:rPr>
              <a:t>que le permitan dar continuidad al desarrollo técnico y dar viabilidad al proyecto.</a:t>
            </a:r>
          </a:p>
        </p:txBody>
      </p:sp>
      <p:sp>
        <p:nvSpPr>
          <p:cNvPr id="11" name="CuadroTexto 10"/>
          <p:cNvSpPr txBox="1"/>
          <p:nvPr/>
        </p:nvSpPr>
        <p:spPr>
          <a:xfrm>
            <a:off x="3225189" y="3965212"/>
            <a:ext cx="2721008" cy="1513031"/>
          </a:xfrm>
          <a:prstGeom prst="rect">
            <a:avLst/>
          </a:prstGeom>
          <a:noFill/>
          <a:ln>
            <a:solidFill>
              <a:schemeClr val="tx1">
                <a:lumMod val="75000"/>
                <a:lumOff val="25000"/>
              </a:schemeClr>
            </a:solidFill>
            <a:prstDash val="dash"/>
          </a:ln>
        </p:spPr>
        <p:txBody>
          <a:bodyPr wrap="square" tIns="72000" bIns="72000" rtlCol="0" anchor="ctr">
            <a:noAutofit/>
          </a:bodyPr>
          <a:lstStyle>
            <a:defPPr>
              <a:defRPr lang="es-MX"/>
            </a:defPPr>
            <a:lvl1pPr marL="180000" algn="just">
              <a:defRPr sz="1100">
                <a:latin typeface="Arial" panose="020B0604020202020204" pitchFamily="34" charset="0"/>
                <a:cs typeface="Arial" panose="020B0604020202020204" pitchFamily="34" charset="0"/>
              </a:defRPr>
            </a:lvl1pPr>
          </a:lstStyle>
          <a:p>
            <a:endParaRPr lang="es-MX" dirty="0"/>
          </a:p>
          <a:p>
            <a:r>
              <a:rPr lang="es-MX" dirty="0"/>
              <a:t>Se busca mejorar los términos fiscales y económicos para dar continuidad y/o aumentar  la viabilidad de los proyectos que operan </a:t>
            </a:r>
            <a:r>
              <a:rPr lang="es-MX" dirty="0" smtClean="0"/>
              <a:t>bajo CIEPs y COPFs.</a:t>
            </a:r>
            <a:endParaRPr lang="es-MX" dirty="0"/>
          </a:p>
        </p:txBody>
      </p:sp>
      <p:sp>
        <p:nvSpPr>
          <p:cNvPr id="13" name="CuadroTexto 12"/>
          <p:cNvSpPr txBox="1"/>
          <p:nvPr/>
        </p:nvSpPr>
        <p:spPr>
          <a:xfrm>
            <a:off x="6062644" y="3937253"/>
            <a:ext cx="3001146" cy="1540991"/>
          </a:xfrm>
          <a:prstGeom prst="rect">
            <a:avLst/>
          </a:prstGeom>
          <a:noFill/>
          <a:ln>
            <a:solidFill>
              <a:schemeClr val="tx1">
                <a:lumMod val="75000"/>
                <a:lumOff val="25000"/>
              </a:schemeClr>
            </a:solidFill>
            <a:prstDash val="dash"/>
          </a:ln>
        </p:spPr>
        <p:txBody>
          <a:bodyPr wrap="square" tIns="72000" bIns="72000" rtlCol="0" anchor="b">
            <a:noAutofit/>
          </a:bodyPr>
          <a:lstStyle>
            <a:defPPr>
              <a:defRPr lang="es-MX"/>
            </a:defPPr>
            <a:lvl1pPr marL="180000" algn="just">
              <a:defRPr sz="1100">
                <a:latin typeface="Arial" panose="020B0604020202020204" pitchFamily="34" charset="0"/>
                <a:cs typeface="Arial" panose="020B0604020202020204" pitchFamily="34" charset="0"/>
              </a:defRPr>
            </a:lvl1pPr>
          </a:lstStyle>
          <a:p>
            <a:endParaRPr lang="es-MX" dirty="0"/>
          </a:p>
          <a:p>
            <a:r>
              <a:rPr lang="es-MX" dirty="0"/>
              <a:t>Están orientados a campos con una alta complejidad técnica y financiera, con el objetivo de buscar socios que permitan: acelerar el desarrollo, incrementar la producción, incorporar </a:t>
            </a:r>
            <a:r>
              <a:rPr lang="es-MX" dirty="0" smtClean="0"/>
              <a:t>tecnologías</a:t>
            </a:r>
            <a:r>
              <a:rPr lang="es-MX" dirty="0"/>
              <a:t>, liberar capacidad operativa y reducir requerimientos de capital para Pemex.</a:t>
            </a:r>
          </a:p>
        </p:txBody>
      </p:sp>
      <p:sp>
        <p:nvSpPr>
          <p:cNvPr id="15" name="CuadroTexto 14"/>
          <p:cNvSpPr txBox="1"/>
          <p:nvPr/>
        </p:nvSpPr>
        <p:spPr>
          <a:xfrm>
            <a:off x="432052" y="3629289"/>
            <a:ext cx="2160000" cy="406421"/>
          </a:xfrm>
          <a:prstGeom prst="roundRect">
            <a:avLst/>
          </a:prstGeom>
          <a:solidFill>
            <a:srgbClr val="C00000"/>
          </a:solidFill>
        </p:spPr>
        <p:txBody>
          <a:bodyPr wrap="square" tIns="144000" rtlCol="0" anchor="b">
            <a:noAutofit/>
          </a:bodyPr>
          <a:lstStyle/>
          <a:p>
            <a:pPr algn="ctr"/>
            <a:r>
              <a:rPr lang="es-MX" sz="1400" b="1" dirty="0" smtClean="0">
                <a:solidFill>
                  <a:srgbClr val="FFFFFF"/>
                </a:solidFill>
                <a:latin typeface="Arial" panose="020B0604020202020204" pitchFamily="34" charset="0"/>
                <a:cs typeface="Arial" panose="020B0604020202020204" pitchFamily="34" charset="0"/>
              </a:rPr>
              <a:t>1. Migración sin Socio</a:t>
            </a:r>
            <a:endParaRPr lang="es-MX" sz="1400" b="1" dirty="0">
              <a:solidFill>
                <a:srgbClr val="FFFFFF"/>
              </a:solidFill>
              <a:latin typeface="Arial" panose="020B0604020202020204" pitchFamily="34" charset="0"/>
              <a:cs typeface="Arial" panose="020B0604020202020204" pitchFamily="34" charset="0"/>
            </a:endParaRPr>
          </a:p>
        </p:txBody>
      </p:sp>
      <p:sp>
        <p:nvSpPr>
          <p:cNvPr id="16" name="CuadroTexto 15"/>
          <p:cNvSpPr txBox="1"/>
          <p:nvPr/>
        </p:nvSpPr>
        <p:spPr>
          <a:xfrm>
            <a:off x="3446767" y="3545984"/>
            <a:ext cx="2181600" cy="540946"/>
          </a:xfrm>
          <a:prstGeom prst="roundRect">
            <a:avLst/>
          </a:prstGeom>
          <a:solidFill>
            <a:srgbClr val="C00000"/>
          </a:solidFill>
        </p:spPr>
        <p:txBody>
          <a:bodyPr wrap="square" rtlCol="0" anchor="b">
            <a:noAutofit/>
          </a:bodyPr>
          <a:lstStyle/>
          <a:p>
            <a:pPr algn="ctr"/>
            <a:r>
              <a:rPr lang="es-MX" sz="1400" b="1" dirty="0" smtClean="0">
                <a:solidFill>
                  <a:srgbClr val="FFFFFF"/>
                </a:solidFill>
                <a:latin typeface="Arial" panose="020B0604020202020204" pitchFamily="34" charset="0"/>
                <a:cs typeface="Arial" panose="020B0604020202020204" pitchFamily="34" charset="0"/>
              </a:rPr>
              <a:t>2. Migración con Socio</a:t>
            </a:r>
          </a:p>
          <a:p>
            <a:pPr algn="ctr"/>
            <a:r>
              <a:rPr lang="es-MX" sz="1400" b="1" dirty="0" smtClean="0">
                <a:solidFill>
                  <a:srgbClr val="FFFFFF"/>
                </a:solidFill>
                <a:latin typeface="Arial" panose="020B0604020202020204" pitchFamily="34" charset="0"/>
                <a:cs typeface="Arial" panose="020B0604020202020204" pitchFamily="34" charset="0"/>
              </a:rPr>
              <a:t>(CIEP y COPF)</a:t>
            </a:r>
            <a:endParaRPr lang="es-MX" sz="1400" b="1" dirty="0">
              <a:solidFill>
                <a:srgbClr val="FFFFFF"/>
              </a:solidFill>
              <a:latin typeface="Arial" panose="020B0604020202020204" pitchFamily="34" charset="0"/>
              <a:cs typeface="Arial" panose="020B0604020202020204" pitchFamily="34" charset="0"/>
            </a:endParaRPr>
          </a:p>
        </p:txBody>
      </p:sp>
      <p:sp>
        <p:nvSpPr>
          <p:cNvPr id="17" name="CuadroTexto 16"/>
          <p:cNvSpPr txBox="1"/>
          <p:nvPr/>
        </p:nvSpPr>
        <p:spPr>
          <a:xfrm>
            <a:off x="6342196" y="3529496"/>
            <a:ext cx="2495807" cy="595041"/>
          </a:xfrm>
          <a:prstGeom prst="roundRect">
            <a:avLst/>
          </a:prstGeom>
          <a:solidFill>
            <a:srgbClr val="C00000"/>
          </a:solidFill>
        </p:spPr>
        <p:txBody>
          <a:bodyPr wrap="square" rtlCol="0" anchor="b">
            <a:noAutofit/>
          </a:bodyPr>
          <a:lstStyle/>
          <a:p>
            <a:pPr algn="ctr"/>
            <a:r>
              <a:rPr lang="es-MX" sz="1400" b="1" dirty="0" smtClean="0">
                <a:solidFill>
                  <a:srgbClr val="FFFFFF"/>
                </a:solidFill>
                <a:latin typeface="Arial" panose="020B0604020202020204" pitchFamily="34" charset="0"/>
                <a:cs typeface="Arial" panose="020B0604020202020204" pitchFamily="34" charset="0"/>
              </a:rPr>
              <a:t>3. Asociaciones de Pemex </a:t>
            </a:r>
            <a:br>
              <a:rPr lang="es-MX" sz="1400" b="1" dirty="0" smtClean="0">
                <a:solidFill>
                  <a:srgbClr val="FFFFFF"/>
                </a:solidFill>
                <a:latin typeface="Arial" panose="020B0604020202020204" pitchFamily="34" charset="0"/>
                <a:cs typeface="Arial" panose="020B0604020202020204" pitchFamily="34" charset="0"/>
              </a:rPr>
            </a:br>
            <a:r>
              <a:rPr lang="es-MX" sz="1400" b="1" dirty="0" smtClean="0">
                <a:solidFill>
                  <a:srgbClr val="FFFFFF"/>
                </a:solidFill>
                <a:latin typeface="Arial" panose="020B0604020202020204" pitchFamily="34" charset="0"/>
                <a:cs typeface="Arial" panose="020B0604020202020204" pitchFamily="34" charset="0"/>
              </a:rPr>
              <a:t>(</a:t>
            </a:r>
            <a:r>
              <a:rPr lang="es-MX" sz="1400" b="1" i="1" dirty="0" smtClean="0">
                <a:solidFill>
                  <a:srgbClr val="FFFFFF"/>
                </a:solidFill>
                <a:latin typeface="Arial" panose="020B0604020202020204" pitchFamily="34" charset="0"/>
                <a:cs typeface="Arial" panose="020B0604020202020204" pitchFamily="34" charset="0"/>
              </a:rPr>
              <a:t>Farmouts</a:t>
            </a:r>
            <a:r>
              <a:rPr lang="es-MX" sz="1400" b="1" dirty="0" smtClean="0">
                <a:solidFill>
                  <a:srgbClr val="FFFFFF"/>
                </a:solidFill>
                <a:latin typeface="Arial" panose="020B0604020202020204" pitchFamily="34" charset="0"/>
                <a:cs typeface="Arial" panose="020B0604020202020204" pitchFamily="34" charset="0"/>
              </a:rPr>
              <a:t>)</a:t>
            </a:r>
            <a:endParaRPr lang="es-MX" sz="1400" b="1" dirty="0">
              <a:solidFill>
                <a:srgbClr val="FFFFFF"/>
              </a:solidFill>
              <a:latin typeface="Arial" panose="020B0604020202020204" pitchFamily="34" charset="0"/>
              <a:cs typeface="Arial" panose="020B0604020202020204" pitchFamily="34" charset="0"/>
            </a:endParaRPr>
          </a:p>
        </p:txBody>
      </p:sp>
      <p:sp>
        <p:nvSpPr>
          <p:cNvPr id="18" name="Cerrar llave 17"/>
          <p:cNvSpPr/>
          <p:nvPr/>
        </p:nvSpPr>
        <p:spPr>
          <a:xfrm rot="5400000">
            <a:off x="2968446" y="2693664"/>
            <a:ext cx="129483" cy="5826019"/>
          </a:xfrm>
          <a:prstGeom prst="rightBrace">
            <a:avLst/>
          </a:prstGeom>
          <a:ln w="285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dirty="0">
              <a:latin typeface="Arial" panose="020B0604020202020204" pitchFamily="34" charset="0"/>
              <a:cs typeface="Arial" panose="020B0604020202020204" pitchFamily="34" charset="0"/>
            </a:endParaRPr>
          </a:p>
        </p:txBody>
      </p:sp>
      <p:sp>
        <p:nvSpPr>
          <p:cNvPr id="19" name="CuadroTexto 18"/>
          <p:cNvSpPr txBox="1">
            <a:spLocks/>
          </p:cNvSpPr>
          <p:nvPr/>
        </p:nvSpPr>
        <p:spPr>
          <a:xfrm>
            <a:off x="1261959" y="5834766"/>
            <a:ext cx="3445200" cy="576293"/>
          </a:xfrm>
          <a:prstGeom prst="rect">
            <a:avLst/>
          </a:prstGeom>
          <a:noFill/>
          <a:ln>
            <a:solidFill>
              <a:schemeClr val="tx1">
                <a:lumMod val="75000"/>
                <a:lumOff val="25000"/>
              </a:schemeClr>
            </a:solidFill>
            <a:prstDash val="dash"/>
          </a:ln>
        </p:spPr>
        <p:txBody>
          <a:bodyPr wrap="square" tIns="72000" bIns="72000" rtlCol="0">
            <a:spAutoFit/>
          </a:bodyPr>
          <a:lstStyle/>
          <a:p>
            <a:pPr marL="180000" algn="ctr"/>
            <a:r>
              <a:rPr lang="es-MX" sz="1400" dirty="0" smtClean="0">
                <a:latin typeface="Arial" panose="020B0604020202020204" pitchFamily="34" charset="0"/>
                <a:cs typeface="Arial" panose="020B0604020202020204" pitchFamily="34" charset="0"/>
              </a:rPr>
              <a:t>Se </a:t>
            </a:r>
            <a:r>
              <a:rPr lang="es-MX" sz="1400" b="1" dirty="0" smtClean="0">
                <a:latin typeface="Arial" panose="020B0604020202020204" pitchFamily="34" charset="0"/>
                <a:cs typeface="Arial" panose="020B0604020202020204" pitchFamily="34" charset="0"/>
              </a:rPr>
              <a:t>lleva a cabo sin la necesidad de realizar procesos de licitación.</a:t>
            </a:r>
          </a:p>
        </p:txBody>
      </p:sp>
      <p:sp>
        <p:nvSpPr>
          <p:cNvPr id="20" name="CuadroTexto 19"/>
          <p:cNvSpPr txBox="1">
            <a:spLocks/>
          </p:cNvSpPr>
          <p:nvPr/>
        </p:nvSpPr>
        <p:spPr>
          <a:xfrm>
            <a:off x="5791588" y="5834765"/>
            <a:ext cx="3272202" cy="576293"/>
          </a:xfrm>
          <a:prstGeom prst="rect">
            <a:avLst/>
          </a:prstGeom>
          <a:noFill/>
          <a:ln>
            <a:solidFill>
              <a:schemeClr val="tx1">
                <a:lumMod val="75000"/>
                <a:lumOff val="25000"/>
              </a:schemeClr>
            </a:solidFill>
            <a:prstDash val="dash"/>
          </a:ln>
        </p:spPr>
        <p:txBody>
          <a:bodyPr wrap="square" tIns="72000" bIns="72000" rtlCol="0">
            <a:spAutoFit/>
          </a:bodyPr>
          <a:lstStyle/>
          <a:p>
            <a:pPr algn="ctr"/>
            <a:r>
              <a:rPr lang="es-MX" sz="1400" dirty="0" smtClean="0">
                <a:latin typeface="Arial" panose="020B0604020202020204" pitchFamily="34" charset="0"/>
                <a:cs typeface="Arial" panose="020B0604020202020204" pitchFamily="34" charset="0"/>
              </a:rPr>
              <a:t>Se efectúan </a:t>
            </a:r>
            <a:r>
              <a:rPr lang="es-MX" sz="1400" b="1" dirty="0" smtClean="0">
                <a:latin typeface="Arial" panose="020B0604020202020204" pitchFamily="34" charset="0"/>
                <a:cs typeface="Arial" panose="020B0604020202020204" pitchFamily="34" charset="0"/>
              </a:rPr>
              <a:t>a través de procesos de licitación realizados por la CNH.</a:t>
            </a:r>
          </a:p>
        </p:txBody>
      </p:sp>
      <p:sp>
        <p:nvSpPr>
          <p:cNvPr id="21" name="Cerrar llave 20"/>
          <p:cNvSpPr/>
          <p:nvPr/>
        </p:nvSpPr>
        <p:spPr>
          <a:xfrm rot="5400000">
            <a:off x="7454851" y="4124644"/>
            <a:ext cx="165079" cy="2908800"/>
          </a:xfrm>
          <a:prstGeom prst="rightBrace">
            <a:avLst/>
          </a:prstGeom>
          <a:ln w="285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02589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2 Título"/>
          <p:cNvSpPr txBox="1">
            <a:spLocks/>
          </p:cNvSpPr>
          <p:nvPr/>
        </p:nvSpPr>
        <p:spPr>
          <a:xfrm>
            <a:off x="457200" y="135272"/>
            <a:ext cx="8229600" cy="400110"/>
          </a:xfrm>
          <a:prstGeom prst="rect">
            <a:avLst/>
          </a:prstGeom>
        </p:spPr>
        <p:txBody>
          <a:bodyPr vert="horz" lIns="91440" tIns="45720" rIns="91440" bIns="45720" rtlCol="0" anchor="ctr">
            <a:noAutofit/>
          </a:bodyPr>
          <a:lstStyle>
            <a:defPPr>
              <a:defRPr lang="es-MX"/>
            </a:defPPr>
            <a:lvl1pPr algn="r">
              <a:spcBef>
                <a:spcPct val="0"/>
              </a:spcBef>
              <a:buNone/>
              <a:defRPr sz="2000" b="1" cap="small">
                <a:latin typeface="Arial" panose="020B0604020202020204" pitchFamily="34" charset="0"/>
                <a:ea typeface="+mj-ea"/>
                <a:cs typeface="Arial" panose="020B0604020202020204" pitchFamily="34" charset="0"/>
              </a:defRPr>
            </a:lvl1pPr>
          </a:lstStyle>
          <a:p>
            <a:r>
              <a:rPr lang="es-MX" dirty="0"/>
              <a:t>Balance </a:t>
            </a:r>
            <a:r>
              <a:rPr lang="es-MX" dirty="0" smtClean="0"/>
              <a:t>en </a:t>
            </a:r>
            <a:r>
              <a:rPr lang="es-MX" dirty="0"/>
              <a:t>materia de </a:t>
            </a:r>
            <a:r>
              <a:rPr lang="es-MX" dirty="0" smtClean="0"/>
              <a:t>Contratos Petroleros</a:t>
            </a:r>
            <a:endParaRPr lang="es-MX" dirty="0"/>
          </a:p>
        </p:txBody>
      </p:sp>
      <p:cxnSp>
        <p:nvCxnSpPr>
          <p:cNvPr id="7" name="Conector recto 20"/>
          <p:cNvCxnSpPr/>
          <p:nvPr/>
        </p:nvCxnSpPr>
        <p:spPr>
          <a:xfrm>
            <a:off x="457200" y="537777"/>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20354"/>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21</a:t>
            </a:fld>
            <a:endParaRPr lang="en-US" dirty="0">
              <a:latin typeface="Arial" panose="020B0604020202020204" pitchFamily="34" charset="0"/>
              <a:cs typeface="Arial" panose="020B0604020202020204" pitchFamily="34" charset="0"/>
            </a:endParaRPr>
          </a:p>
        </p:txBody>
      </p:sp>
      <p:sp>
        <p:nvSpPr>
          <p:cNvPr id="25" name="1 Rectángulo"/>
          <p:cNvSpPr/>
          <p:nvPr/>
        </p:nvSpPr>
        <p:spPr>
          <a:xfrm>
            <a:off x="457200" y="717933"/>
            <a:ext cx="8229600" cy="523220"/>
          </a:xfrm>
          <a:prstGeom prst="rect">
            <a:avLst/>
          </a:prstGeom>
        </p:spPr>
        <p:txBody>
          <a:bodyPr wrap="square">
            <a:spAutoFit/>
          </a:bodyPr>
          <a:lstStyle/>
          <a:p>
            <a:pPr marL="285750" indent="-285750" algn="just">
              <a:buFontTx/>
              <a:buChar char="-"/>
              <a:defRPr/>
            </a:pPr>
            <a:r>
              <a:rPr lang="es-MX" sz="1400" dirty="0" smtClean="0">
                <a:latin typeface="Arial" panose="020B0604020202020204" pitchFamily="34" charset="0"/>
                <a:cs typeface="Arial" panose="020B0604020202020204" pitchFamily="34" charset="0"/>
              </a:rPr>
              <a:t>Se han </a:t>
            </a:r>
            <a:r>
              <a:rPr lang="es-MX" sz="1400" dirty="0" smtClean="0">
                <a:latin typeface="Arial" panose="020B0604020202020204" pitchFamily="34" charset="0"/>
                <a:cs typeface="Arial" panose="020B0604020202020204" pitchFamily="34" charset="0"/>
              </a:rPr>
              <a:t>suscrito un total de 111 contratos, con una inversión esperada de 162 mil millones de dólares, así como 860 millones de dólares por bonos </a:t>
            </a:r>
            <a:r>
              <a:rPr lang="es-MX" sz="1400" dirty="0" smtClean="0">
                <a:latin typeface="Arial" panose="020B0604020202020204" pitchFamily="34" charset="0"/>
                <a:cs typeface="Arial" panose="020B0604020202020204" pitchFamily="34" charset="0"/>
              </a:rPr>
              <a:t>a favor </a:t>
            </a:r>
            <a:r>
              <a:rPr lang="es-MX" sz="1400" dirty="0" smtClean="0">
                <a:latin typeface="Arial" panose="020B0604020202020204" pitchFamily="34" charset="0"/>
                <a:cs typeface="Arial" panose="020B0604020202020204" pitchFamily="34" charset="0"/>
              </a:rPr>
              <a:t>del Estado. </a:t>
            </a:r>
          </a:p>
        </p:txBody>
      </p:sp>
      <p:sp>
        <p:nvSpPr>
          <p:cNvPr id="10" name="Rectángulo 9"/>
          <p:cNvSpPr/>
          <p:nvPr/>
        </p:nvSpPr>
        <p:spPr>
          <a:xfrm>
            <a:off x="5518484" y="3832720"/>
            <a:ext cx="3168316" cy="1962667"/>
          </a:xfrm>
          <a:prstGeom prst="rect">
            <a:avLst/>
          </a:prstGeom>
          <a:noFill/>
          <a:ln w="9525">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6700" algn="just"/>
            <a:r>
              <a:rPr lang="es-MX" sz="1400" dirty="0" smtClean="0">
                <a:solidFill>
                  <a:schemeClr val="tx1"/>
                </a:solidFill>
                <a:latin typeface="Arial" panose="020B0604020202020204" pitchFamily="34" charset="0"/>
                <a:cs typeface="Arial" panose="020B0604020202020204" pitchFamily="34" charset="0"/>
              </a:rPr>
              <a:t>Se han suscrito contratos con </a:t>
            </a:r>
            <a:r>
              <a:rPr lang="es-MX" sz="1400" b="1" dirty="0" smtClean="0">
                <a:solidFill>
                  <a:schemeClr val="tx1"/>
                </a:solidFill>
                <a:latin typeface="Arial" panose="020B0604020202020204" pitchFamily="34" charset="0"/>
                <a:cs typeface="Arial" panose="020B0604020202020204" pitchFamily="34" charset="0"/>
              </a:rPr>
              <a:t>75</a:t>
            </a:r>
            <a:r>
              <a:rPr lang="es-MX" sz="1400" dirty="0" smtClean="0">
                <a:solidFill>
                  <a:schemeClr val="tx1"/>
                </a:solidFill>
                <a:latin typeface="Arial" panose="020B0604020202020204" pitchFamily="34" charset="0"/>
                <a:cs typeface="Arial" panose="020B0604020202020204" pitchFamily="34" charset="0"/>
              </a:rPr>
              <a:t> </a:t>
            </a:r>
            <a:r>
              <a:rPr lang="es-MX" sz="1400" b="1" dirty="0" smtClean="0">
                <a:solidFill>
                  <a:schemeClr val="tx1"/>
                </a:solidFill>
                <a:latin typeface="Arial" panose="020B0604020202020204" pitchFamily="34" charset="0"/>
                <a:cs typeface="Arial" panose="020B0604020202020204" pitchFamily="34" charset="0"/>
              </a:rPr>
              <a:t>empresas </a:t>
            </a:r>
            <a:r>
              <a:rPr lang="es-MX" sz="1400" dirty="0" smtClean="0">
                <a:solidFill>
                  <a:schemeClr val="tx1"/>
                </a:solidFill>
                <a:latin typeface="Arial" panose="020B0604020202020204" pitchFamily="34" charset="0"/>
                <a:cs typeface="Arial" panose="020B0604020202020204" pitchFamily="34" charset="0"/>
              </a:rPr>
              <a:t>que participaron en los procesos de licitación de forma individual o conjunta. </a:t>
            </a:r>
          </a:p>
          <a:p>
            <a:pPr marL="266700" algn="just"/>
            <a:endParaRPr lang="es-MX" sz="1400" dirty="0" smtClean="0">
              <a:solidFill>
                <a:schemeClr val="tx1"/>
              </a:solidFill>
              <a:latin typeface="Arial" panose="020B0604020202020204" pitchFamily="34" charset="0"/>
              <a:cs typeface="Arial" panose="020B0604020202020204" pitchFamily="34" charset="0"/>
            </a:endParaRPr>
          </a:p>
          <a:p>
            <a:pPr marL="266700" algn="just"/>
            <a:r>
              <a:rPr lang="es-MX" sz="1400" dirty="0" smtClean="0">
                <a:solidFill>
                  <a:schemeClr val="tx1"/>
                </a:solidFill>
                <a:latin typeface="Arial" panose="020B0604020202020204" pitchFamily="34" charset="0"/>
                <a:cs typeface="Arial" panose="020B0604020202020204" pitchFamily="34" charset="0"/>
              </a:rPr>
              <a:t>El </a:t>
            </a:r>
            <a:r>
              <a:rPr lang="es-MX" sz="1400" b="1" dirty="0" smtClean="0">
                <a:solidFill>
                  <a:schemeClr val="tx1"/>
                </a:solidFill>
                <a:latin typeface="Arial" panose="020B0604020202020204" pitchFamily="34" charset="0"/>
                <a:cs typeface="Arial" panose="020B0604020202020204" pitchFamily="34" charset="0"/>
              </a:rPr>
              <a:t>48% son mexicanas</a:t>
            </a:r>
            <a:r>
              <a:rPr lang="es-MX" sz="1400" dirty="0" smtClean="0">
                <a:solidFill>
                  <a:schemeClr val="tx1"/>
                </a:solidFill>
                <a:latin typeface="Arial" panose="020B0604020202020204" pitchFamily="34" charset="0"/>
                <a:cs typeface="Arial" panose="020B0604020202020204" pitchFamily="34" charset="0"/>
              </a:rPr>
              <a:t>. </a:t>
            </a:r>
          </a:p>
        </p:txBody>
      </p:sp>
      <p:sp>
        <p:nvSpPr>
          <p:cNvPr id="11" name="Rectángulo redondeado 10"/>
          <p:cNvSpPr/>
          <p:nvPr/>
        </p:nvSpPr>
        <p:spPr>
          <a:xfrm>
            <a:off x="4202692" y="4278504"/>
            <a:ext cx="1524339" cy="923277"/>
          </a:xfrm>
          <a:prstGeom prst="roundRect">
            <a:avLst/>
          </a:prstGeom>
          <a:solidFill>
            <a:srgbClr val="C00000"/>
          </a:solidFill>
          <a:ln>
            <a:solidFill>
              <a:srgbClr val="D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smtClean="0">
                <a:latin typeface="Arial" panose="020B0604020202020204" pitchFamily="34" charset="0"/>
                <a:cs typeface="Arial" panose="020B0604020202020204" pitchFamily="34" charset="0"/>
              </a:rPr>
              <a:t>Compañías Participantes</a:t>
            </a:r>
            <a:endParaRPr lang="es-MX" sz="1400" b="1" dirty="0">
              <a:latin typeface="Arial" panose="020B0604020202020204" pitchFamily="34" charset="0"/>
              <a:cs typeface="Arial" panose="020B0604020202020204" pitchFamily="34" charset="0"/>
            </a:endParaRPr>
          </a:p>
        </p:txBody>
      </p:sp>
      <p:sp>
        <p:nvSpPr>
          <p:cNvPr id="15" name="Rectángulo 14"/>
          <p:cNvSpPr/>
          <p:nvPr/>
        </p:nvSpPr>
        <p:spPr>
          <a:xfrm>
            <a:off x="1163191" y="1653424"/>
            <a:ext cx="2799209" cy="1675257"/>
          </a:xfrm>
          <a:prstGeom prst="rect">
            <a:avLst/>
          </a:prstGeom>
          <a:noFill/>
          <a:ln w="9525">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5600" algn="just"/>
            <a:r>
              <a:rPr lang="es-MX" sz="1400" dirty="0" smtClean="0">
                <a:solidFill>
                  <a:schemeClr val="tx1"/>
                </a:solidFill>
                <a:latin typeface="Arial" panose="020B0604020202020204" pitchFamily="34" charset="0"/>
                <a:cs typeface="Arial" panose="020B0604020202020204" pitchFamily="34" charset="0"/>
              </a:rPr>
              <a:t>Ronda 1:  </a:t>
            </a:r>
            <a:r>
              <a:rPr lang="es-MX" sz="1400" b="1" dirty="0" smtClean="0">
                <a:solidFill>
                  <a:schemeClr val="tx1"/>
                </a:solidFill>
                <a:latin typeface="Arial" panose="020B0604020202020204" pitchFamily="34" charset="0"/>
                <a:cs typeface="Arial" panose="020B0604020202020204" pitchFamily="34" charset="0"/>
              </a:rPr>
              <a:t>38*</a:t>
            </a:r>
          </a:p>
          <a:p>
            <a:pPr marL="355600" algn="just"/>
            <a:r>
              <a:rPr lang="es-MX" sz="1400" dirty="0" smtClean="0">
                <a:solidFill>
                  <a:schemeClr val="tx1"/>
                </a:solidFill>
                <a:latin typeface="Arial" panose="020B0604020202020204" pitchFamily="34" charset="0"/>
                <a:cs typeface="Arial" panose="020B0604020202020204" pitchFamily="34" charset="0"/>
              </a:rPr>
              <a:t>Ronda 2:  </a:t>
            </a:r>
            <a:r>
              <a:rPr lang="es-MX" sz="1400" b="1" dirty="0" smtClean="0">
                <a:solidFill>
                  <a:schemeClr val="tx1"/>
                </a:solidFill>
                <a:latin typeface="Arial" panose="020B0604020202020204" pitchFamily="34" charset="0"/>
                <a:cs typeface="Arial" panose="020B0604020202020204" pitchFamily="34" charset="0"/>
              </a:rPr>
              <a:t>50</a:t>
            </a:r>
          </a:p>
          <a:p>
            <a:pPr marL="355600" algn="just"/>
            <a:r>
              <a:rPr lang="es-MX" sz="1400" dirty="0" smtClean="0">
                <a:solidFill>
                  <a:schemeClr val="tx1"/>
                </a:solidFill>
                <a:latin typeface="Arial" panose="020B0604020202020204" pitchFamily="34" charset="0"/>
                <a:cs typeface="Arial" panose="020B0604020202020204" pitchFamily="34" charset="0"/>
              </a:rPr>
              <a:t>Ronda 3: </a:t>
            </a:r>
            <a:r>
              <a:rPr lang="es-MX" sz="1400" b="1" dirty="0" smtClean="0">
                <a:solidFill>
                  <a:schemeClr val="tx1"/>
                </a:solidFill>
                <a:latin typeface="Arial" panose="020B0604020202020204" pitchFamily="34" charset="0"/>
                <a:cs typeface="Arial" panose="020B0604020202020204" pitchFamily="34" charset="0"/>
              </a:rPr>
              <a:t>16</a:t>
            </a:r>
          </a:p>
          <a:p>
            <a:pPr marL="355600" algn="just"/>
            <a:r>
              <a:rPr lang="es-MX" sz="1400" i="1" dirty="0" err="1" smtClean="0">
                <a:solidFill>
                  <a:schemeClr val="tx1"/>
                </a:solidFill>
                <a:latin typeface="Arial" panose="020B0604020202020204" pitchFamily="34" charset="0"/>
                <a:cs typeface="Arial" panose="020B0604020202020204" pitchFamily="34" charset="0"/>
              </a:rPr>
              <a:t>Farmouts</a:t>
            </a:r>
            <a:r>
              <a:rPr lang="es-MX" sz="1400" dirty="0" smtClean="0">
                <a:solidFill>
                  <a:schemeClr val="tx1"/>
                </a:solidFill>
                <a:latin typeface="Arial" panose="020B0604020202020204" pitchFamily="34" charset="0"/>
                <a:cs typeface="Arial" panose="020B0604020202020204" pitchFamily="34" charset="0"/>
              </a:rPr>
              <a:t>: </a:t>
            </a:r>
            <a:r>
              <a:rPr lang="es-MX" sz="1400" b="1" dirty="0" smtClean="0">
                <a:solidFill>
                  <a:schemeClr val="tx1"/>
                </a:solidFill>
                <a:latin typeface="Arial" panose="020B0604020202020204" pitchFamily="34" charset="0"/>
                <a:cs typeface="Arial" panose="020B0604020202020204" pitchFamily="34" charset="0"/>
              </a:rPr>
              <a:t>3</a:t>
            </a:r>
          </a:p>
          <a:p>
            <a:pPr marL="355600" algn="just"/>
            <a:r>
              <a:rPr lang="es-MX" sz="1400" dirty="0" smtClean="0">
                <a:solidFill>
                  <a:schemeClr val="tx1"/>
                </a:solidFill>
                <a:latin typeface="Arial" panose="020B0604020202020204" pitchFamily="34" charset="0"/>
                <a:cs typeface="Arial" panose="020B0604020202020204" pitchFamily="34" charset="0"/>
              </a:rPr>
              <a:t>Migraciones: </a:t>
            </a:r>
            <a:r>
              <a:rPr lang="es-MX" sz="1400" b="1" dirty="0" smtClean="0">
                <a:solidFill>
                  <a:schemeClr val="tx1"/>
                </a:solidFill>
                <a:latin typeface="Arial" panose="020B0604020202020204" pitchFamily="34" charset="0"/>
                <a:cs typeface="Arial" panose="020B0604020202020204" pitchFamily="34" charset="0"/>
              </a:rPr>
              <a:t>4</a:t>
            </a:r>
          </a:p>
          <a:p>
            <a:pPr marL="541338" algn="just"/>
            <a:endParaRPr lang="en-US" sz="1400" dirty="0">
              <a:solidFill>
                <a:schemeClr val="tx1"/>
              </a:solidFill>
              <a:latin typeface="Arial" panose="020B0604020202020204" pitchFamily="34" charset="0"/>
              <a:cs typeface="Arial" panose="020B0604020202020204" pitchFamily="34" charset="0"/>
            </a:endParaRPr>
          </a:p>
          <a:p>
            <a:pPr marL="449263" algn="just"/>
            <a:r>
              <a:rPr lang="es-MX" sz="1400" b="1" dirty="0" smtClean="0">
                <a:solidFill>
                  <a:schemeClr val="tx1"/>
                </a:solidFill>
                <a:latin typeface="Arial" panose="020B0604020202020204" pitchFamily="34" charset="0"/>
                <a:cs typeface="Arial" panose="020B0604020202020204" pitchFamily="34" charset="0"/>
              </a:rPr>
              <a:t>Total de Contratos: 111</a:t>
            </a:r>
            <a:endParaRPr lang="es-MX" sz="1400" b="1" dirty="0">
              <a:solidFill>
                <a:schemeClr val="tx1"/>
              </a:solidFill>
              <a:latin typeface="Arial" panose="020B0604020202020204" pitchFamily="34" charset="0"/>
              <a:cs typeface="Arial" panose="020B0604020202020204" pitchFamily="34" charset="0"/>
            </a:endParaRPr>
          </a:p>
        </p:txBody>
      </p:sp>
      <p:sp>
        <p:nvSpPr>
          <p:cNvPr id="16" name="Rectángulo redondeado 15"/>
          <p:cNvSpPr/>
          <p:nvPr/>
        </p:nvSpPr>
        <p:spPr>
          <a:xfrm>
            <a:off x="287884" y="1790987"/>
            <a:ext cx="1150735" cy="923277"/>
          </a:xfrm>
          <a:prstGeom prst="roundRect">
            <a:avLst/>
          </a:prstGeom>
          <a:solidFill>
            <a:srgbClr val="C00000"/>
          </a:solidFill>
          <a:ln>
            <a:solidFill>
              <a:srgbClr val="D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smtClean="0">
                <a:latin typeface="Arial" panose="020B0604020202020204" pitchFamily="34" charset="0"/>
                <a:cs typeface="Arial" panose="020B0604020202020204" pitchFamily="34" charset="0"/>
              </a:rPr>
              <a:t>Contratos Suscritos</a:t>
            </a:r>
            <a:endParaRPr lang="es-MX" sz="1400" b="1" dirty="0">
              <a:latin typeface="Arial" panose="020B0604020202020204" pitchFamily="34" charset="0"/>
              <a:cs typeface="Arial" panose="020B0604020202020204" pitchFamily="34" charset="0"/>
            </a:endParaRPr>
          </a:p>
        </p:txBody>
      </p:sp>
      <p:sp>
        <p:nvSpPr>
          <p:cNvPr id="17" name="Rectángulo 16"/>
          <p:cNvSpPr/>
          <p:nvPr/>
        </p:nvSpPr>
        <p:spPr>
          <a:xfrm>
            <a:off x="1163191" y="3843800"/>
            <a:ext cx="2799209" cy="1951587"/>
          </a:xfrm>
          <a:prstGeom prst="rect">
            <a:avLst/>
          </a:prstGeom>
          <a:noFill/>
          <a:ln w="9525">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5600"/>
            <a:r>
              <a:rPr lang="es-MX" sz="1200" dirty="0" smtClean="0">
                <a:solidFill>
                  <a:schemeClr val="tx1"/>
                </a:solidFill>
                <a:latin typeface="Arial" panose="020B0604020202020204" pitchFamily="34" charset="0"/>
                <a:cs typeface="Arial" panose="020B0604020202020204" pitchFamily="34" charset="0"/>
              </a:rPr>
              <a:t>Inversión comprometida:  </a:t>
            </a:r>
          </a:p>
          <a:p>
            <a:pPr marL="541338"/>
            <a:r>
              <a:rPr lang="es-MX" sz="1200" b="1" dirty="0" smtClean="0">
                <a:solidFill>
                  <a:schemeClr val="tx1"/>
                </a:solidFill>
                <a:latin typeface="Arial" panose="020B0604020202020204" pitchFamily="34" charset="0"/>
                <a:cs typeface="Arial" panose="020B0604020202020204" pitchFamily="34" charset="0"/>
              </a:rPr>
              <a:t>6 mil millones de dólares </a:t>
            </a:r>
            <a:r>
              <a:rPr lang="es-MX" sz="1200" dirty="0" smtClean="0">
                <a:solidFill>
                  <a:schemeClr val="tx1"/>
                </a:solidFill>
                <a:latin typeface="Arial" panose="020B0604020202020204" pitchFamily="34" charset="0"/>
                <a:cs typeface="Arial" panose="020B0604020202020204" pitchFamily="34" charset="0"/>
              </a:rPr>
              <a:t>durante etapa de exploración </a:t>
            </a:r>
            <a:br>
              <a:rPr lang="es-MX" sz="1200" dirty="0" smtClean="0">
                <a:solidFill>
                  <a:schemeClr val="tx1"/>
                </a:solidFill>
                <a:latin typeface="Arial" panose="020B0604020202020204" pitchFamily="34" charset="0"/>
                <a:cs typeface="Arial" panose="020B0604020202020204" pitchFamily="34" charset="0"/>
              </a:rPr>
            </a:br>
            <a:r>
              <a:rPr lang="es-MX" sz="1200" dirty="0" smtClean="0">
                <a:solidFill>
                  <a:schemeClr val="tx1"/>
                </a:solidFill>
                <a:latin typeface="Arial" panose="020B0604020202020204" pitchFamily="34" charset="0"/>
                <a:cs typeface="Arial" panose="020B0604020202020204" pitchFamily="34" charset="0"/>
              </a:rPr>
              <a:t>(4 a 8 años)</a:t>
            </a:r>
            <a:r>
              <a:rPr lang="es-MX" sz="1200" baseline="30000" dirty="0" smtClean="0">
                <a:solidFill>
                  <a:schemeClr val="tx1"/>
                </a:solidFill>
                <a:latin typeface="Arial" panose="020B0604020202020204" pitchFamily="34" charset="0"/>
                <a:cs typeface="Arial" panose="020B0604020202020204" pitchFamily="34" charset="0"/>
              </a:rPr>
              <a:t>***</a:t>
            </a:r>
            <a:r>
              <a:rPr lang="es-MX" sz="1200" dirty="0" smtClean="0">
                <a:solidFill>
                  <a:schemeClr val="tx1"/>
                </a:solidFill>
                <a:latin typeface="Arial" panose="020B0604020202020204" pitchFamily="34" charset="0"/>
                <a:cs typeface="Arial" panose="020B0604020202020204" pitchFamily="34" charset="0"/>
              </a:rPr>
              <a:t>.</a:t>
            </a:r>
          </a:p>
          <a:p>
            <a:pPr marL="541338"/>
            <a:endParaRPr lang="es-MX" sz="1200" dirty="0" smtClean="0">
              <a:solidFill>
                <a:schemeClr val="tx1"/>
              </a:solidFill>
              <a:latin typeface="Arial" panose="020B0604020202020204" pitchFamily="34" charset="0"/>
              <a:cs typeface="Arial" panose="020B0604020202020204" pitchFamily="34" charset="0"/>
            </a:endParaRPr>
          </a:p>
          <a:p>
            <a:pPr marL="355600"/>
            <a:r>
              <a:rPr lang="es-MX" sz="1200" dirty="0" smtClean="0">
                <a:solidFill>
                  <a:schemeClr val="tx1"/>
                </a:solidFill>
                <a:latin typeface="Arial" panose="020B0604020202020204" pitchFamily="34" charset="0"/>
                <a:cs typeface="Arial" panose="020B0604020202020204" pitchFamily="34" charset="0"/>
              </a:rPr>
              <a:t>Inversión total esperada: </a:t>
            </a:r>
          </a:p>
          <a:p>
            <a:pPr marL="541338"/>
            <a:r>
              <a:rPr lang="es-MX" sz="1200" b="1" dirty="0" smtClean="0">
                <a:solidFill>
                  <a:schemeClr val="tx1"/>
                </a:solidFill>
                <a:latin typeface="Arial" panose="020B0604020202020204" pitchFamily="34" charset="0"/>
                <a:cs typeface="Arial" panose="020B0604020202020204" pitchFamily="34" charset="0"/>
              </a:rPr>
              <a:t>162 mil millones de dólares </a:t>
            </a:r>
            <a:r>
              <a:rPr lang="es-MX" sz="1200" dirty="0" smtClean="0">
                <a:solidFill>
                  <a:schemeClr val="tx1"/>
                </a:solidFill>
                <a:latin typeface="Arial" panose="020B0604020202020204" pitchFamily="34" charset="0"/>
                <a:cs typeface="Arial" panose="020B0604020202020204" pitchFamily="34" charset="0"/>
              </a:rPr>
              <a:t>durante la vida del proyecto (30 a 50 años).</a:t>
            </a:r>
            <a:endParaRPr lang="es-MX" sz="1200" b="1" dirty="0">
              <a:solidFill>
                <a:schemeClr val="tx1"/>
              </a:solidFill>
              <a:latin typeface="Arial" panose="020B0604020202020204" pitchFamily="34" charset="0"/>
              <a:cs typeface="Arial" panose="020B0604020202020204" pitchFamily="34" charset="0"/>
            </a:endParaRPr>
          </a:p>
        </p:txBody>
      </p:sp>
      <p:sp>
        <p:nvSpPr>
          <p:cNvPr id="18" name="Rectángulo redondeado 17"/>
          <p:cNvSpPr/>
          <p:nvPr/>
        </p:nvSpPr>
        <p:spPr>
          <a:xfrm>
            <a:off x="287884" y="4301188"/>
            <a:ext cx="1163738" cy="923277"/>
          </a:xfrm>
          <a:prstGeom prst="roundRect">
            <a:avLst/>
          </a:prstGeom>
          <a:solidFill>
            <a:srgbClr val="C00000"/>
          </a:solidFill>
          <a:ln>
            <a:solidFill>
              <a:srgbClr val="D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smtClean="0">
                <a:latin typeface="Arial" panose="020B0604020202020204" pitchFamily="34" charset="0"/>
                <a:cs typeface="Arial" panose="020B0604020202020204" pitchFamily="34" charset="0"/>
              </a:rPr>
              <a:t>Inversión</a:t>
            </a:r>
            <a:endParaRPr lang="es-MX" sz="1400" b="1" dirty="0">
              <a:latin typeface="Arial" panose="020B0604020202020204" pitchFamily="34" charset="0"/>
              <a:cs typeface="Arial" panose="020B0604020202020204" pitchFamily="34" charset="0"/>
            </a:endParaRPr>
          </a:p>
        </p:txBody>
      </p:sp>
      <p:sp>
        <p:nvSpPr>
          <p:cNvPr id="19" name="Rectángulo 18"/>
          <p:cNvSpPr/>
          <p:nvPr/>
        </p:nvSpPr>
        <p:spPr>
          <a:xfrm>
            <a:off x="5518484" y="1491929"/>
            <a:ext cx="3168316" cy="1976804"/>
          </a:xfrm>
          <a:prstGeom prst="rect">
            <a:avLst/>
          </a:prstGeom>
          <a:noFill/>
          <a:ln w="9525">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6700" algn="just"/>
            <a:r>
              <a:rPr lang="es-MX" sz="1400" dirty="0" smtClean="0">
                <a:solidFill>
                  <a:schemeClr val="tx1"/>
                </a:solidFill>
                <a:latin typeface="Arial" panose="020B0604020202020204" pitchFamily="34" charset="0"/>
                <a:cs typeface="Arial" panose="020B0604020202020204" pitchFamily="34" charset="0"/>
              </a:rPr>
              <a:t>Se espera que el Estado capture, en promedio, </a:t>
            </a:r>
            <a:r>
              <a:rPr lang="es-MX" sz="1400" b="1" dirty="0" smtClean="0">
                <a:solidFill>
                  <a:schemeClr val="tx1"/>
                </a:solidFill>
                <a:latin typeface="Arial" panose="020B0604020202020204" pitchFamily="34" charset="0"/>
                <a:cs typeface="Arial" panose="020B0604020202020204" pitchFamily="34" charset="0"/>
              </a:rPr>
              <a:t>74% de las utilidades de los proyectos</a:t>
            </a:r>
            <a:r>
              <a:rPr lang="es-MX" sz="1400" dirty="0" smtClean="0">
                <a:solidFill>
                  <a:schemeClr val="tx1"/>
                </a:solidFill>
                <a:latin typeface="Arial" panose="020B0604020202020204" pitchFamily="34" charset="0"/>
                <a:cs typeface="Arial" panose="020B0604020202020204" pitchFamily="34" charset="0"/>
              </a:rPr>
              <a:t>**</a:t>
            </a:r>
          </a:p>
          <a:p>
            <a:pPr marL="266700" algn="just"/>
            <a:r>
              <a:rPr lang="es-MX" sz="1400" dirty="0" smtClean="0">
                <a:solidFill>
                  <a:schemeClr val="tx1"/>
                </a:solidFill>
                <a:latin typeface="Arial" panose="020B0604020202020204" pitchFamily="34" charset="0"/>
                <a:cs typeface="Arial" panose="020B0604020202020204" pitchFamily="34" charset="0"/>
              </a:rPr>
              <a:t>(ingresos brutos – costos totales). </a:t>
            </a:r>
          </a:p>
          <a:p>
            <a:pPr marL="266700" algn="just"/>
            <a:endParaRPr lang="es-MX" sz="1400" dirty="0" smtClean="0">
              <a:solidFill>
                <a:schemeClr val="tx1"/>
              </a:solidFill>
              <a:latin typeface="Arial" panose="020B0604020202020204" pitchFamily="34" charset="0"/>
              <a:cs typeface="Arial" panose="020B0604020202020204" pitchFamily="34" charset="0"/>
            </a:endParaRPr>
          </a:p>
          <a:p>
            <a:pPr marL="266700" algn="just"/>
            <a:r>
              <a:rPr lang="es-MX" sz="1400" dirty="0" smtClean="0">
                <a:solidFill>
                  <a:schemeClr val="tx1"/>
                </a:solidFill>
                <a:latin typeface="Arial" panose="020B0604020202020204" pitchFamily="34" charset="0"/>
                <a:cs typeface="Arial" panose="020B0604020202020204" pitchFamily="34" charset="0"/>
              </a:rPr>
              <a:t>Como resultado de las licitaciones, el FMP ha recibido pagos de bonos a la firma por </a:t>
            </a:r>
            <a:r>
              <a:rPr lang="es-MX" sz="1400" b="1" dirty="0" smtClean="0">
                <a:solidFill>
                  <a:schemeClr val="tx1"/>
                </a:solidFill>
                <a:latin typeface="Arial" panose="020B0604020202020204" pitchFamily="34" charset="0"/>
                <a:cs typeface="Arial" panose="020B0604020202020204" pitchFamily="34" charset="0"/>
              </a:rPr>
              <a:t>860 millones de dólares</a:t>
            </a:r>
            <a:r>
              <a:rPr lang="es-MX" sz="1400" dirty="0" smtClean="0">
                <a:solidFill>
                  <a:schemeClr val="tx1"/>
                </a:solidFill>
                <a:latin typeface="Arial" panose="020B0604020202020204" pitchFamily="34" charset="0"/>
                <a:cs typeface="Arial" panose="020B0604020202020204" pitchFamily="34" charset="0"/>
              </a:rPr>
              <a:t>. </a:t>
            </a:r>
          </a:p>
        </p:txBody>
      </p:sp>
      <p:sp>
        <p:nvSpPr>
          <p:cNvPr id="20" name="Rectángulo redondeado 19"/>
          <p:cNvSpPr/>
          <p:nvPr/>
        </p:nvSpPr>
        <p:spPr>
          <a:xfrm>
            <a:off x="4202693" y="1790987"/>
            <a:ext cx="1524339" cy="923277"/>
          </a:xfrm>
          <a:prstGeom prst="roundRect">
            <a:avLst/>
          </a:prstGeom>
          <a:solidFill>
            <a:srgbClr val="C00000"/>
          </a:solidFill>
          <a:ln>
            <a:solidFill>
              <a:srgbClr val="D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smtClean="0">
                <a:latin typeface="Arial" panose="020B0604020202020204" pitchFamily="34" charset="0"/>
                <a:cs typeface="Arial" panose="020B0604020202020204" pitchFamily="34" charset="0"/>
              </a:rPr>
              <a:t>Ingresos del Estado</a:t>
            </a:r>
            <a:endParaRPr lang="es-MX" sz="1400" b="1" dirty="0">
              <a:latin typeface="Arial" panose="020B0604020202020204" pitchFamily="34" charset="0"/>
              <a:cs typeface="Arial" panose="020B0604020202020204" pitchFamily="34" charset="0"/>
            </a:endParaRPr>
          </a:p>
        </p:txBody>
      </p:sp>
      <p:sp>
        <p:nvSpPr>
          <p:cNvPr id="21" name="Rectángulo 20"/>
          <p:cNvSpPr/>
          <p:nvPr/>
        </p:nvSpPr>
        <p:spPr>
          <a:xfrm>
            <a:off x="450181" y="6016501"/>
            <a:ext cx="7994572" cy="707886"/>
          </a:xfrm>
          <a:prstGeom prst="rect">
            <a:avLst/>
          </a:prstGeom>
          <a:noFill/>
        </p:spPr>
        <p:txBody>
          <a:bodyPr wrap="square">
            <a:spAutoFit/>
          </a:bodyPr>
          <a:lstStyle/>
          <a:p>
            <a:pPr algn="just"/>
            <a:r>
              <a:rPr lang="en-US" sz="1000" dirty="0" smtClean="0">
                <a:solidFill>
                  <a:prstClr val="black"/>
                </a:solidFill>
                <a:latin typeface="Arial" panose="020B0604020202020204" pitchFamily="34" charset="0"/>
                <a:cs typeface="Arial" panose="020B0604020202020204" pitchFamily="34" charset="0"/>
              </a:rPr>
              <a:t>Fuente: FMP y CNH.</a:t>
            </a:r>
          </a:p>
          <a:p>
            <a:pPr algn="just"/>
            <a:r>
              <a:rPr lang="en-US" sz="1000" dirty="0" smtClean="0">
                <a:solidFill>
                  <a:prstClr val="black"/>
                </a:solidFill>
                <a:latin typeface="Arial" panose="020B0604020202020204" pitchFamily="34" charset="0"/>
                <a:cs typeface="Arial" panose="020B0604020202020204" pitchFamily="34" charset="0"/>
              </a:rPr>
              <a:t>*   </a:t>
            </a:r>
            <a:r>
              <a:rPr lang="es-MX" sz="1000" dirty="0" smtClean="0">
                <a:solidFill>
                  <a:prstClr val="black"/>
                </a:solidFill>
                <a:latin typeface="Arial" panose="020B0604020202020204" pitchFamily="34" charset="0"/>
                <a:cs typeface="Arial" panose="020B0604020202020204" pitchFamily="34" charset="0"/>
              </a:rPr>
              <a:t>En </a:t>
            </a:r>
            <a:r>
              <a:rPr lang="es-MX" sz="1000" dirty="0" smtClean="0">
                <a:latin typeface="Arial" panose="020B0604020202020204" pitchFamily="34" charset="0"/>
                <a:cs typeface="Arial" panose="020B0604020202020204" pitchFamily="34" charset="0"/>
              </a:rPr>
              <a:t>mayo de 2018</a:t>
            </a:r>
            <a:r>
              <a:rPr lang="es-MX" sz="1000" dirty="0" smtClean="0">
                <a:solidFill>
                  <a:srgbClr val="FF0000"/>
                </a:solidFill>
                <a:latin typeface="Arial" panose="020B0604020202020204" pitchFamily="34" charset="0"/>
                <a:cs typeface="Arial" panose="020B0604020202020204" pitchFamily="34" charset="0"/>
              </a:rPr>
              <a:t> </a:t>
            </a:r>
            <a:r>
              <a:rPr lang="es-MX" sz="1000" dirty="0" smtClean="0">
                <a:solidFill>
                  <a:prstClr val="black"/>
                </a:solidFill>
                <a:latin typeface="Arial" panose="020B0604020202020204" pitchFamily="34" charset="0"/>
                <a:cs typeface="Arial" panose="020B0604020202020204" pitchFamily="34" charset="0"/>
              </a:rPr>
              <a:t>la empresa CANAMEX renunció al campo Moloacán adjudicado en la Ronda 1.3.</a:t>
            </a:r>
          </a:p>
          <a:p>
            <a:pPr algn="just"/>
            <a:r>
              <a:rPr lang="en-US" sz="1000" dirty="0" smtClean="0">
                <a:solidFill>
                  <a:prstClr val="black"/>
                </a:solidFill>
                <a:latin typeface="Arial" panose="020B0604020202020204" pitchFamily="34" charset="0"/>
                <a:cs typeface="Arial" panose="020B0604020202020204" pitchFamily="34" charset="0"/>
              </a:rPr>
              <a:t>**  </a:t>
            </a:r>
            <a:r>
              <a:rPr lang="es-MX" sz="1000" dirty="0" smtClean="0">
                <a:solidFill>
                  <a:prstClr val="black"/>
                </a:solidFill>
                <a:latin typeface="Arial" panose="020B0604020202020204" pitchFamily="34" charset="0"/>
                <a:cs typeface="Arial" panose="020B0604020202020204" pitchFamily="34" charset="0"/>
              </a:rPr>
              <a:t>Este porcentaje podría incrementar en caso de presentarse condiciones extraordinarias de rentabilidad.</a:t>
            </a:r>
          </a:p>
          <a:p>
            <a:pPr algn="just"/>
            <a:r>
              <a:rPr lang="es-MX" sz="1000" dirty="0" smtClean="0">
                <a:solidFill>
                  <a:prstClr val="black"/>
                </a:solidFill>
                <a:latin typeface="Arial" panose="020B0604020202020204" pitchFamily="34" charset="0"/>
                <a:cs typeface="Arial" panose="020B0604020202020204" pitchFamily="34" charset="0"/>
              </a:rPr>
              <a:t>*** El monto de inversión mínima comprometida es equivalente al 13% de la inversión extranjera directa en México para 2017. </a:t>
            </a:r>
          </a:p>
        </p:txBody>
      </p:sp>
    </p:spTree>
    <p:extLst>
      <p:ext uri="{BB962C8B-B14F-4D97-AF65-F5344CB8AC3E}">
        <p14:creationId xmlns:p14="http://schemas.microsoft.com/office/powerpoint/2010/main" val="31893715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Conector recto 20"/>
          <p:cNvCxnSpPr/>
          <p:nvPr/>
        </p:nvCxnSpPr>
        <p:spPr>
          <a:xfrm>
            <a:off x="457200" y="537777"/>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20356"/>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22</a:t>
            </a:fld>
            <a:endParaRPr lang="en-US" dirty="0">
              <a:latin typeface="Arial" panose="020B0604020202020204" pitchFamily="34" charset="0"/>
              <a:cs typeface="Arial" panose="020B0604020202020204" pitchFamily="34" charset="0"/>
            </a:endParaRPr>
          </a:p>
        </p:txBody>
      </p:sp>
      <p:sp>
        <p:nvSpPr>
          <p:cNvPr id="11" name="2 Título"/>
          <p:cNvSpPr txBox="1">
            <a:spLocks/>
          </p:cNvSpPr>
          <p:nvPr/>
        </p:nvSpPr>
        <p:spPr>
          <a:xfrm>
            <a:off x="457200" y="135272"/>
            <a:ext cx="8229600" cy="400110"/>
          </a:xfrm>
          <a:prstGeom prst="rect">
            <a:avLst/>
          </a:prstGeom>
        </p:spPr>
        <p:txBody>
          <a:bodyPr vert="horz" lIns="91440" tIns="45720" rIns="91440" bIns="45720" rtlCol="0" anchor="ctr">
            <a:noAutofit/>
          </a:bodyPr>
          <a:lstStyle>
            <a:defPPr>
              <a:defRPr lang="es-MX"/>
            </a:defPPr>
            <a:lvl1pPr algn="r">
              <a:spcBef>
                <a:spcPct val="0"/>
              </a:spcBef>
              <a:buNone/>
              <a:defRPr sz="2000" b="1" cap="small">
                <a:latin typeface="Arial" panose="020B0604020202020204" pitchFamily="34" charset="0"/>
                <a:ea typeface="+mj-ea"/>
                <a:cs typeface="Arial" panose="020B0604020202020204" pitchFamily="34" charset="0"/>
              </a:defRPr>
            </a:lvl1pPr>
          </a:lstStyle>
          <a:p>
            <a:r>
              <a:rPr lang="es-MX" dirty="0"/>
              <a:t>Balance </a:t>
            </a:r>
            <a:r>
              <a:rPr lang="es-MX" dirty="0" smtClean="0"/>
              <a:t>en </a:t>
            </a:r>
            <a:r>
              <a:rPr lang="es-MX" dirty="0"/>
              <a:t>materia de </a:t>
            </a:r>
            <a:r>
              <a:rPr lang="es-MX" dirty="0" smtClean="0"/>
              <a:t>Contratos Petroleros</a:t>
            </a:r>
            <a:endParaRPr lang="es-MX" dirty="0"/>
          </a:p>
        </p:txBody>
      </p:sp>
      <p:graphicFrame>
        <p:nvGraphicFramePr>
          <p:cNvPr id="12" name="Tabla 11"/>
          <p:cNvGraphicFramePr>
            <a:graphicFrameLocks noGrp="1"/>
          </p:cNvGraphicFramePr>
          <p:nvPr>
            <p:extLst/>
          </p:nvPr>
        </p:nvGraphicFramePr>
        <p:xfrm>
          <a:off x="505070" y="1002395"/>
          <a:ext cx="8100000" cy="2172605"/>
        </p:xfrm>
        <a:graphic>
          <a:graphicData uri="http://schemas.openxmlformats.org/drawingml/2006/table">
            <a:tbl>
              <a:tblPr firstRow="1" bandRow="1">
                <a:tableStyleId>{5C22544A-7EE6-4342-B048-85BDC9FD1C3A}</a:tableStyleId>
              </a:tblPr>
              <a:tblGrid>
                <a:gridCol w="1008000"/>
                <a:gridCol w="1008000"/>
                <a:gridCol w="890997"/>
                <a:gridCol w="990600"/>
                <a:gridCol w="812800"/>
                <a:gridCol w="1373603"/>
                <a:gridCol w="939859"/>
                <a:gridCol w="1076141"/>
              </a:tblGrid>
              <a:tr h="693483">
                <a:tc>
                  <a:txBody>
                    <a:bodyPr/>
                    <a:lstStyle/>
                    <a:p>
                      <a:pPr algn="ctr"/>
                      <a:r>
                        <a:rPr lang="es-MX" sz="1100" noProof="0" dirty="0" smtClean="0">
                          <a:latin typeface="Arial" panose="020B0604020202020204" pitchFamily="34" charset="0"/>
                          <a:cs typeface="Arial" panose="020B0604020202020204" pitchFamily="34" charset="0"/>
                        </a:rPr>
                        <a:t>Región</a:t>
                      </a:r>
                      <a:endParaRPr lang="es-MX" sz="1100" noProof="0" dirty="0">
                        <a:latin typeface="Arial" panose="020B0604020202020204" pitchFamily="34" charset="0"/>
                        <a:cs typeface="Arial" panose="020B0604020202020204" pitchFamily="34" charset="0"/>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C00000"/>
                    </a:solidFill>
                  </a:tcPr>
                </a:tc>
                <a:tc>
                  <a:txBody>
                    <a:bodyPr/>
                    <a:lstStyle/>
                    <a:p>
                      <a:pPr algn="ctr"/>
                      <a:r>
                        <a:rPr lang="es-MX" sz="1100" noProof="0" dirty="0" smtClean="0">
                          <a:latin typeface="Arial" panose="020B0604020202020204" pitchFamily="34" charset="0"/>
                          <a:cs typeface="Arial" panose="020B0604020202020204" pitchFamily="34" charset="0"/>
                        </a:rPr>
                        <a:t>Modelo</a:t>
                      </a:r>
                      <a:r>
                        <a:rPr lang="es-MX" sz="1100" baseline="0" noProof="0" dirty="0" smtClean="0">
                          <a:latin typeface="Arial" panose="020B0604020202020204" pitchFamily="34" charset="0"/>
                          <a:cs typeface="Arial" panose="020B0604020202020204" pitchFamily="34" charset="0"/>
                        </a:rPr>
                        <a:t> de Contrato</a:t>
                      </a:r>
                      <a:endParaRPr lang="es-MX" sz="1100" noProof="0" dirty="0">
                        <a:latin typeface="Arial" panose="020B0604020202020204" pitchFamily="34" charset="0"/>
                        <a:cs typeface="Arial" panose="020B0604020202020204" pitchFamily="34" charset="0"/>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C00000"/>
                    </a:solidFill>
                  </a:tcPr>
                </a:tc>
                <a:tc>
                  <a:txBody>
                    <a:bodyPr/>
                    <a:lstStyle/>
                    <a:p>
                      <a:pPr algn="ctr"/>
                      <a:r>
                        <a:rPr lang="es-MX" sz="1100" noProof="0" dirty="0" smtClean="0">
                          <a:latin typeface="Arial" panose="020B0604020202020204" pitchFamily="34" charset="0"/>
                          <a:cs typeface="Arial" panose="020B0604020202020204" pitchFamily="34" charset="0"/>
                        </a:rPr>
                        <a:t>Bloque</a:t>
                      </a:r>
                      <a:r>
                        <a:rPr lang="es-MX" sz="1100" baseline="0" noProof="0" dirty="0" smtClean="0">
                          <a:latin typeface="Arial" panose="020B0604020202020204" pitchFamily="34" charset="0"/>
                          <a:cs typeface="Arial" panose="020B0604020202020204" pitchFamily="34" charset="0"/>
                        </a:rPr>
                        <a:t>s Ofrecidos</a:t>
                      </a:r>
                      <a:endParaRPr lang="es-MX" sz="1100" noProof="0" dirty="0">
                        <a:latin typeface="Arial" panose="020B0604020202020204" pitchFamily="34" charset="0"/>
                        <a:cs typeface="Arial" panose="020B0604020202020204" pitchFamily="34" charset="0"/>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C00000"/>
                    </a:solidFill>
                  </a:tcPr>
                </a:tc>
                <a:tc>
                  <a:txBody>
                    <a:bodyPr/>
                    <a:lstStyle/>
                    <a:p>
                      <a:pPr algn="ctr"/>
                      <a:r>
                        <a:rPr lang="es-MX" sz="1000" baseline="0" noProof="0" dirty="0" smtClean="0">
                          <a:latin typeface="Arial" panose="020B0604020202020204" pitchFamily="34" charset="0"/>
                          <a:cs typeface="Arial" panose="020B0604020202020204" pitchFamily="34" charset="0"/>
                        </a:rPr>
                        <a:t>Contratos </a:t>
                      </a:r>
                    </a:p>
                    <a:p>
                      <a:pPr algn="ctr"/>
                      <a:r>
                        <a:rPr lang="es-MX" sz="1000" baseline="0" noProof="0" dirty="0" smtClean="0">
                          <a:latin typeface="Arial" panose="020B0604020202020204" pitchFamily="34" charset="0"/>
                          <a:cs typeface="Arial" panose="020B0604020202020204" pitchFamily="34" charset="0"/>
                        </a:rPr>
                        <a:t>Adjudicados</a:t>
                      </a:r>
                      <a:endParaRPr lang="es-MX" sz="1000" noProof="0" dirty="0">
                        <a:latin typeface="Arial" panose="020B0604020202020204" pitchFamily="34" charset="0"/>
                        <a:cs typeface="Arial" panose="020B0604020202020204" pitchFamily="34" charset="0"/>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C00000"/>
                    </a:solidFill>
                  </a:tcPr>
                </a:tc>
                <a:tc>
                  <a:txBody>
                    <a:bodyPr/>
                    <a:lstStyle/>
                    <a:p>
                      <a:pPr algn="ctr"/>
                      <a:r>
                        <a:rPr lang="es-MX" sz="1100" noProof="0" dirty="0" smtClean="0">
                          <a:latin typeface="Arial" panose="020B0604020202020204" pitchFamily="34" charset="0"/>
                          <a:cs typeface="Arial" panose="020B0604020202020204" pitchFamily="34" charset="0"/>
                        </a:rPr>
                        <a:t>Bonos</a:t>
                      </a:r>
                      <a:r>
                        <a:rPr lang="es-MX" sz="1100" baseline="0" noProof="0" dirty="0" smtClean="0">
                          <a:latin typeface="Arial" panose="020B0604020202020204" pitchFamily="34" charset="0"/>
                          <a:cs typeface="Arial" panose="020B0604020202020204" pitchFamily="34" charset="0"/>
                        </a:rPr>
                        <a:t> a la Firma</a:t>
                      </a:r>
                      <a:r>
                        <a:rPr lang="es-MX" sz="1100" noProof="0" dirty="0" smtClean="0">
                          <a:latin typeface="Arial" panose="020B0604020202020204" pitchFamily="34" charset="0"/>
                          <a:cs typeface="Arial" panose="020B0604020202020204" pitchFamily="34" charset="0"/>
                        </a:rPr>
                        <a:t>*</a:t>
                      </a:r>
                      <a:endParaRPr lang="es-MX" sz="1100" baseline="30000" noProof="0" dirty="0">
                        <a:latin typeface="Arial" panose="020B0604020202020204" pitchFamily="34" charset="0"/>
                        <a:cs typeface="Arial" panose="020B0604020202020204" pitchFamily="34" charset="0"/>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C00000"/>
                    </a:solidFill>
                  </a:tcPr>
                </a:tc>
                <a:tc>
                  <a:txBody>
                    <a:bodyPr/>
                    <a:lstStyle/>
                    <a:p>
                      <a:pPr algn="ctr"/>
                      <a:r>
                        <a:rPr lang="es-MX" sz="1100" noProof="0" dirty="0" smtClean="0">
                          <a:latin typeface="Arial" panose="020B0604020202020204" pitchFamily="34" charset="0"/>
                          <a:cs typeface="Arial" panose="020B0604020202020204" pitchFamily="34" charset="0"/>
                        </a:rPr>
                        <a:t>Tipo de Contraprestación</a:t>
                      </a:r>
                      <a:endParaRPr lang="es-MX" sz="1100" noProof="0" dirty="0">
                        <a:latin typeface="Arial" panose="020B0604020202020204" pitchFamily="34" charset="0"/>
                        <a:cs typeface="Arial" panose="020B0604020202020204" pitchFamily="34" charset="0"/>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C00000"/>
                    </a:solidFill>
                  </a:tcPr>
                </a:tc>
                <a:tc>
                  <a:txBody>
                    <a:bodyPr/>
                    <a:lstStyle/>
                    <a:p>
                      <a:pPr algn="ctr"/>
                      <a:r>
                        <a:rPr lang="es-MX" sz="1100" noProof="0" dirty="0" smtClean="0">
                          <a:latin typeface="Arial" panose="020B0604020202020204" pitchFamily="34" charset="0"/>
                          <a:cs typeface="Arial" panose="020B0604020202020204" pitchFamily="34" charset="0"/>
                        </a:rPr>
                        <a:t>Tasas</a:t>
                      </a:r>
                      <a:r>
                        <a:rPr lang="es-MX" sz="1100" baseline="0" noProof="0" dirty="0" smtClean="0">
                          <a:latin typeface="Arial" panose="020B0604020202020204" pitchFamily="34" charset="0"/>
                          <a:cs typeface="Arial" panose="020B0604020202020204" pitchFamily="34" charset="0"/>
                        </a:rPr>
                        <a:t> ganadoras</a:t>
                      </a:r>
                      <a:endParaRPr lang="es-MX" sz="1100" noProof="0" dirty="0">
                        <a:latin typeface="Arial" panose="020B0604020202020204" pitchFamily="34" charset="0"/>
                        <a:cs typeface="Arial" panose="020B0604020202020204" pitchFamily="34" charset="0"/>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C00000"/>
                    </a:solidFill>
                  </a:tcPr>
                </a:tc>
                <a:tc>
                  <a:txBody>
                    <a:bodyPr/>
                    <a:lstStyle/>
                    <a:p>
                      <a:pPr algn="ctr"/>
                      <a:r>
                        <a:rPr lang="es-MX" sz="1100" noProof="0" dirty="0" smtClean="0">
                          <a:latin typeface="Arial" panose="020B0604020202020204" pitchFamily="34" charset="0"/>
                          <a:cs typeface="Arial" panose="020B0604020202020204" pitchFamily="34" charset="0"/>
                        </a:rPr>
                        <a:t>Participación del Estado**</a:t>
                      </a:r>
                      <a:endParaRPr lang="es-MX" sz="1100" noProof="0" dirty="0">
                        <a:latin typeface="Arial" panose="020B0604020202020204" pitchFamily="34" charset="0"/>
                        <a:cs typeface="Arial" panose="020B0604020202020204" pitchFamily="34" charset="0"/>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C00000"/>
                    </a:solidFill>
                  </a:tcPr>
                </a:tc>
              </a:tr>
              <a:tr h="385663">
                <a:tc>
                  <a:txBody>
                    <a:bodyPr/>
                    <a:lstStyle/>
                    <a:p>
                      <a:pPr algn="ctr" rtl="0" fontAlgn="ctr"/>
                      <a:r>
                        <a:rPr lang="es-MX" sz="1100" b="0" i="0" u="none" strike="noStrike" dirty="0">
                          <a:solidFill>
                            <a:srgbClr val="000000"/>
                          </a:solidFill>
                          <a:effectLst/>
                          <a:latin typeface="Arial" panose="020B0604020202020204" pitchFamily="34" charset="0"/>
                          <a:cs typeface="Arial" panose="020B0604020202020204" pitchFamily="34" charset="0"/>
                        </a:rPr>
                        <a:t>Aguas </a:t>
                      </a:r>
                      <a:r>
                        <a:rPr lang="es-MX" sz="1100" b="0" i="0" u="none" strike="noStrike" dirty="0" smtClean="0">
                          <a:solidFill>
                            <a:srgbClr val="000000"/>
                          </a:solidFill>
                          <a:effectLst/>
                          <a:latin typeface="Arial" panose="020B0604020202020204" pitchFamily="34" charset="0"/>
                          <a:cs typeface="Arial" panose="020B0604020202020204" pitchFamily="34" charset="0"/>
                        </a:rPr>
                        <a:t>Someras</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a:solidFill>
                            <a:srgbClr val="000000"/>
                          </a:solidFill>
                          <a:effectLst/>
                          <a:latin typeface="Arial" panose="020B0604020202020204" pitchFamily="34" charset="0"/>
                          <a:cs typeface="Arial" panose="020B0604020202020204" pitchFamily="34" charset="0"/>
                        </a:rPr>
                        <a:t>Prod. Compartida</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a:solidFill>
                            <a:srgbClr val="000000"/>
                          </a:solidFill>
                          <a:effectLst/>
                          <a:latin typeface="Arial" panose="020B0604020202020204" pitchFamily="34" charset="0"/>
                          <a:cs typeface="Arial" panose="020B0604020202020204" pitchFamily="34" charset="0"/>
                        </a:rPr>
                        <a:t>69</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a:solidFill>
                            <a:srgbClr val="000000"/>
                          </a:solidFill>
                          <a:effectLst/>
                          <a:latin typeface="Arial" panose="020B0604020202020204" pitchFamily="34" charset="0"/>
                          <a:cs typeface="Arial" panose="020B0604020202020204" pitchFamily="34" charset="0"/>
                        </a:rPr>
                        <a:t>31</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13-60</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Participación de Estado</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rPr>
                        <a:t>20% - 84%</a:t>
                      </a:r>
                      <a:endParaRPr lang="es-MX" sz="11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55% - 90%</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r>
              <a:tr h="385663">
                <a:tc>
                  <a:txBody>
                    <a:bodyPr/>
                    <a:lstStyle/>
                    <a:p>
                      <a:pPr algn="ctr" rtl="0" fontAlgn="ctr"/>
                      <a:r>
                        <a:rPr lang="es-MX" sz="1100" b="0" i="0" u="none" strike="noStrike" dirty="0">
                          <a:solidFill>
                            <a:srgbClr val="000000"/>
                          </a:solidFill>
                          <a:effectLst/>
                          <a:latin typeface="Arial" panose="020B0604020202020204" pitchFamily="34" charset="0"/>
                          <a:cs typeface="Arial" panose="020B0604020202020204" pitchFamily="34" charset="0"/>
                        </a:rPr>
                        <a:t>Aguas Profundas</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a:solidFill>
                            <a:srgbClr val="000000"/>
                          </a:solidFill>
                          <a:effectLst/>
                          <a:latin typeface="Arial" panose="020B0604020202020204" pitchFamily="34" charset="0"/>
                          <a:cs typeface="Arial" panose="020B0604020202020204" pitchFamily="34" charset="0"/>
                        </a:rPr>
                        <a:t>Licencia</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a:solidFill>
                            <a:srgbClr val="000000"/>
                          </a:solidFill>
                          <a:effectLst/>
                          <a:latin typeface="Arial" panose="020B0604020202020204" pitchFamily="34" charset="0"/>
                          <a:cs typeface="Arial" panose="020B0604020202020204" pitchFamily="34" charset="0"/>
                        </a:rPr>
                        <a:t>39</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a:solidFill>
                            <a:srgbClr val="000000"/>
                          </a:solidFill>
                          <a:effectLst/>
                          <a:latin typeface="Arial" panose="020B0604020202020204" pitchFamily="34" charset="0"/>
                          <a:cs typeface="Arial" panose="020B0604020202020204" pitchFamily="34" charset="0"/>
                        </a:rPr>
                        <a:t>27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10-151</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Regalía Adicional</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rPr>
                        <a:t>5% - 27%</a:t>
                      </a:r>
                      <a:endParaRPr lang="es-MX" sz="11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48% - 76%</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r>
              <a:tr h="385663">
                <a:tc>
                  <a:txBody>
                    <a:bodyPr/>
                    <a:lstStyle/>
                    <a:p>
                      <a:pPr algn="ctr" rtl="0" fontAlgn="ctr"/>
                      <a:r>
                        <a:rPr lang="es-MX" sz="1100" b="0" i="0" u="none" strike="noStrike" dirty="0">
                          <a:solidFill>
                            <a:srgbClr val="000000"/>
                          </a:solidFill>
                          <a:effectLst/>
                          <a:latin typeface="Arial" panose="020B0604020202020204" pitchFamily="34" charset="0"/>
                          <a:cs typeface="Arial" panose="020B0604020202020204" pitchFamily="34" charset="0"/>
                        </a:rPr>
                        <a:t>Terrestre</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a:solidFill>
                            <a:srgbClr val="000000"/>
                          </a:solidFill>
                          <a:effectLst/>
                          <a:latin typeface="Arial" panose="020B0604020202020204" pitchFamily="34" charset="0"/>
                          <a:cs typeface="Arial" panose="020B0604020202020204" pitchFamily="34" charset="0"/>
                        </a:rPr>
                        <a:t>Licencia</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a:solidFill>
                            <a:srgbClr val="000000"/>
                          </a:solidFill>
                          <a:effectLst/>
                          <a:latin typeface="Arial" panose="020B0604020202020204" pitchFamily="34" charset="0"/>
                          <a:cs typeface="Arial" panose="020B0604020202020204" pitchFamily="34" charset="0"/>
                        </a:rPr>
                        <a:t>49</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a:solidFill>
                            <a:srgbClr val="000000"/>
                          </a:solidFill>
                          <a:effectLst/>
                          <a:latin typeface="Arial" panose="020B0604020202020204" pitchFamily="34" charset="0"/>
                          <a:cs typeface="Arial" panose="020B0604020202020204" pitchFamily="34" charset="0"/>
                        </a:rPr>
                        <a:t>46</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2-29</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chemeClr val="tx1"/>
                          </a:solidFill>
                          <a:effectLst/>
                          <a:latin typeface="Arial" panose="020B0604020202020204" pitchFamily="34" charset="0"/>
                          <a:cs typeface="Arial" panose="020B0604020202020204" pitchFamily="34" charset="0"/>
                        </a:rPr>
                        <a:t>Regalía Adicional</a:t>
                      </a:r>
                      <a:endParaRPr lang="es-MX" sz="11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rPr>
                        <a:t>4% - 86%</a:t>
                      </a:r>
                      <a:endParaRPr lang="es-MX" sz="11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chemeClr val="tx1"/>
                          </a:solidFill>
                          <a:effectLst/>
                          <a:latin typeface="Arial" panose="020B0604020202020204" pitchFamily="34" charset="0"/>
                          <a:cs typeface="Arial" panose="020B0604020202020204" pitchFamily="34" charset="0"/>
                        </a:rPr>
                        <a:t>41% -100%</a:t>
                      </a:r>
                      <a:endParaRPr lang="es-MX" sz="11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r>
              <a:tr h="322133">
                <a:tc>
                  <a:txBody>
                    <a:bodyPr/>
                    <a:lstStyle/>
                    <a:p>
                      <a:pPr algn="ctr" rtl="0" fontAlgn="ctr"/>
                      <a:r>
                        <a:rPr lang="es-MX" sz="1100" b="1" i="0" u="none" strike="noStrike" dirty="0">
                          <a:solidFill>
                            <a:srgbClr val="000000"/>
                          </a:solidFill>
                          <a:effectLst/>
                          <a:latin typeface="Arial" panose="020B0604020202020204" pitchFamily="34" charset="0"/>
                          <a:cs typeface="Arial" panose="020B0604020202020204" pitchFamily="34" charset="0"/>
                        </a:rPr>
                        <a:t>Total</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algn="ctr" rtl="0" fontAlgn="ctr"/>
                      <a:r>
                        <a:rPr lang="es-MX" sz="1100" b="1" i="0" u="none" strike="noStrike" dirty="0">
                          <a:solidFill>
                            <a:srgbClr val="000000"/>
                          </a:solidFill>
                          <a:effectLst/>
                          <a:latin typeface="Arial" panose="020B0604020202020204" pitchFamily="34" charset="0"/>
                          <a:cs typeface="Arial" panose="020B0604020202020204" pitchFamily="34" charset="0"/>
                        </a:rPr>
                        <a:t>-</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algn="ctr" rtl="0" fontAlgn="ctr"/>
                      <a:r>
                        <a:rPr lang="es-MX" sz="1100" b="1" i="0" u="none" strike="noStrike" dirty="0">
                          <a:solidFill>
                            <a:srgbClr val="000000"/>
                          </a:solidFill>
                          <a:effectLst/>
                          <a:latin typeface="Arial" panose="020B0604020202020204" pitchFamily="34" charset="0"/>
                          <a:cs typeface="Arial" panose="020B0604020202020204" pitchFamily="34" charset="0"/>
                        </a:rPr>
                        <a:t>157</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algn="ctr" rtl="0" fontAlgn="ctr"/>
                      <a:r>
                        <a:rPr lang="es-MX" sz="1100" b="1" i="0" u="none" strike="noStrike" dirty="0">
                          <a:solidFill>
                            <a:srgbClr val="000000"/>
                          </a:solidFill>
                          <a:effectLst/>
                          <a:latin typeface="Arial" panose="020B0604020202020204" pitchFamily="34" charset="0"/>
                          <a:cs typeface="Arial" panose="020B0604020202020204" pitchFamily="34" charset="0"/>
                        </a:rPr>
                        <a:t>104</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algn="ctr" rtl="0" fontAlgn="ctr"/>
                      <a:r>
                        <a:rPr lang="es-MX" sz="1100" b="1" i="0" u="none" strike="noStrike" dirty="0" smtClean="0">
                          <a:solidFill>
                            <a:srgbClr val="000000"/>
                          </a:solidFill>
                          <a:effectLst/>
                          <a:latin typeface="Arial" panose="020B0604020202020204" pitchFamily="34" charset="0"/>
                          <a:cs typeface="Arial" panose="020B0604020202020204" pitchFamily="34" charset="0"/>
                        </a:rPr>
                        <a:t>2-151</a:t>
                      </a:r>
                      <a:endParaRPr lang="es-MX" sz="11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algn="ctr" rtl="0" fontAlgn="ctr"/>
                      <a:r>
                        <a:rPr lang="es-MX" sz="1100" b="1" i="0" u="none" strike="noStrike" dirty="0" smtClean="0">
                          <a:solidFill>
                            <a:schemeClr val="tx1"/>
                          </a:solidFill>
                          <a:effectLst/>
                          <a:latin typeface="Arial" panose="020B0604020202020204" pitchFamily="34" charset="0"/>
                          <a:cs typeface="Arial" panose="020B0604020202020204" pitchFamily="34" charset="0"/>
                        </a:rPr>
                        <a:t>-</a:t>
                      </a:r>
                      <a:endParaRPr lang="es-MX" sz="1100" b="1"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algn="ctr" rtl="0" fontAlgn="ctr"/>
                      <a:r>
                        <a:rPr lang="es-MX" sz="1100" b="1" i="0" u="none" strike="noStrike" smtClean="0">
                          <a:solidFill>
                            <a:schemeClr val="tx1"/>
                          </a:solidFill>
                          <a:effectLst/>
                          <a:latin typeface="Arial" panose="020B0604020202020204" pitchFamily="34" charset="0"/>
                        </a:rPr>
                        <a:t>-</a:t>
                      </a:r>
                      <a:endParaRPr lang="es-MX" sz="1100" b="1" i="0" u="none" strike="noStrike" dirty="0">
                        <a:solidFill>
                          <a:schemeClr val="tx1"/>
                        </a:solidFill>
                        <a:effectLst/>
                        <a:latin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algn="ctr" rtl="0" fontAlgn="ctr"/>
                      <a:r>
                        <a:rPr lang="es-MX" sz="1100" b="1" i="0" u="none" strike="noStrike" dirty="0" smtClean="0">
                          <a:solidFill>
                            <a:schemeClr val="tx1"/>
                          </a:solidFill>
                          <a:effectLst/>
                          <a:latin typeface="Arial" panose="020B0604020202020204" pitchFamily="34" charset="0"/>
                          <a:cs typeface="Arial" panose="020B0604020202020204" pitchFamily="34" charset="0"/>
                        </a:rPr>
                        <a:t>41% - 100%</a:t>
                      </a:r>
                      <a:endParaRPr lang="es-MX" sz="1100" b="1"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r>
            </a:tbl>
          </a:graphicData>
        </a:graphic>
      </p:graphicFrame>
      <p:sp>
        <p:nvSpPr>
          <p:cNvPr id="13" name="CuadroTexto 12"/>
          <p:cNvSpPr txBox="1"/>
          <p:nvPr/>
        </p:nvSpPr>
        <p:spPr>
          <a:xfrm>
            <a:off x="3609427" y="629371"/>
            <a:ext cx="1981633" cy="307777"/>
          </a:xfrm>
          <a:prstGeom prst="rect">
            <a:avLst/>
          </a:prstGeom>
          <a:noFill/>
        </p:spPr>
        <p:txBody>
          <a:bodyPr wrap="none" rtlCol="0">
            <a:spAutoFit/>
          </a:bodyPr>
          <a:lstStyle/>
          <a:p>
            <a:r>
              <a:rPr lang="es-MX" sz="1400" b="1" dirty="0" smtClean="0">
                <a:latin typeface="Arial" panose="020B0604020202020204" pitchFamily="34" charset="0"/>
                <a:cs typeface="Arial" panose="020B0604020202020204" pitchFamily="34" charset="0"/>
              </a:rPr>
              <a:t>Rondas de Licitación</a:t>
            </a:r>
            <a:endParaRPr lang="es-MX" sz="1400" b="1" dirty="0">
              <a:latin typeface="Arial" panose="020B0604020202020204" pitchFamily="34" charset="0"/>
              <a:cs typeface="Arial" panose="020B0604020202020204" pitchFamily="34" charset="0"/>
            </a:endParaRPr>
          </a:p>
        </p:txBody>
      </p:sp>
      <p:graphicFrame>
        <p:nvGraphicFramePr>
          <p:cNvPr id="15" name="Tabla 14"/>
          <p:cNvGraphicFramePr>
            <a:graphicFrameLocks noGrp="1"/>
          </p:cNvGraphicFramePr>
          <p:nvPr>
            <p:extLst/>
          </p:nvPr>
        </p:nvGraphicFramePr>
        <p:xfrm>
          <a:off x="522001" y="3678628"/>
          <a:ext cx="8100001" cy="2215989"/>
        </p:xfrm>
        <a:graphic>
          <a:graphicData uri="http://schemas.openxmlformats.org/drawingml/2006/table">
            <a:tbl>
              <a:tblPr firstRow="1" bandRow="1">
                <a:tableStyleId>{5C22544A-7EE6-4342-B048-85BDC9FD1C3A}</a:tableStyleId>
              </a:tblPr>
              <a:tblGrid>
                <a:gridCol w="1012500"/>
                <a:gridCol w="1012500"/>
                <a:gridCol w="881999"/>
                <a:gridCol w="940260"/>
                <a:gridCol w="810967"/>
                <a:gridCol w="1440706"/>
                <a:gridCol w="922867"/>
                <a:gridCol w="1078202"/>
              </a:tblGrid>
              <a:tr h="617470">
                <a:tc>
                  <a:txBody>
                    <a:bodyPr/>
                    <a:lstStyle/>
                    <a:p>
                      <a:pPr algn="ctr"/>
                      <a:r>
                        <a:rPr lang="es-MX" sz="1100" noProof="0" dirty="0" smtClean="0">
                          <a:latin typeface="Arial" panose="020B0604020202020204" pitchFamily="34" charset="0"/>
                          <a:cs typeface="Arial" panose="020B0604020202020204" pitchFamily="34" charset="0"/>
                        </a:rPr>
                        <a:t>Región</a:t>
                      </a:r>
                      <a:endParaRPr lang="es-MX" sz="1100" noProof="0" dirty="0">
                        <a:latin typeface="Arial" panose="020B0604020202020204" pitchFamily="34" charset="0"/>
                        <a:cs typeface="Arial" panose="020B0604020202020204" pitchFamily="34" charset="0"/>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C00000"/>
                    </a:solidFill>
                  </a:tcPr>
                </a:tc>
                <a:tc>
                  <a:txBody>
                    <a:bodyPr/>
                    <a:lstStyle/>
                    <a:p>
                      <a:pPr algn="ctr"/>
                      <a:r>
                        <a:rPr lang="es-MX" sz="1100" noProof="0" dirty="0" smtClean="0">
                          <a:latin typeface="Arial" panose="020B0604020202020204" pitchFamily="34" charset="0"/>
                          <a:cs typeface="Arial" panose="020B0604020202020204" pitchFamily="34" charset="0"/>
                        </a:rPr>
                        <a:t>Modelo</a:t>
                      </a:r>
                      <a:r>
                        <a:rPr lang="es-MX" sz="1100" baseline="0" noProof="0" dirty="0" smtClean="0">
                          <a:latin typeface="Arial" panose="020B0604020202020204" pitchFamily="34" charset="0"/>
                          <a:cs typeface="Arial" panose="020B0604020202020204" pitchFamily="34" charset="0"/>
                        </a:rPr>
                        <a:t> de </a:t>
                      </a:r>
                    </a:p>
                    <a:p>
                      <a:pPr algn="ctr"/>
                      <a:r>
                        <a:rPr lang="es-MX" sz="1100" baseline="0" noProof="0" dirty="0" smtClean="0">
                          <a:latin typeface="Arial" panose="020B0604020202020204" pitchFamily="34" charset="0"/>
                          <a:cs typeface="Arial" panose="020B0604020202020204" pitchFamily="34" charset="0"/>
                        </a:rPr>
                        <a:t>Contrato</a:t>
                      </a:r>
                      <a:endParaRPr lang="es-MX" sz="1100" noProof="0" dirty="0">
                        <a:latin typeface="Arial" panose="020B0604020202020204" pitchFamily="34" charset="0"/>
                        <a:cs typeface="Arial" panose="020B0604020202020204" pitchFamily="34" charset="0"/>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C00000"/>
                    </a:solidFill>
                  </a:tcPr>
                </a:tc>
                <a:tc>
                  <a:txBody>
                    <a:bodyPr/>
                    <a:lstStyle/>
                    <a:p>
                      <a:pPr algn="ctr"/>
                      <a:r>
                        <a:rPr lang="es-MX" sz="1100" baseline="0" noProof="0" dirty="0" smtClean="0">
                          <a:latin typeface="Arial" panose="020B0604020202020204" pitchFamily="34" charset="0"/>
                          <a:cs typeface="Arial" panose="020B0604020202020204" pitchFamily="34" charset="0"/>
                        </a:rPr>
                        <a:t>Contratos Suscritos</a:t>
                      </a:r>
                      <a:endParaRPr lang="es-MX" sz="1100" noProof="0" dirty="0">
                        <a:latin typeface="Arial" panose="020B0604020202020204" pitchFamily="34" charset="0"/>
                        <a:cs typeface="Arial" panose="020B0604020202020204" pitchFamily="34" charset="0"/>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C00000"/>
                    </a:solidFill>
                  </a:tcPr>
                </a:tc>
                <a:tc>
                  <a:txBody>
                    <a:bodyPr/>
                    <a:lstStyle/>
                    <a:p>
                      <a:pPr algn="ctr"/>
                      <a:r>
                        <a:rPr lang="es-MX" sz="1100" noProof="0" dirty="0" smtClean="0">
                          <a:latin typeface="Arial" panose="020B0604020202020204" pitchFamily="34" charset="0"/>
                          <a:cs typeface="Arial" panose="020B0604020202020204" pitchFamily="34" charset="0"/>
                        </a:rPr>
                        <a:t>Pagos a Pemex*</a:t>
                      </a:r>
                      <a:endParaRPr lang="es-MX" sz="1100" baseline="30000" noProof="0" dirty="0">
                        <a:latin typeface="Arial" panose="020B0604020202020204" pitchFamily="34" charset="0"/>
                        <a:cs typeface="Arial" panose="020B0604020202020204" pitchFamily="34" charset="0"/>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C00000"/>
                    </a:solidFill>
                  </a:tcPr>
                </a:tc>
                <a:tc>
                  <a:txBody>
                    <a:bodyPr/>
                    <a:lstStyle/>
                    <a:p>
                      <a:pPr algn="ctr"/>
                      <a:r>
                        <a:rPr lang="es-MX" sz="1100" noProof="0" dirty="0" smtClean="0">
                          <a:latin typeface="Arial" panose="020B0604020202020204" pitchFamily="34" charset="0"/>
                          <a:cs typeface="Arial" panose="020B0604020202020204" pitchFamily="34" charset="0"/>
                        </a:rPr>
                        <a:t>Bonos a la Firma*</a:t>
                      </a:r>
                      <a:endParaRPr lang="es-MX" sz="1100" baseline="30000" noProof="0" dirty="0">
                        <a:latin typeface="Arial" panose="020B0604020202020204" pitchFamily="34" charset="0"/>
                        <a:cs typeface="Arial" panose="020B0604020202020204" pitchFamily="34" charset="0"/>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C00000"/>
                    </a:solidFill>
                  </a:tcPr>
                </a:tc>
                <a:tc>
                  <a:txBody>
                    <a:bodyPr/>
                    <a:lstStyle/>
                    <a:p>
                      <a:pPr algn="ctr"/>
                      <a:r>
                        <a:rPr lang="es-MX" sz="1100" noProof="0" dirty="0" smtClean="0">
                          <a:latin typeface="Arial" panose="020B0604020202020204" pitchFamily="34" charset="0"/>
                          <a:cs typeface="Arial" panose="020B0604020202020204" pitchFamily="34" charset="0"/>
                        </a:rPr>
                        <a:t>Tipo de Contraprestación</a:t>
                      </a:r>
                      <a:endParaRPr lang="es-MX" sz="1100" noProof="0" dirty="0">
                        <a:latin typeface="Arial" panose="020B0604020202020204" pitchFamily="34" charset="0"/>
                        <a:cs typeface="Arial" panose="020B0604020202020204" pitchFamily="34" charset="0"/>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C00000"/>
                    </a:solidFill>
                  </a:tcPr>
                </a:tc>
                <a:tc>
                  <a:txBody>
                    <a:bodyPr/>
                    <a:lstStyle/>
                    <a:p>
                      <a:pPr algn="ctr"/>
                      <a:r>
                        <a:rPr lang="es-MX" sz="1100" noProof="0" dirty="0" smtClean="0">
                          <a:latin typeface="Arial" panose="020B0604020202020204" pitchFamily="34" charset="0"/>
                          <a:cs typeface="Arial" panose="020B0604020202020204" pitchFamily="34" charset="0"/>
                        </a:rPr>
                        <a:t>Tasas ganadoras</a:t>
                      </a:r>
                      <a:endParaRPr lang="es-MX" sz="1100" noProof="0" dirty="0">
                        <a:latin typeface="Arial" panose="020B0604020202020204" pitchFamily="34" charset="0"/>
                        <a:cs typeface="Arial" panose="020B0604020202020204" pitchFamily="34" charset="0"/>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C00000"/>
                    </a:solidFill>
                  </a:tcPr>
                </a:tc>
                <a:tc>
                  <a:txBody>
                    <a:bodyPr/>
                    <a:lstStyle/>
                    <a:p>
                      <a:pPr algn="ctr"/>
                      <a:r>
                        <a:rPr lang="es-MX" sz="1100" noProof="0" dirty="0" smtClean="0">
                          <a:latin typeface="Arial" panose="020B0604020202020204" pitchFamily="34" charset="0"/>
                          <a:cs typeface="Arial" panose="020B0604020202020204" pitchFamily="34" charset="0"/>
                        </a:rPr>
                        <a:t>Participación del</a:t>
                      </a:r>
                      <a:r>
                        <a:rPr lang="es-MX" sz="1100" baseline="0" noProof="0" dirty="0" smtClean="0">
                          <a:latin typeface="Arial" panose="020B0604020202020204" pitchFamily="34" charset="0"/>
                          <a:cs typeface="Arial" panose="020B0604020202020204" pitchFamily="34" charset="0"/>
                        </a:rPr>
                        <a:t> Estado</a:t>
                      </a:r>
                      <a:r>
                        <a:rPr lang="es-MX" sz="1100" noProof="0" dirty="0" smtClean="0">
                          <a:latin typeface="Arial" panose="020B0604020202020204" pitchFamily="34" charset="0"/>
                          <a:cs typeface="Arial" panose="020B0604020202020204" pitchFamily="34" charset="0"/>
                        </a:rPr>
                        <a:t>**</a:t>
                      </a:r>
                      <a:endParaRPr lang="es-MX" sz="1100" noProof="0" dirty="0">
                        <a:latin typeface="Arial" panose="020B0604020202020204" pitchFamily="34" charset="0"/>
                        <a:cs typeface="Arial" panose="020B0604020202020204" pitchFamily="34" charset="0"/>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C00000"/>
                    </a:solidFill>
                  </a:tcPr>
                </a:tc>
              </a:tr>
              <a:tr h="353597">
                <a:tc>
                  <a:txBody>
                    <a:bodyPr/>
                    <a:lstStyle/>
                    <a:p>
                      <a:pPr algn="ctr" rtl="0" fontAlgn="ctr"/>
                      <a:r>
                        <a:rPr lang="es-MX" sz="1100" b="0" i="0" u="none" strike="noStrike" dirty="0">
                          <a:solidFill>
                            <a:srgbClr val="000000"/>
                          </a:solidFill>
                          <a:effectLst/>
                          <a:latin typeface="Arial" panose="020B0604020202020204" pitchFamily="34" charset="0"/>
                          <a:cs typeface="Arial" panose="020B0604020202020204" pitchFamily="34" charset="0"/>
                        </a:rPr>
                        <a:t>Aguas Someras</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a:solidFill>
                            <a:srgbClr val="000000"/>
                          </a:solidFill>
                          <a:effectLst/>
                          <a:latin typeface="Arial" panose="020B0604020202020204" pitchFamily="34" charset="0"/>
                          <a:cs typeface="Arial" panose="020B0604020202020204" pitchFamily="34" charset="0"/>
                        </a:rPr>
                        <a:t>Prod. Compartida</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1</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Participación del Estado</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71%</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78%</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r>
              <a:tr h="353597">
                <a:tc>
                  <a:txBody>
                    <a:bodyPr/>
                    <a:lstStyle/>
                    <a:p>
                      <a:pPr algn="ctr" rtl="0" fontAlgn="ctr"/>
                      <a:r>
                        <a:rPr lang="es-MX" sz="1100" b="0" i="0" u="none" strike="noStrike" dirty="0">
                          <a:solidFill>
                            <a:srgbClr val="000000"/>
                          </a:solidFill>
                          <a:effectLst/>
                          <a:latin typeface="Arial" panose="020B0604020202020204" pitchFamily="34" charset="0"/>
                          <a:cs typeface="Arial" panose="020B0604020202020204" pitchFamily="34" charset="0"/>
                        </a:rPr>
                        <a:t>Aguas Profundas</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a:solidFill>
                            <a:srgbClr val="000000"/>
                          </a:solidFill>
                          <a:effectLst/>
                          <a:latin typeface="Arial" panose="020B0604020202020204" pitchFamily="34" charset="0"/>
                          <a:cs typeface="Arial" panose="020B0604020202020204" pitchFamily="34" charset="0"/>
                        </a:rPr>
                        <a:t>Licencia</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1</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1,974</a:t>
                      </a:r>
                      <a:r>
                        <a:rPr lang="es-MX" sz="1100" b="0" i="0" u="none" strike="noStrike" baseline="30000" dirty="0" smtClean="0">
                          <a:solidFill>
                            <a:srgbClr val="000000"/>
                          </a:solidFill>
                          <a:effectLst/>
                          <a:latin typeface="Arial" panose="020B0604020202020204" pitchFamily="34" charset="0"/>
                          <a:cs typeface="Arial" panose="020B0604020202020204" pitchFamily="34" charset="0"/>
                        </a:rPr>
                        <a:t>***</a:t>
                      </a:r>
                      <a:endParaRPr lang="es-MX" sz="1100" b="0" i="0" u="none" strike="noStrike" baseline="30000"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62</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Regalía Adicional</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4%</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72%</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r>
              <a:tr h="372238">
                <a:tc rowSpan="2">
                  <a:txBody>
                    <a:bodyPr/>
                    <a:lstStyle/>
                    <a:p>
                      <a:pPr algn="ctr" rtl="0" fontAlgn="ctr"/>
                      <a:r>
                        <a:rPr lang="es-MX" sz="1100" b="0" i="0" u="none" strike="noStrike" dirty="0">
                          <a:solidFill>
                            <a:srgbClr val="000000"/>
                          </a:solidFill>
                          <a:effectLst/>
                          <a:latin typeface="Arial" panose="020B0604020202020204" pitchFamily="34" charset="0"/>
                          <a:cs typeface="Arial" panose="020B0604020202020204" pitchFamily="34" charset="0"/>
                        </a:rPr>
                        <a:t>Terrestre</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MX" sz="1100" b="0" i="0" u="none" strike="noStrike" dirty="0" smtClean="0">
                          <a:solidFill>
                            <a:srgbClr val="000000"/>
                          </a:solidFill>
                          <a:effectLst/>
                          <a:latin typeface="Arial" panose="020B0604020202020204" pitchFamily="34" charset="0"/>
                          <a:cs typeface="Arial" panose="020B0604020202020204" pitchFamily="34" charset="0"/>
                        </a:rPr>
                        <a:t>Prod. Compartida</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3</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Participación del Estado</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35% - 65%</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51% - 79%</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r>
              <a:tr h="244345">
                <a:tc vMerge="1">
                  <a:txBody>
                    <a:bodyPr/>
                    <a:lstStyle/>
                    <a:p>
                      <a:endParaRPr lang="es-MX"/>
                    </a:p>
                  </a:txBody>
                  <a:tcPr/>
                </a:tc>
                <a:tc>
                  <a:txBody>
                    <a:bodyPr/>
                    <a:lstStyle/>
                    <a:p>
                      <a:pPr marL="0" algn="ctr" defTabSz="914400" rtl="0" eaLnBrk="1" fontAlgn="ctr" latinLnBrk="0" hangingPunct="1"/>
                      <a:r>
                        <a:rPr lang="es-MX" sz="1100" b="0" i="0" u="none" strike="noStrike" kern="1200" dirty="0" smtClean="0">
                          <a:solidFill>
                            <a:srgbClr val="000000"/>
                          </a:solidFill>
                          <a:effectLst/>
                          <a:latin typeface="Arial" panose="020B0604020202020204" pitchFamily="34" charset="0"/>
                          <a:ea typeface="+mn-ea"/>
                          <a:cs typeface="Arial" panose="020B0604020202020204" pitchFamily="34" charset="0"/>
                        </a:rPr>
                        <a:t>Licencia</a:t>
                      </a:r>
                      <a:endParaRPr lang="es-MX" sz="11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2</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MX" sz="1100" b="0" i="0" u="none" strike="noStrike" dirty="0" smtClean="0">
                          <a:solidFill>
                            <a:srgbClr val="000000"/>
                          </a:solidFill>
                          <a:effectLst/>
                          <a:latin typeface="Arial" panose="020B0604020202020204" pitchFamily="34" charset="0"/>
                          <a:cs typeface="Arial" panose="020B0604020202020204" pitchFamily="34" charset="0"/>
                        </a:rPr>
                        <a:t>166-373</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MX" sz="1100" b="0" i="0" u="none" strike="noStrike" dirty="0" smtClean="0">
                          <a:solidFill>
                            <a:srgbClr val="000000"/>
                          </a:solidFill>
                          <a:effectLst/>
                          <a:latin typeface="Arial" panose="020B0604020202020204" pitchFamily="34" charset="0"/>
                          <a:cs typeface="Arial" panose="020B0604020202020204" pitchFamily="34" charset="0"/>
                        </a:rPr>
                        <a:t>31</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MX" sz="1100" b="0" i="0" u="none" strike="noStrike" smtClean="0">
                          <a:solidFill>
                            <a:srgbClr val="000000"/>
                          </a:solidFill>
                          <a:effectLst/>
                          <a:latin typeface="Arial" panose="020B0604020202020204" pitchFamily="34" charset="0"/>
                          <a:cs typeface="Arial" panose="020B0604020202020204" pitchFamily="34" charset="0"/>
                        </a:rPr>
                        <a:t>Regalía</a:t>
                      </a:r>
                      <a:r>
                        <a:rPr lang="es-MX" sz="1100" b="0" i="0" u="none" strike="noStrike" baseline="0" smtClean="0">
                          <a:solidFill>
                            <a:srgbClr val="000000"/>
                          </a:solidFill>
                          <a:effectLst/>
                          <a:latin typeface="Arial" panose="020B0604020202020204" pitchFamily="34" charset="0"/>
                          <a:cs typeface="Arial" panose="020B0604020202020204" pitchFamily="34" charset="0"/>
                        </a:rPr>
                        <a:t> Adicional</a:t>
                      </a:r>
                      <a:endParaRPr lang="es-MX" sz="1100" b="0" i="0" u="none" strike="noStrike" smtClean="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rtl="0" fontAlgn="ctr"/>
                      <a:r>
                        <a:rPr lang="es-MX" sz="1100" b="0" i="0" u="none" strike="noStrike" dirty="0" smtClean="0">
                          <a:solidFill>
                            <a:srgbClr val="000000"/>
                          </a:solidFill>
                          <a:effectLst/>
                          <a:latin typeface="Arial" panose="020B0604020202020204" pitchFamily="34" charset="0"/>
                          <a:cs typeface="Arial" panose="020B0604020202020204" pitchFamily="34" charset="0"/>
                        </a:rPr>
                        <a:t>13%</a:t>
                      </a:r>
                      <a:endParaRPr lang="es-MX" sz="11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MX" sz="1100" b="0" i="0" u="none" strike="noStrike" dirty="0" smtClean="0">
                          <a:solidFill>
                            <a:srgbClr val="000000"/>
                          </a:solidFill>
                          <a:effectLst/>
                          <a:latin typeface="Arial" panose="020B0604020202020204" pitchFamily="34" charset="0"/>
                          <a:cs typeface="Arial" panose="020B0604020202020204" pitchFamily="34" charset="0"/>
                        </a:rPr>
                        <a:t>79% - 89%</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r>
              <a:tr h="274742">
                <a:tc>
                  <a:txBody>
                    <a:bodyPr/>
                    <a:lstStyle/>
                    <a:p>
                      <a:pPr algn="ctr" rtl="0" fontAlgn="ctr"/>
                      <a:r>
                        <a:rPr lang="es-MX" sz="1100" b="1" i="0" u="none" strike="noStrike" dirty="0">
                          <a:solidFill>
                            <a:srgbClr val="000000"/>
                          </a:solidFill>
                          <a:effectLst/>
                          <a:latin typeface="Arial" panose="020B0604020202020204" pitchFamily="34" charset="0"/>
                          <a:cs typeface="Arial" panose="020B0604020202020204" pitchFamily="34" charset="0"/>
                        </a:rPr>
                        <a:t>Total</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algn="ctr" rtl="0" fontAlgn="ctr"/>
                      <a:r>
                        <a:rPr lang="es-MX" sz="1100" b="1" i="0" u="none" strike="noStrike" dirty="0">
                          <a:solidFill>
                            <a:srgbClr val="000000"/>
                          </a:solidFill>
                          <a:effectLst/>
                          <a:latin typeface="Arial" panose="020B0604020202020204" pitchFamily="34" charset="0"/>
                          <a:cs typeface="Arial" panose="020B0604020202020204" pitchFamily="34" charset="0"/>
                        </a:rPr>
                        <a:t>-</a:t>
                      </a: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algn="ctr" rtl="0" fontAlgn="ctr"/>
                      <a:r>
                        <a:rPr lang="es-MX" sz="1100" b="1" i="0" u="none" strike="noStrike" dirty="0" smtClean="0">
                          <a:solidFill>
                            <a:srgbClr val="000000"/>
                          </a:solidFill>
                          <a:effectLst/>
                          <a:latin typeface="Arial" panose="020B0604020202020204" pitchFamily="34" charset="0"/>
                          <a:cs typeface="Arial" panose="020B0604020202020204" pitchFamily="34" charset="0"/>
                        </a:rPr>
                        <a:t>7</a:t>
                      </a:r>
                      <a:endParaRPr lang="es-MX" sz="11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algn="ctr" rtl="0" fontAlgn="ctr"/>
                      <a:r>
                        <a:rPr lang="es-MX" sz="1100" b="1" i="0" u="none" strike="noStrike" dirty="0" smtClean="0">
                          <a:solidFill>
                            <a:srgbClr val="000000"/>
                          </a:solidFill>
                          <a:effectLst/>
                          <a:latin typeface="Arial" panose="020B0604020202020204" pitchFamily="34" charset="0"/>
                          <a:cs typeface="Arial" panose="020B0604020202020204" pitchFamily="34" charset="0"/>
                        </a:rPr>
                        <a:t>166-1,974</a:t>
                      </a:r>
                      <a:endParaRPr lang="es-MX" sz="11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algn="ctr" rtl="0" fontAlgn="ctr"/>
                      <a:r>
                        <a:rPr lang="es-MX" sz="1100" b="1" i="0" u="none" strike="noStrike" dirty="0" smtClean="0">
                          <a:solidFill>
                            <a:srgbClr val="000000"/>
                          </a:solidFill>
                          <a:effectLst/>
                          <a:latin typeface="Arial" panose="020B0604020202020204" pitchFamily="34" charset="0"/>
                          <a:cs typeface="Arial" panose="020B0604020202020204" pitchFamily="34" charset="0"/>
                        </a:rPr>
                        <a:t>93</a:t>
                      </a:r>
                      <a:endParaRPr lang="es-MX" sz="11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algn="ctr" rtl="0" fontAlgn="ctr"/>
                      <a:r>
                        <a:rPr lang="es-MX" sz="1100" b="1" i="0" u="none" strike="noStrike" dirty="0" smtClean="0">
                          <a:solidFill>
                            <a:srgbClr val="000000"/>
                          </a:solidFill>
                          <a:effectLst/>
                          <a:latin typeface="Arial" panose="020B0604020202020204" pitchFamily="34" charset="0"/>
                          <a:cs typeface="Arial" panose="020B0604020202020204" pitchFamily="34" charset="0"/>
                        </a:rPr>
                        <a:t>-</a:t>
                      </a:r>
                      <a:endParaRPr lang="es-MX" sz="11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algn="ctr" rtl="0" fontAlgn="ctr"/>
                      <a:r>
                        <a:rPr lang="es-MX" sz="1100" b="1" i="0" u="none" strike="noStrike" dirty="0" smtClean="0">
                          <a:solidFill>
                            <a:srgbClr val="000000"/>
                          </a:solidFill>
                          <a:effectLst/>
                          <a:latin typeface="Arial" panose="020B0604020202020204" pitchFamily="34" charset="0"/>
                          <a:cs typeface="Arial" panose="020B0604020202020204" pitchFamily="34" charset="0"/>
                        </a:rPr>
                        <a:t>-</a:t>
                      </a:r>
                      <a:endParaRPr lang="es-MX" sz="11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c>
                  <a:txBody>
                    <a:bodyPr/>
                    <a:lstStyle/>
                    <a:p>
                      <a:pPr algn="ctr" rtl="0" fontAlgn="ctr"/>
                      <a:r>
                        <a:rPr lang="es-MX" sz="1100" b="1" i="0" u="none" strike="noStrike" dirty="0" smtClean="0">
                          <a:solidFill>
                            <a:srgbClr val="000000"/>
                          </a:solidFill>
                          <a:effectLst/>
                          <a:latin typeface="Arial" panose="020B0604020202020204" pitchFamily="34" charset="0"/>
                          <a:cs typeface="Arial" panose="020B0604020202020204" pitchFamily="34" charset="0"/>
                        </a:rPr>
                        <a:t>51% - 89%</a:t>
                      </a:r>
                      <a:endParaRPr lang="es-MX" sz="11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lumMod val="95000"/>
                      </a:schemeClr>
                    </a:solidFill>
                  </a:tcPr>
                </a:tc>
              </a:tr>
            </a:tbl>
          </a:graphicData>
        </a:graphic>
      </p:graphicFrame>
      <p:sp>
        <p:nvSpPr>
          <p:cNvPr id="16" name="CuadroTexto 15"/>
          <p:cNvSpPr txBox="1"/>
          <p:nvPr/>
        </p:nvSpPr>
        <p:spPr>
          <a:xfrm>
            <a:off x="3325633" y="3341056"/>
            <a:ext cx="2492734" cy="307777"/>
          </a:xfrm>
          <a:prstGeom prst="rect">
            <a:avLst/>
          </a:prstGeom>
          <a:noFill/>
        </p:spPr>
        <p:txBody>
          <a:bodyPr wrap="none" rtlCol="0">
            <a:spAutoFit/>
          </a:bodyPr>
          <a:lstStyle/>
          <a:p>
            <a:r>
              <a:rPr lang="es-MX" sz="1400" b="1" dirty="0" smtClean="0">
                <a:latin typeface="Arial" panose="020B0604020202020204" pitchFamily="34" charset="0"/>
                <a:cs typeface="Arial" panose="020B0604020202020204" pitchFamily="34" charset="0"/>
              </a:rPr>
              <a:t>Migración de Asignaciones</a:t>
            </a:r>
            <a:endParaRPr lang="es-MX" sz="1400" b="1" dirty="0">
              <a:latin typeface="Arial" panose="020B0604020202020204" pitchFamily="34" charset="0"/>
              <a:cs typeface="Arial" panose="020B0604020202020204" pitchFamily="34" charset="0"/>
            </a:endParaRPr>
          </a:p>
        </p:txBody>
      </p:sp>
      <p:sp>
        <p:nvSpPr>
          <p:cNvPr id="17" name="Rectángulo 16"/>
          <p:cNvSpPr/>
          <p:nvPr/>
        </p:nvSpPr>
        <p:spPr>
          <a:xfrm>
            <a:off x="520862" y="5936106"/>
            <a:ext cx="8335272" cy="707886"/>
          </a:xfrm>
          <a:prstGeom prst="rect">
            <a:avLst/>
          </a:prstGeom>
          <a:noFill/>
        </p:spPr>
        <p:txBody>
          <a:bodyPr wrap="square">
            <a:spAutoFit/>
          </a:bodyPr>
          <a:lstStyle/>
          <a:p>
            <a:pPr algn="just"/>
            <a:r>
              <a:rPr lang="es-MX" sz="1000" dirty="0" smtClean="0">
                <a:solidFill>
                  <a:prstClr val="black"/>
                </a:solidFill>
                <a:latin typeface="Arial" panose="020B0604020202020204" pitchFamily="34" charset="0"/>
                <a:cs typeface="Arial" panose="020B0604020202020204" pitchFamily="34" charset="0"/>
              </a:rPr>
              <a:t>Fuente: CNH.</a:t>
            </a:r>
          </a:p>
          <a:p>
            <a:pPr algn="just"/>
            <a:r>
              <a:rPr lang="es-MX" sz="1000" dirty="0" smtClean="0">
                <a:solidFill>
                  <a:prstClr val="black"/>
                </a:solidFill>
                <a:latin typeface="Arial" panose="020B0604020202020204" pitchFamily="34" charset="0"/>
                <a:cs typeface="Arial" panose="020B0604020202020204" pitchFamily="34" charset="0"/>
              </a:rPr>
              <a:t>*Cifras en millones de dólares.</a:t>
            </a:r>
          </a:p>
          <a:p>
            <a:pPr algn="just"/>
            <a:r>
              <a:rPr lang="es-MX" sz="1000" dirty="0" smtClean="0">
                <a:solidFill>
                  <a:prstClr val="black"/>
                </a:solidFill>
                <a:latin typeface="Arial" panose="020B0604020202020204" pitchFamily="34" charset="0"/>
                <a:cs typeface="Arial" panose="020B0604020202020204" pitchFamily="34" charset="0"/>
              </a:rPr>
              <a:t>**Porcentaje sobre la utilidad estimada del proyecto (ingresos brutos – costos totales). Podría incrementar en caso de rentabilidad extraordinaria.</a:t>
            </a:r>
          </a:p>
          <a:p>
            <a:pPr algn="just"/>
            <a:r>
              <a:rPr lang="es-MX" sz="1000" dirty="0" smtClean="0">
                <a:solidFill>
                  <a:prstClr val="black"/>
                </a:solidFill>
                <a:latin typeface="Arial" panose="020B0604020202020204" pitchFamily="34" charset="0"/>
                <a:cs typeface="Arial" panose="020B0604020202020204" pitchFamily="34" charset="0"/>
              </a:rPr>
              <a:t>***</a:t>
            </a:r>
            <a:r>
              <a:rPr lang="es-MX" sz="1000" dirty="0">
                <a:solidFill>
                  <a:prstClr val="black"/>
                </a:solidFill>
                <a:latin typeface="Arial" panose="020B0604020202020204" pitchFamily="34" charset="0"/>
                <a:cs typeface="Arial" panose="020B0604020202020204" pitchFamily="34" charset="0"/>
              </a:rPr>
              <a:t>Corresponde al monto de inversión comprometida por el socio de Pemex como aportación a la cuenta operativa del proyecto</a:t>
            </a:r>
            <a:r>
              <a:rPr lang="es-MX" sz="1000" dirty="0" smtClean="0">
                <a:solidFill>
                  <a:prstClr val="black"/>
                </a:solidFill>
                <a:latin typeface="Arial" panose="020B0604020202020204" pitchFamily="34" charset="0"/>
                <a:cs typeface="Arial" panose="020B0604020202020204" pitchFamily="34" charset="0"/>
              </a:rPr>
              <a:t>.</a:t>
            </a:r>
            <a:endParaRPr lang="es-MX" sz="1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51798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2 Título"/>
          <p:cNvSpPr txBox="1">
            <a:spLocks/>
          </p:cNvSpPr>
          <p:nvPr/>
        </p:nvSpPr>
        <p:spPr>
          <a:xfrm>
            <a:off x="457200" y="149786"/>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smtClean="0">
                <a:latin typeface="Arial" panose="020B0604020202020204" pitchFamily="34" charset="0"/>
                <a:cs typeface="Arial" panose="020B0604020202020204" pitchFamily="34" charset="0"/>
              </a:rPr>
              <a:t>Índice</a:t>
            </a:r>
            <a:endParaRPr lang="es-MX" sz="2000" cap="small" dirty="0">
              <a:latin typeface="Arial" panose="020B0604020202020204" pitchFamily="34" charset="0"/>
              <a:cs typeface="Arial" panose="020B0604020202020204" pitchFamily="34" charset="0"/>
            </a:endParaRPr>
          </a:p>
        </p:txBody>
      </p:sp>
      <p:cxnSp>
        <p:nvCxnSpPr>
          <p:cNvPr id="7" name="Conector recto 20"/>
          <p:cNvCxnSpPr/>
          <p:nvPr/>
        </p:nvCxnSpPr>
        <p:spPr>
          <a:xfrm>
            <a:off x="457200" y="552291"/>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34868"/>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23</a:t>
            </a:fld>
            <a:endParaRPr lang="en-US" dirty="0">
              <a:latin typeface="Arial" panose="020B0604020202020204" pitchFamily="34" charset="0"/>
              <a:cs typeface="Arial" panose="020B0604020202020204" pitchFamily="34" charset="0"/>
            </a:endParaRPr>
          </a:p>
        </p:txBody>
      </p:sp>
      <p:sp>
        <p:nvSpPr>
          <p:cNvPr id="6" name="8 CuadroTexto"/>
          <p:cNvSpPr txBox="1"/>
          <p:nvPr/>
        </p:nvSpPr>
        <p:spPr>
          <a:xfrm>
            <a:off x="457200" y="1542041"/>
            <a:ext cx="8323729" cy="3000821"/>
          </a:xfrm>
          <a:prstGeom prst="rect">
            <a:avLst/>
          </a:prstGeom>
          <a:noFill/>
        </p:spPr>
        <p:txBody>
          <a:bodyPr wrap="square" rtlCol="0">
            <a:spAutoFit/>
          </a:bodyPr>
          <a:lstStyle/>
          <a:p>
            <a:pPr marL="357188" indent="-357188" algn="just">
              <a:lnSpc>
                <a:spcPct val="150000"/>
              </a:lnSpc>
              <a:buAutoNum type="arabicPeriod"/>
            </a:pPr>
            <a:r>
              <a:rPr lang="es-MX" cap="small" dirty="0" smtClean="0">
                <a:latin typeface="Arial" panose="020B0604020202020204" pitchFamily="34" charset="0"/>
                <a:cs typeface="Arial" panose="020B0604020202020204" pitchFamily="34" charset="0"/>
              </a:rPr>
              <a:t>Introducción.</a:t>
            </a:r>
          </a:p>
          <a:p>
            <a:pPr marL="357188" indent="-357188" algn="just">
              <a:lnSpc>
                <a:spcPct val="150000"/>
              </a:lnSpc>
              <a:buAutoNum type="arabicPeriod"/>
            </a:pPr>
            <a:r>
              <a:rPr lang="es-MX" cap="small" dirty="0" smtClean="0">
                <a:latin typeface="Arial" panose="020B0604020202020204" pitchFamily="34" charset="0"/>
                <a:cs typeface="Arial" panose="020B0604020202020204" pitchFamily="34" charset="0"/>
              </a:rPr>
              <a:t>Modelo económico.</a:t>
            </a:r>
          </a:p>
          <a:p>
            <a:pPr marL="814388" lvl="1" indent="-357188" algn="just">
              <a:lnSpc>
                <a:spcPct val="150000"/>
              </a:lnSpc>
              <a:buFont typeface="+mj-lt"/>
              <a:buAutoNum type="alphaUcPeriod"/>
            </a:pPr>
            <a:r>
              <a:rPr lang="es-MX" cap="small" dirty="0" smtClean="0">
                <a:latin typeface="Arial" panose="020B0604020202020204" pitchFamily="34" charset="0"/>
                <a:cs typeface="Arial" panose="020B0604020202020204" pitchFamily="34" charset="0"/>
              </a:rPr>
              <a:t>Contraprestaciones </a:t>
            </a:r>
            <a:r>
              <a:rPr lang="es-MX" cap="small" dirty="0">
                <a:latin typeface="Arial" panose="020B0604020202020204" pitchFamily="34" charset="0"/>
                <a:cs typeface="Arial" panose="020B0604020202020204" pitchFamily="34" charset="0"/>
              </a:rPr>
              <a:t>en los Contratos</a:t>
            </a:r>
            <a:r>
              <a:rPr lang="es-MX" cap="small" dirty="0" smtClean="0">
                <a:latin typeface="Arial" panose="020B0604020202020204" pitchFamily="34" charset="0"/>
                <a:cs typeface="Arial" panose="020B0604020202020204" pitchFamily="34" charset="0"/>
              </a:rPr>
              <a:t>.</a:t>
            </a:r>
          </a:p>
          <a:p>
            <a:pPr marL="814388" lvl="1" indent="-357188" algn="just">
              <a:lnSpc>
                <a:spcPct val="150000"/>
              </a:lnSpc>
              <a:buFont typeface="+mj-lt"/>
              <a:buAutoNum type="alphaUcPeriod"/>
            </a:pPr>
            <a:r>
              <a:rPr lang="es-MX" cap="small" dirty="0" smtClean="0">
                <a:latin typeface="Arial" panose="020B0604020202020204" pitchFamily="34" charset="0"/>
                <a:cs typeface="Arial" panose="020B0604020202020204" pitchFamily="34" charset="0"/>
              </a:rPr>
              <a:t>Determinación de las Variables </a:t>
            </a:r>
            <a:r>
              <a:rPr lang="es-MX" cap="small" dirty="0">
                <a:latin typeface="Arial" panose="020B0604020202020204" pitchFamily="34" charset="0"/>
                <a:cs typeface="Arial" panose="020B0604020202020204" pitchFamily="34" charset="0"/>
              </a:rPr>
              <a:t>de </a:t>
            </a:r>
            <a:r>
              <a:rPr lang="es-MX" cap="small" dirty="0" smtClean="0">
                <a:latin typeface="Arial" panose="020B0604020202020204" pitchFamily="34" charset="0"/>
                <a:cs typeface="Arial" panose="020B0604020202020204" pitchFamily="34" charset="0"/>
              </a:rPr>
              <a:t>licitación.</a:t>
            </a:r>
          </a:p>
          <a:p>
            <a:pPr marL="357188" indent="-357188" algn="just">
              <a:lnSpc>
                <a:spcPct val="150000"/>
              </a:lnSpc>
              <a:buAutoNum type="arabicPeriod"/>
            </a:pPr>
            <a:r>
              <a:rPr lang="es-MX" b="1" cap="small" dirty="0">
                <a:solidFill>
                  <a:srgbClr val="C00000"/>
                </a:solidFill>
                <a:latin typeface="Arial" panose="020B0604020202020204" pitchFamily="34" charset="0"/>
                <a:cs typeface="Arial" panose="020B0604020202020204" pitchFamily="34" charset="0"/>
              </a:rPr>
              <a:t>Supervisión y seguimiento de Contratos</a:t>
            </a:r>
            <a:r>
              <a:rPr lang="es-MX" b="1" cap="small" dirty="0" smtClean="0">
                <a:solidFill>
                  <a:srgbClr val="C00000"/>
                </a:solidFill>
                <a:latin typeface="Arial" panose="020B0604020202020204" pitchFamily="34" charset="0"/>
                <a:cs typeface="Arial" panose="020B0604020202020204" pitchFamily="34" charset="0"/>
              </a:rPr>
              <a:t>.</a:t>
            </a:r>
            <a:endParaRPr lang="es-MX" cap="small" dirty="0" smtClean="0">
              <a:latin typeface="Arial" panose="020B0604020202020204" pitchFamily="34" charset="0"/>
              <a:cs typeface="Arial" panose="020B0604020202020204" pitchFamily="34" charset="0"/>
            </a:endParaRPr>
          </a:p>
          <a:p>
            <a:pPr marL="357188" indent="-357188" algn="just">
              <a:lnSpc>
                <a:spcPct val="150000"/>
              </a:lnSpc>
              <a:buAutoNum type="arabicPeriod"/>
            </a:pPr>
            <a:r>
              <a:rPr lang="es-MX" cap="small" dirty="0" smtClean="0">
                <a:latin typeface="Arial" panose="020B0604020202020204" pitchFamily="34" charset="0"/>
                <a:cs typeface="Arial" panose="020B0604020202020204" pitchFamily="34" charset="0"/>
              </a:rPr>
              <a:t>Verificación de </a:t>
            </a:r>
            <a:r>
              <a:rPr lang="es-MX" cap="small" dirty="0">
                <a:latin typeface="Arial" panose="020B0604020202020204" pitchFamily="34" charset="0"/>
                <a:cs typeface="Arial" panose="020B0604020202020204" pitchFamily="34" charset="0"/>
              </a:rPr>
              <a:t>C</a:t>
            </a:r>
            <a:r>
              <a:rPr lang="es-MX" cap="small" dirty="0" smtClean="0">
                <a:latin typeface="Arial" panose="020B0604020202020204" pitchFamily="34" charset="0"/>
                <a:cs typeface="Arial" panose="020B0604020202020204" pitchFamily="34" charset="0"/>
              </a:rPr>
              <a:t>ontratos.</a:t>
            </a:r>
          </a:p>
          <a:p>
            <a:pPr marL="357188" indent="-357188" algn="just">
              <a:lnSpc>
                <a:spcPct val="150000"/>
              </a:lnSpc>
              <a:buFontTx/>
              <a:buAutoNum type="arabicPeriod"/>
            </a:pPr>
            <a:r>
              <a:rPr lang="es-MX" cap="small" dirty="0">
                <a:latin typeface="Arial" panose="020B0604020202020204" pitchFamily="34" charset="0"/>
                <a:cs typeface="Arial" panose="020B0604020202020204" pitchFamily="34" charset="0"/>
              </a:rPr>
              <a:t>Resultados de la SHCP</a:t>
            </a:r>
            <a:r>
              <a:rPr lang="es-MX" cap="small"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5253046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Conector recto 20"/>
          <p:cNvCxnSpPr/>
          <p:nvPr/>
        </p:nvCxnSpPr>
        <p:spPr>
          <a:xfrm>
            <a:off x="457200" y="537777"/>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20358"/>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24</a:t>
            </a:fld>
            <a:endParaRPr lang="en-US" dirty="0">
              <a:latin typeface="Arial" panose="020B0604020202020204" pitchFamily="34" charset="0"/>
              <a:cs typeface="Arial" panose="020B0604020202020204" pitchFamily="34" charset="0"/>
            </a:endParaRPr>
          </a:p>
        </p:txBody>
      </p:sp>
      <p:sp>
        <p:nvSpPr>
          <p:cNvPr id="10" name="2 Título"/>
          <p:cNvSpPr txBox="1">
            <a:spLocks/>
          </p:cNvSpPr>
          <p:nvPr/>
        </p:nvSpPr>
        <p:spPr>
          <a:xfrm>
            <a:off x="457200" y="135272"/>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a:latin typeface="Arial" panose="020B0604020202020204" pitchFamily="34" charset="0"/>
                <a:cs typeface="Arial" panose="020B0604020202020204" pitchFamily="34" charset="0"/>
              </a:rPr>
              <a:t>Supervisión y seguimiento de Contratos</a:t>
            </a:r>
          </a:p>
        </p:txBody>
      </p:sp>
      <p:sp>
        <p:nvSpPr>
          <p:cNvPr id="11" name="2 Rectángulo"/>
          <p:cNvSpPr/>
          <p:nvPr/>
        </p:nvSpPr>
        <p:spPr>
          <a:xfrm>
            <a:off x="937260" y="2038670"/>
            <a:ext cx="7701325" cy="540000"/>
          </a:xfrm>
          <a:prstGeom prst="rect">
            <a:avLst/>
          </a:prstGeom>
          <a:solidFill>
            <a:schemeClr val="bg1">
              <a:lumMod val="95000"/>
            </a:schemeClr>
          </a:solid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6700" algn="just"/>
            <a:r>
              <a:rPr lang="es-MX" sz="1300" dirty="0">
                <a:solidFill>
                  <a:prstClr val="black"/>
                </a:solidFill>
                <a:latin typeface="Arial" panose="020B0604020202020204" pitchFamily="34" charset="0"/>
                <a:cs typeface="Arial" panose="020B0604020202020204" pitchFamily="34" charset="0"/>
              </a:rPr>
              <a:t>Determinar el cálculo para la distribución de los recursos del Fondo para Entidades Federativas y Municipios Productores de Hidrocarburos</a:t>
            </a:r>
            <a:r>
              <a:rPr lang="es-MX" sz="1300" dirty="0" smtClean="0">
                <a:solidFill>
                  <a:prstClr val="black"/>
                </a:solidFill>
                <a:latin typeface="Arial" panose="020B0604020202020204" pitchFamily="34" charset="0"/>
                <a:cs typeface="Arial" panose="020B0604020202020204" pitchFamily="34" charset="0"/>
              </a:rPr>
              <a:t>.</a:t>
            </a:r>
            <a:endParaRPr lang="es-MX" sz="1300" dirty="0">
              <a:solidFill>
                <a:prstClr val="black"/>
              </a:solidFill>
              <a:latin typeface="Arial" panose="020B0604020202020204" pitchFamily="34" charset="0"/>
              <a:cs typeface="Arial" panose="020B0604020202020204" pitchFamily="34" charset="0"/>
            </a:endParaRPr>
          </a:p>
        </p:txBody>
      </p:sp>
      <p:sp>
        <p:nvSpPr>
          <p:cNvPr id="13" name="2 Rectángulo"/>
          <p:cNvSpPr/>
          <p:nvPr/>
        </p:nvSpPr>
        <p:spPr>
          <a:xfrm>
            <a:off x="1589423" y="3375566"/>
            <a:ext cx="7048590" cy="547200"/>
          </a:xfrm>
          <a:prstGeom prst="rect">
            <a:avLst/>
          </a:prstGeom>
          <a:solidFill>
            <a:schemeClr val="bg1">
              <a:lumMod val="95000"/>
            </a:schemeClr>
          </a:solid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algn="just">
              <a:defRPr/>
            </a:pPr>
            <a:r>
              <a:rPr lang="es-MX" sz="1300" dirty="0">
                <a:solidFill>
                  <a:prstClr val="black"/>
                </a:solidFill>
                <a:latin typeface="Arial" panose="020B0604020202020204" pitchFamily="34" charset="0"/>
                <a:cs typeface="Arial" panose="020B0604020202020204" pitchFamily="34" charset="0"/>
              </a:rPr>
              <a:t>Supervisar el correcto pago de las contraprestaciones determinadas por el FMP, mediante la generación de los Informes Generales de Hallazgos.</a:t>
            </a:r>
          </a:p>
        </p:txBody>
      </p:sp>
      <p:sp>
        <p:nvSpPr>
          <p:cNvPr id="15" name="2 Rectángulo"/>
          <p:cNvSpPr/>
          <p:nvPr/>
        </p:nvSpPr>
        <p:spPr>
          <a:xfrm>
            <a:off x="1753720" y="4074858"/>
            <a:ext cx="6884293" cy="547200"/>
          </a:xfrm>
          <a:prstGeom prst="rect">
            <a:avLst/>
          </a:prstGeom>
          <a:solidFill>
            <a:schemeClr val="bg1">
              <a:lumMod val="95000"/>
            </a:schemeClr>
          </a:solid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71463" algn="just"/>
            <a:r>
              <a:rPr lang="es-MX" sz="1300" dirty="0">
                <a:solidFill>
                  <a:prstClr val="black"/>
                </a:solidFill>
                <a:latin typeface="Arial" panose="020B0604020202020204" pitchFamily="34" charset="0"/>
                <a:cs typeface="Arial" panose="020B0604020202020204" pitchFamily="34" charset="0"/>
              </a:rPr>
              <a:t>Supervisar que la información contenida en el SIPAC referente a los Costos, Gastos e Inversiones se encuentre apegada a los Lineamientos</a:t>
            </a:r>
            <a:r>
              <a:rPr lang="es-MX" sz="1300" dirty="0" smtClean="0">
                <a:solidFill>
                  <a:prstClr val="black"/>
                </a:solidFill>
                <a:latin typeface="Arial" panose="020B0604020202020204" pitchFamily="34" charset="0"/>
                <a:cs typeface="Arial" panose="020B0604020202020204" pitchFamily="34" charset="0"/>
              </a:rPr>
              <a:t>.</a:t>
            </a:r>
            <a:endParaRPr lang="es-MX" sz="1300" dirty="0">
              <a:solidFill>
                <a:prstClr val="black"/>
              </a:solidFill>
              <a:latin typeface="Arial" panose="020B0604020202020204" pitchFamily="34" charset="0"/>
              <a:cs typeface="Arial" panose="020B0604020202020204" pitchFamily="34" charset="0"/>
            </a:endParaRPr>
          </a:p>
        </p:txBody>
      </p:sp>
      <p:sp>
        <p:nvSpPr>
          <p:cNvPr id="16" name="2 Rectángulo"/>
          <p:cNvSpPr/>
          <p:nvPr/>
        </p:nvSpPr>
        <p:spPr>
          <a:xfrm>
            <a:off x="2159001" y="4725822"/>
            <a:ext cx="6465896" cy="547200"/>
          </a:xfrm>
          <a:prstGeom prst="rect">
            <a:avLst/>
          </a:prstGeom>
          <a:solidFill>
            <a:schemeClr val="bg1">
              <a:lumMod val="95000"/>
            </a:schemeClr>
          </a:solid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lvl="1" algn="just">
              <a:spcAft>
                <a:spcPts val="1200"/>
              </a:spcAft>
              <a:defRPr/>
            </a:pPr>
            <a:r>
              <a:rPr lang="es-MX" sz="1300" dirty="0">
                <a:solidFill>
                  <a:prstClr val="black"/>
                </a:solidFill>
                <a:latin typeface="Arial" panose="020B0604020202020204" pitchFamily="34" charset="0"/>
                <a:cs typeface="Arial" panose="020B0604020202020204" pitchFamily="34" charset="0"/>
              </a:rPr>
              <a:t>Dar seguimiento a las Transferencias Ordinarias del FMP a la Tesorería de la Federación</a:t>
            </a:r>
            <a:r>
              <a:rPr lang="es-MX" sz="1300" dirty="0" smtClean="0">
                <a:solidFill>
                  <a:prstClr val="black"/>
                </a:solidFill>
                <a:latin typeface="Arial" panose="020B0604020202020204" pitchFamily="34" charset="0"/>
                <a:cs typeface="Arial" panose="020B0604020202020204" pitchFamily="34" charset="0"/>
              </a:rPr>
              <a:t>.</a:t>
            </a:r>
            <a:endParaRPr lang="es-MX" sz="1300" dirty="0">
              <a:solidFill>
                <a:prstClr val="black"/>
              </a:solidFill>
              <a:latin typeface="Arial" panose="020B0604020202020204" pitchFamily="34" charset="0"/>
              <a:cs typeface="Arial" panose="020B0604020202020204" pitchFamily="34" charset="0"/>
            </a:endParaRPr>
          </a:p>
        </p:txBody>
      </p:sp>
      <p:grpSp>
        <p:nvGrpSpPr>
          <p:cNvPr id="17" name="Grupo 16"/>
          <p:cNvGrpSpPr/>
          <p:nvPr/>
        </p:nvGrpSpPr>
        <p:grpSpPr>
          <a:xfrm>
            <a:off x="559512" y="1996397"/>
            <a:ext cx="612000" cy="612000"/>
            <a:chOff x="1312358" y="620356"/>
            <a:chExt cx="870659" cy="867510"/>
          </a:xfrm>
        </p:grpSpPr>
        <p:sp>
          <p:nvSpPr>
            <p:cNvPr id="18" name="Elipse 17"/>
            <p:cNvSpPr/>
            <p:nvPr/>
          </p:nvSpPr>
          <p:spPr>
            <a:xfrm>
              <a:off x="1312358" y="620356"/>
              <a:ext cx="870659" cy="867510"/>
            </a:xfrm>
            <a:prstGeom prst="ellipse">
              <a:avLst/>
            </a:prstGeom>
            <a:solidFill>
              <a:srgbClr val="C0000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sz="1400">
                <a:latin typeface="Arial" panose="020B0604020202020204" pitchFamily="34" charset="0"/>
                <a:cs typeface="Arial" panose="020B0604020202020204" pitchFamily="34" charset="0"/>
              </a:endParaRPr>
            </a:p>
          </p:txBody>
        </p:sp>
        <p:pic>
          <p:nvPicPr>
            <p:cNvPr id="19" name="Imagen 18"/>
            <p:cNvPicPr>
              <a:picLocks noChangeAspect="1"/>
            </p:cNvPicPr>
            <p:nvPr/>
          </p:nvPicPr>
          <p:blipFill>
            <a:blip r:embed="rId3" cstate="print">
              <a:lum bright="70000" contrast="-70000"/>
              <a:extLst>
                <a:ext uri="{28A0092B-C50C-407E-A947-70E740481C1C}">
                  <a14:useLocalDpi xmlns:a14="http://schemas.microsoft.com/office/drawing/2010/main" val="0"/>
                </a:ext>
              </a:extLst>
            </a:blip>
            <a:stretch>
              <a:fillRect/>
            </a:stretch>
          </p:blipFill>
          <p:spPr>
            <a:xfrm>
              <a:off x="1364286" y="681643"/>
              <a:ext cx="766802" cy="766801"/>
            </a:xfrm>
            <a:prstGeom prst="rect">
              <a:avLst/>
            </a:prstGeom>
          </p:spPr>
        </p:pic>
      </p:grpSp>
      <p:sp>
        <p:nvSpPr>
          <p:cNvPr id="20" name="Recortar rectángulo de esquina diagonal 19"/>
          <p:cNvSpPr/>
          <p:nvPr/>
        </p:nvSpPr>
        <p:spPr>
          <a:xfrm>
            <a:off x="521998" y="843856"/>
            <a:ext cx="8102899" cy="758627"/>
          </a:xfrm>
          <a:prstGeom prst="snip2Diag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400" dirty="0">
                <a:latin typeface="Arial" panose="020B0604020202020204" pitchFamily="34" charset="0"/>
                <a:cs typeface="Arial" panose="020B0604020202020204" pitchFamily="34" charset="0"/>
              </a:rPr>
              <a:t>Con el fin de llevar a cabo las labores </a:t>
            </a:r>
            <a:r>
              <a:rPr lang="es-MX" sz="1400" dirty="0" smtClean="0">
                <a:latin typeface="Arial" panose="020B0604020202020204" pitchFamily="34" charset="0"/>
                <a:cs typeface="Arial" panose="020B0604020202020204" pitchFamily="34" charset="0"/>
              </a:rPr>
              <a:t>de </a:t>
            </a:r>
            <a:r>
              <a:rPr lang="es-MX" sz="1400" dirty="0">
                <a:latin typeface="Arial" panose="020B0604020202020204" pitchFamily="34" charset="0"/>
                <a:cs typeface="Arial" panose="020B0604020202020204" pitchFamily="34" charset="0"/>
              </a:rPr>
              <a:t>supervisión, </a:t>
            </a:r>
            <a:r>
              <a:rPr lang="es-MX" sz="1400" dirty="0" smtClean="0">
                <a:latin typeface="Arial" panose="020B0604020202020204" pitchFamily="34" charset="0"/>
                <a:cs typeface="Arial" panose="020B0604020202020204" pitchFamily="34" charset="0"/>
              </a:rPr>
              <a:t>a partir del 2015 se ha dado seguimiento a los Contratos de Exploración y Extracción de Hidrocarburos, entre </a:t>
            </a:r>
            <a:r>
              <a:rPr lang="es-MX" sz="1400" dirty="0">
                <a:latin typeface="Arial" panose="020B0604020202020204" pitchFamily="34" charset="0"/>
                <a:cs typeface="Arial" panose="020B0604020202020204" pitchFamily="34" charset="0"/>
              </a:rPr>
              <a:t>las cuales se destacan las siguientes acciones:</a:t>
            </a:r>
          </a:p>
        </p:txBody>
      </p:sp>
      <p:sp>
        <p:nvSpPr>
          <p:cNvPr id="21" name="2 Rectángulo"/>
          <p:cNvSpPr/>
          <p:nvPr/>
        </p:nvSpPr>
        <p:spPr>
          <a:xfrm>
            <a:off x="1219721" y="2702577"/>
            <a:ext cx="7418292" cy="547484"/>
          </a:xfrm>
          <a:prstGeom prst="rect">
            <a:avLst/>
          </a:prstGeom>
          <a:solidFill>
            <a:schemeClr val="bg1">
              <a:lumMod val="95000"/>
            </a:schemeClr>
          </a:solid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6700" algn="just">
              <a:spcAft>
                <a:spcPts val="1200"/>
              </a:spcAft>
            </a:pPr>
            <a:r>
              <a:rPr lang="es-MX" sz="1300" dirty="0">
                <a:solidFill>
                  <a:prstClr val="black"/>
                </a:solidFill>
                <a:latin typeface="Arial" panose="020B0604020202020204" pitchFamily="34" charset="0"/>
                <a:cs typeface="Arial" panose="020B0604020202020204" pitchFamily="34" charset="0"/>
              </a:rPr>
              <a:t>Revisar y validar que las Implementaciones Tecnológicas del Modelo Económico (ITME) del FMP, reflejen lo previsto en los Contratos.</a:t>
            </a:r>
          </a:p>
        </p:txBody>
      </p:sp>
      <p:sp>
        <p:nvSpPr>
          <p:cNvPr id="22" name="2 Rectángulo"/>
          <p:cNvSpPr/>
          <p:nvPr/>
        </p:nvSpPr>
        <p:spPr>
          <a:xfrm>
            <a:off x="2309825" y="5398000"/>
            <a:ext cx="6314922" cy="547200"/>
          </a:xfrm>
          <a:prstGeom prst="rect">
            <a:avLst/>
          </a:prstGeom>
          <a:solidFill>
            <a:schemeClr val="bg1">
              <a:lumMod val="95000"/>
            </a:schemeClr>
          </a:solid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71463" algn="just">
              <a:spcAft>
                <a:spcPts val="1200"/>
              </a:spcAft>
            </a:pPr>
            <a:r>
              <a:rPr lang="es-MX" sz="1300" dirty="0">
                <a:solidFill>
                  <a:prstClr val="black"/>
                </a:solidFill>
                <a:latin typeface="Arial" panose="020B0604020202020204" pitchFamily="34" charset="0"/>
                <a:cs typeface="Arial" panose="020B0604020202020204" pitchFamily="34" charset="0"/>
              </a:rPr>
              <a:t>Dar seguimiento a la adhesión de México al Estándar de Transparencia EITI</a:t>
            </a:r>
            <a:r>
              <a:rPr lang="es-MX" sz="1300" dirty="0" smtClean="0">
                <a:solidFill>
                  <a:prstClr val="black"/>
                </a:solidFill>
                <a:latin typeface="Arial" panose="020B0604020202020204" pitchFamily="34" charset="0"/>
                <a:cs typeface="Arial" panose="020B0604020202020204" pitchFamily="34" charset="0"/>
              </a:rPr>
              <a:t>.</a:t>
            </a:r>
            <a:endParaRPr lang="es-MX" sz="1300" dirty="0">
              <a:solidFill>
                <a:prstClr val="black"/>
              </a:solidFill>
              <a:latin typeface="Arial" panose="020B0604020202020204" pitchFamily="34" charset="0"/>
              <a:cs typeface="Arial" panose="020B0604020202020204" pitchFamily="34" charset="0"/>
            </a:endParaRPr>
          </a:p>
        </p:txBody>
      </p:sp>
      <p:sp>
        <p:nvSpPr>
          <p:cNvPr id="24" name="Elipse 23"/>
          <p:cNvSpPr/>
          <p:nvPr/>
        </p:nvSpPr>
        <p:spPr>
          <a:xfrm>
            <a:off x="874730" y="2672262"/>
            <a:ext cx="612000" cy="612000"/>
          </a:xfrm>
          <a:prstGeom prst="ellipse">
            <a:avLst/>
          </a:prstGeom>
          <a:solidFill>
            <a:srgbClr val="C0000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sz="1400">
              <a:latin typeface="Arial" panose="020B0604020202020204" pitchFamily="34" charset="0"/>
              <a:cs typeface="Arial" panose="020B0604020202020204" pitchFamily="34" charset="0"/>
            </a:endParaRPr>
          </a:p>
        </p:txBody>
      </p:sp>
      <p:pic>
        <p:nvPicPr>
          <p:cNvPr id="25" name="Imagen 24"/>
          <p:cNvPicPr>
            <a:picLocks noChangeAspect="1"/>
          </p:cNvPicPr>
          <p:nvPr/>
        </p:nvPicPr>
        <p:blipFill rotWithShape="1">
          <a:blip r:embed="rId4"/>
          <a:srcRect r="13471" b="8621"/>
          <a:stretch/>
        </p:blipFill>
        <p:spPr>
          <a:xfrm>
            <a:off x="922661" y="2862195"/>
            <a:ext cx="529262" cy="218941"/>
          </a:xfrm>
          <a:prstGeom prst="rect">
            <a:avLst/>
          </a:prstGeom>
        </p:spPr>
      </p:pic>
      <p:grpSp>
        <p:nvGrpSpPr>
          <p:cNvPr id="26" name="Grupo 25"/>
          <p:cNvGrpSpPr/>
          <p:nvPr/>
        </p:nvGrpSpPr>
        <p:grpSpPr>
          <a:xfrm>
            <a:off x="1180730" y="3291334"/>
            <a:ext cx="612000" cy="651633"/>
            <a:chOff x="228266" y="3256398"/>
            <a:chExt cx="612000" cy="651633"/>
          </a:xfrm>
        </p:grpSpPr>
        <p:sp>
          <p:nvSpPr>
            <p:cNvPr id="27" name="Elipse 26"/>
            <p:cNvSpPr/>
            <p:nvPr/>
          </p:nvSpPr>
          <p:spPr>
            <a:xfrm>
              <a:off x="228266" y="3296031"/>
              <a:ext cx="612000" cy="612000"/>
            </a:xfrm>
            <a:prstGeom prst="ellipse">
              <a:avLst/>
            </a:prstGeom>
            <a:solidFill>
              <a:srgbClr val="C0000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sz="1400">
                <a:latin typeface="Arial" panose="020B0604020202020204" pitchFamily="34" charset="0"/>
                <a:cs typeface="Arial" panose="020B0604020202020204" pitchFamily="34" charset="0"/>
              </a:endParaRPr>
            </a:p>
          </p:txBody>
        </p:sp>
        <p:pic>
          <p:nvPicPr>
            <p:cNvPr id="28" name="Imagen 27"/>
            <p:cNvPicPr>
              <a:picLocks noChangeAspect="1"/>
            </p:cNvPicPr>
            <p:nvPr/>
          </p:nvPicPr>
          <p:blipFill>
            <a:blip r:embed="rId5" cstate="print">
              <a:grayscl/>
              <a:extLst>
                <a:ext uri="{BEBA8EAE-BF5A-486C-A8C5-ECC9F3942E4B}">
                  <a14:imgProps xmlns:a14="http://schemas.microsoft.com/office/drawing/2010/main">
                    <a14:imgLayer r:embed="rId6">
                      <a14:imgEffect>
                        <a14:saturation sat="0"/>
                      </a14:imgEffect>
                    </a14:imgLayer>
                  </a14:imgProps>
                </a:ext>
                <a:ext uri="{28A0092B-C50C-407E-A947-70E740481C1C}">
                  <a14:useLocalDpi xmlns:a14="http://schemas.microsoft.com/office/drawing/2010/main" val="0"/>
                </a:ext>
              </a:extLst>
            </a:blip>
            <a:stretch>
              <a:fillRect/>
            </a:stretch>
          </p:blipFill>
          <p:spPr>
            <a:xfrm>
              <a:off x="228266" y="3256398"/>
              <a:ext cx="572990" cy="649142"/>
            </a:xfrm>
            <a:prstGeom prst="rect">
              <a:avLst/>
            </a:prstGeom>
            <a:noFill/>
            <a:ln>
              <a:noFill/>
            </a:ln>
          </p:spPr>
        </p:pic>
      </p:grpSp>
      <p:sp>
        <p:nvSpPr>
          <p:cNvPr id="30" name="Elipse 29"/>
          <p:cNvSpPr/>
          <p:nvPr/>
        </p:nvSpPr>
        <p:spPr>
          <a:xfrm>
            <a:off x="1479470" y="4033780"/>
            <a:ext cx="612000" cy="612000"/>
          </a:xfrm>
          <a:prstGeom prst="ellipse">
            <a:avLst/>
          </a:prstGeom>
          <a:solidFill>
            <a:srgbClr val="C0000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sz="1400">
              <a:latin typeface="Arial" panose="020B0604020202020204" pitchFamily="34" charset="0"/>
              <a:cs typeface="Arial" panose="020B0604020202020204" pitchFamily="34" charset="0"/>
            </a:endParaRPr>
          </a:p>
        </p:txBody>
      </p:sp>
      <p:sp>
        <p:nvSpPr>
          <p:cNvPr id="33" name="Elipse 32"/>
          <p:cNvSpPr/>
          <p:nvPr/>
        </p:nvSpPr>
        <p:spPr>
          <a:xfrm>
            <a:off x="1782763" y="4680722"/>
            <a:ext cx="612000" cy="612000"/>
          </a:xfrm>
          <a:prstGeom prst="ellipse">
            <a:avLst/>
          </a:prstGeom>
          <a:solidFill>
            <a:srgbClr val="C0000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sz="1400">
              <a:latin typeface="Arial" panose="020B0604020202020204" pitchFamily="34" charset="0"/>
              <a:cs typeface="Arial" panose="020B0604020202020204" pitchFamily="34" charset="0"/>
            </a:endParaRPr>
          </a:p>
        </p:txBody>
      </p:sp>
      <p:sp>
        <p:nvSpPr>
          <p:cNvPr id="36" name="Elipse 35"/>
          <p:cNvSpPr/>
          <p:nvPr/>
        </p:nvSpPr>
        <p:spPr>
          <a:xfrm>
            <a:off x="2003825" y="5321800"/>
            <a:ext cx="612000" cy="612000"/>
          </a:xfrm>
          <a:prstGeom prst="ellipse">
            <a:avLst/>
          </a:prstGeom>
          <a:solidFill>
            <a:srgbClr val="C0000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MX" sz="1400">
              <a:latin typeface="Arial" panose="020B0604020202020204" pitchFamily="34" charset="0"/>
              <a:cs typeface="Arial" panose="020B0604020202020204" pitchFamily="34" charset="0"/>
            </a:endParaRPr>
          </a:p>
        </p:txBody>
      </p:sp>
      <p:pic>
        <p:nvPicPr>
          <p:cNvPr id="41" name="Picture 4" descr="Image result for reglamento png"/>
          <p:cNvPicPr>
            <a:picLocks noChangeAspect="1" noChangeArrowheads="1"/>
          </p:cNvPicPr>
          <p:nvPr/>
        </p:nvPicPr>
        <p:blipFill>
          <a:blip r:embed="rId7"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626607" y="4152318"/>
            <a:ext cx="377218" cy="377218"/>
          </a:xfrm>
          <a:prstGeom prst="rect">
            <a:avLst/>
          </a:prstGeom>
          <a:noFill/>
          <a:extLst>
            <a:ext uri="{909E8E84-426E-40DD-AFC4-6F175D3DCCD1}">
              <a14:hiddenFill xmlns:a14="http://schemas.microsoft.com/office/drawing/2010/main">
                <a:solidFill>
                  <a:srgbClr val="FFFFFF"/>
                </a:solidFill>
              </a14:hiddenFill>
            </a:ext>
          </a:extLst>
        </p:spPr>
      </p:pic>
      <p:pic>
        <p:nvPicPr>
          <p:cNvPr id="42" name="Imagen 41"/>
          <p:cNvPicPr>
            <a:picLocks noChangeAspect="1"/>
          </p:cNvPicPr>
          <p:nvPr/>
        </p:nvPicPr>
        <p:blipFill>
          <a:blip r:embed="rId8" cstate="print">
            <a:lum bright="70000" contrast="-70000"/>
            <a:extLst>
              <a:ext uri="{28A0092B-C50C-407E-A947-70E740481C1C}">
                <a14:useLocalDpi xmlns:a14="http://schemas.microsoft.com/office/drawing/2010/main" val="0"/>
              </a:ext>
            </a:extLst>
          </a:blip>
          <a:stretch>
            <a:fillRect/>
          </a:stretch>
        </p:blipFill>
        <p:spPr>
          <a:xfrm>
            <a:off x="1855198" y="4785860"/>
            <a:ext cx="467130" cy="468826"/>
          </a:xfrm>
          <a:prstGeom prst="rect">
            <a:avLst/>
          </a:prstGeom>
          <a:noFill/>
          <a:ln>
            <a:noFill/>
          </a:ln>
        </p:spPr>
      </p:pic>
      <p:sp>
        <p:nvSpPr>
          <p:cNvPr id="43" name="CuadroTexto 42"/>
          <p:cNvSpPr txBox="1"/>
          <p:nvPr/>
        </p:nvSpPr>
        <p:spPr>
          <a:xfrm>
            <a:off x="1987234" y="5430347"/>
            <a:ext cx="645181" cy="400110"/>
          </a:xfrm>
          <a:prstGeom prst="rect">
            <a:avLst/>
          </a:prstGeom>
          <a:noFill/>
        </p:spPr>
        <p:txBody>
          <a:bodyPr wrap="square" rtlCol="0">
            <a:spAutoFit/>
          </a:bodyPr>
          <a:lstStyle/>
          <a:p>
            <a:pPr algn="ctr"/>
            <a:r>
              <a:rPr lang="es-MX" sz="2000" b="1" dirty="0" smtClean="0">
                <a:solidFill>
                  <a:srgbClr val="C3C3C3"/>
                </a:solidFill>
              </a:rPr>
              <a:t>EITI</a:t>
            </a:r>
            <a:endParaRPr lang="es-MX" sz="2000" b="1" dirty="0">
              <a:solidFill>
                <a:srgbClr val="C3C3C3"/>
              </a:solidFill>
            </a:endParaRPr>
          </a:p>
        </p:txBody>
      </p:sp>
    </p:spTree>
    <p:extLst>
      <p:ext uri="{BB962C8B-B14F-4D97-AF65-F5344CB8AC3E}">
        <p14:creationId xmlns:p14="http://schemas.microsoft.com/office/powerpoint/2010/main" val="16495682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2 Título"/>
          <p:cNvSpPr txBox="1">
            <a:spLocks/>
          </p:cNvSpPr>
          <p:nvPr/>
        </p:nvSpPr>
        <p:spPr>
          <a:xfrm>
            <a:off x="457200" y="135272"/>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a:latin typeface="Arial" panose="020B0604020202020204" pitchFamily="34" charset="0"/>
                <a:cs typeface="Arial" panose="020B0604020202020204" pitchFamily="34" charset="0"/>
              </a:rPr>
              <a:t>Supervisión y seguimiento de Contratos</a:t>
            </a:r>
          </a:p>
        </p:txBody>
      </p:sp>
      <p:cxnSp>
        <p:nvCxnSpPr>
          <p:cNvPr id="7" name="Conector recto 20"/>
          <p:cNvCxnSpPr/>
          <p:nvPr/>
        </p:nvCxnSpPr>
        <p:spPr>
          <a:xfrm>
            <a:off x="457200" y="537777"/>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20358"/>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25</a:t>
            </a:fld>
            <a:endParaRPr lang="en-US" dirty="0">
              <a:latin typeface="Arial" panose="020B0604020202020204" pitchFamily="34" charset="0"/>
              <a:cs typeface="Arial" panose="020B0604020202020204" pitchFamily="34" charset="0"/>
            </a:endParaRPr>
          </a:p>
        </p:txBody>
      </p:sp>
      <p:sp>
        <p:nvSpPr>
          <p:cNvPr id="8" name="Rectángulo 7"/>
          <p:cNvSpPr/>
          <p:nvPr/>
        </p:nvSpPr>
        <p:spPr>
          <a:xfrm>
            <a:off x="1630026" y="2488246"/>
            <a:ext cx="5981700" cy="1615827"/>
          </a:xfrm>
          <a:prstGeom prst="rect">
            <a:avLst/>
          </a:prstGeom>
          <a:noFill/>
          <a:ln w="19050">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Arial" panose="020B0604020202020204" pitchFamily="34" charset="0"/>
              <a:buChar char="•"/>
            </a:pPr>
            <a:endParaRPr lang="es-MX" sz="1400" dirty="0">
              <a:solidFill>
                <a:schemeClr val="tx1"/>
              </a:solidFill>
              <a:latin typeface="Arial" panose="020B0604020202020204" pitchFamily="34" charset="0"/>
              <a:cs typeface="Arial" panose="020B0604020202020204" pitchFamily="34" charset="0"/>
            </a:endParaRPr>
          </a:p>
        </p:txBody>
      </p:sp>
      <p:sp>
        <p:nvSpPr>
          <p:cNvPr id="12" name="CuadroTexto 11"/>
          <p:cNvSpPr txBox="1"/>
          <p:nvPr/>
        </p:nvSpPr>
        <p:spPr>
          <a:xfrm>
            <a:off x="1920537" y="2488246"/>
            <a:ext cx="5606521" cy="1538883"/>
          </a:xfrm>
          <a:prstGeom prst="rect">
            <a:avLst/>
          </a:prstGeom>
          <a:noFill/>
        </p:spPr>
        <p:txBody>
          <a:bodyPr wrap="square" rtlCol="0">
            <a:spAutoFit/>
          </a:bodyPr>
          <a:lstStyle/>
          <a:p>
            <a:pPr marL="285750" indent="-285750" algn="just">
              <a:spcAft>
                <a:spcPts val="400"/>
              </a:spcAft>
              <a:buFont typeface="Arial" panose="020B0604020202020204" pitchFamily="34" charset="0"/>
              <a:buChar char="•"/>
            </a:pPr>
            <a:r>
              <a:rPr lang="es-MX" sz="1400" dirty="0">
                <a:latin typeface="Arial" panose="020B0604020202020204" pitchFamily="34" charset="0"/>
                <a:cs typeface="Arial" panose="020B0604020202020204" pitchFamily="34" charset="0"/>
              </a:rPr>
              <a:t>Se tienen cerca de 85 mil registros de Costos, Gastos e </a:t>
            </a:r>
            <a:r>
              <a:rPr lang="es-MX" sz="1400" dirty="0" smtClean="0">
                <a:latin typeface="Arial" panose="020B0604020202020204" pitchFamily="34" charset="0"/>
                <a:cs typeface="Arial" panose="020B0604020202020204" pitchFamily="34" charset="0"/>
              </a:rPr>
              <a:t>Inversiones.</a:t>
            </a:r>
            <a:endParaRPr lang="es-MX" sz="1400" dirty="0">
              <a:latin typeface="Arial" panose="020B0604020202020204" pitchFamily="34" charset="0"/>
              <a:cs typeface="Arial" panose="020B0604020202020204" pitchFamily="34" charset="0"/>
            </a:endParaRPr>
          </a:p>
          <a:p>
            <a:pPr marL="285750" indent="-285750" algn="just">
              <a:spcAft>
                <a:spcPts val="400"/>
              </a:spcAft>
              <a:buFont typeface="Arial" panose="020B0604020202020204" pitchFamily="34" charset="0"/>
              <a:buChar char="•"/>
            </a:pPr>
            <a:r>
              <a:rPr lang="es-MX" sz="1400" dirty="0">
                <a:latin typeface="Arial" panose="020B0604020202020204" pitchFamily="34" charset="0"/>
                <a:cs typeface="Arial" panose="020B0604020202020204" pitchFamily="34" charset="0"/>
              </a:rPr>
              <a:t>Más de 64 mil documentos de Costos, Gastos e </a:t>
            </a:r>
            <a:r>
              <a:rPr lang="es-MX" sz="1400" dirty="0" smtClean="0">
                <a:latin typeface="Arial" panose="020B0604020202020204" pitchFamily="34" charset="0"/>
                <a:cs typeface="Arial" panose="020B0604020202020204" pitchFamily="34" charset="0"/>
              </a:rPr>
              <a:t>Inversiones.</a:t>
            </a:r>
            <a:endParaRPr lang="es-MX" sz="1400" dirty="0">
              <a:latin typeface="Arial" panose="020B0604020202020204" pitchFamily="34" charset="0"/>
              <a:cs typeface="Arial" panose="020B0604020202020204" pitchFamily="34" charset="0"/>
            </a:endParaRPr>
          </a:p>
          <a:p>
            <a:pPr marL="285750" indent="-285750" algn="just">
              <a:spcAft>
                <a:spcPts val="400"/>
              </a:spcAft>
              <a:buFont typeface="Arial" panose="020B0604020202020204" pitchFamily="34" charset="0"/>
              <a:buChar char="•"/>
            </a:pPr>
            <a:r>
              <a:rPr lang="es-MX" sz="1400" dirty="0">
                <a:latin typeface="Arial" panose="020B0604020202020204" pitchFamily="34" charset="0"/>
                <a:cs typeface="Arial" panose="020B0604020202020204" pitchFamily="34" charset="0"/>
              </a:rPr>
              <a:t>Más de 7 mil documentos de volúmenes y </a:t>
            </a:r>
            <a:r>
              <a:rPr lang="es-MX" sz="1400" dirty="0" smtClean="0">
                <a:latin typeface="Arial" panose="020B0604020202020204" pitchFamily="34" charset="0"/>
                <a:cs typeface="Arial" panose="020B0604020202020204" pitchFamily="34" charset="0"/>
              </a:rPr>
              <a:t>precios.</a:t>
            </a:r>
            <a:endParaRPr lang="es-MX" sz="1400" dirty="0">
              <a:latin typeface="Arial" panose="020B0604020202020204" pitchFamily="34" charset="0"/>
              <a:cs typeface="Arial" panose="020B0604020202020204" pitchFamily="34" charset="0"/>
            </a:endParaRPr>
          </a:p>
          <a:p>
            <a:pPr marL="285750" indent="-285750" algn="just">
              <a:spcAft>
                <a:spcPts val="400"/>
              </a:spcAft>
              <a:buFont typeface="Arial" panose="020B0604020202020204" pitchFamily="34" charset="0"/>
              <a:buChar char="•"/>
            </a:pPr>
            <a:r>
              <a:rPr lang="es-MX" sz="1400" dirty="0">
                <a:latin typeface="Arial" panose="020B0604020202020204" pitchFamily="34" charset="0"/>
                <a:cs typeface="Arial" panose="020B0604020202020204" pitchFamily="34" charset="0"/>
              </a:rPr>
              <a:t>La mayor parte de la </a:t>
            </a:r>
            <a:r>
              <a:rPr lang="es-MX" sz="1400" dirty="0" smtClean="0">
                <a:latin typeface="Arial" panose="020B0604020202020204" pitchFamily="34" charset="0"/>
                <a:cs typeface="Arial" panose="020B0604020202020204" pitchFamily="34" charset="0"/>
              </a:rPr>
              <a:t>documentación se </a:t>
            </a:r>
            <a:r>
              <a:rPr lang="es-MX" sz="1400" dirty="0">
                <a:latin typeface="Arial" panose="020B0604020202020204" pitchFamily="34" charset="0"/>
                <a:cs typeface="Arial" panose="020B0604020202020204" pitchFamily="34" charset="0"/>
              </a:rPr>
              <a:t>encuentra </a:t>
            </a:r>
            <a:r>
              <a:rPr lang="es-MX" sz="1400" dirty="0" smtClean="0">
                <a:latin typeface="Arial" panose="020B0604020202020204" pitchFamily="34" charset="0"/>
                <a:cs typeface="Arial" panose="020B0604020202020204" pitchFamily="34" charset="0"/>
              </a:rPr>
              <a:t>clasificada como </a:t>
            </a:r>
            <a:r>
              <a:rPr lang="es-MX" sz="1400" dirty="0">
                <a:latin typeface="Arial" panose="020B0604020202020204" pitchFamily="34" charset="0"/>
                <a:cs typeface="Arial" panose="020B0604020202020204" pitchFamily="34" charset="0"/>
              </a:rPr>
              <a:t>confidencial </a:t>
            </a:r>
            <a:r>
              <a:rPr lang="es-MX" sz="1400" dirty="0" smtClean="0">
                <a:latin typeface="Arial" panose="020B0604020202020204" pitchFamily="34" charset="0"/>
                <a:cs typeface="Arial" panose="020B0604020202020204" pitchFamily="34" charset="0"/>
              </a:rPr>
              <a:t>por parte de las empresas</a:t>
            </a:r>
            <a:r>
              <a:rPr lang="es-MX" sz="1400" dirty="0" smtClean="0">
                <a:latin typeface="Arial" panose="020B0604020202020204" pitchFamily="34" charset="0"/>
                <a:cs typeface="Arial" panose="020B0604020202020204" pitchFamily="34" charset="0"/>
              </a:rPr>
              <a:t>.</a:t>
            </a:r>
            <a:endParaRPr lang="es-MX" sz="1400" dirty="0">
              <a:latin typeface="Arial" panose="020B0604020202020204" pitchFamily="34" charset="0"/>
              <a:cs typeface="Arial" panose="020B0604020202020204" pitchFamily="34" charset="0"/>
            </a:endParaRPr>
          </a:p>
        </p:txBody>
      </p:sp>
      <p:sp>
        <p:nvSpPr>
          <p:cNvPr id="4" name="Rectángulo redondeado 3"/>
          <p:cNvSpPr/>
          <p:nvPr/>
        </p:nvSpPr>
        <p:spPr>
          <a:xfrm>
            <a:off x="742105" y="3035412"/>
            <a:ext cx="1178433" cy="681069"/>
          </a:xfrm>
          <a:prstGeom prst="round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dirty="0" smtClean="0">
                <a:latin typeface="Arial" panose="020B0604020202020204" pitchFamily="34" charset="0"/>
                <a:cs typeface="Arial" panose="020B0604020202020204" pitchFamily="34" charset="0"/>
              </a:rPr>
              <a:t>Información relativa al SISH</a:t>
            </a:r>
            <a:endParaRPr lang="es-MX" sz="1400" dirty="0">
              <a:latin typeface="Arial" panose="020B0604020202020204" pitchFamily="34" charset="0"/>
              <a:cs typeface="Arial" panose="020B0604020202020204" pitchFamily="34" charset="0"/>
            </a:endParaRPr>
          </a:p>
        </p:txBody>
      </p:sp>
      <p:sp>
        <p:nvSpPr>
          <p:cNvPr id="10" name="Marcador de contenido 1"/>
          <p:cNvSpPr>
            <a:spLocks noGrp="1"/>
          </p:cNvSpPr>
          <p:nvPr>
            <p:ph idx="1"/>
          </p:nvPr>
        </p:nvSpPr>
        <p:spPr>
          <a:xfrm>
            <a:off x="414670" y="4422641"/>
            <a:ext cx="8229600" cy="2369086"/>
          </a:xfrm>
        </p:spPr>
        <p:txBody>
          <a:bodyPr>
            <a:noAutofit/>
          </a:bodyPr>
          <a:lstStyle/>
          <a:p>
            <a:pPr algn="just">
              <a:spcBef>
                <a:spcPts val="1200"/>
              </a:spcBef>
            </a:pPr>
            <a:r>
              <a:rPr lang="es-MX" sz="1400" dirty="0" smtClean="0">
                <a:latin typeface="Arial" panose="020B0604020202020204" pitchFamily="34" charset="0"/>
                <a:cs typeface="Arial" panose="020B0604020202020204" pitchFamily="34" charset="0"/>
              </a:rPr>
              <a:t>Debido </a:t>
            </a:r>
            <a:r>
              <a:rPr lang="es-MX" sz="1400" dirty="0">
                <a:latin typeface="Arial" panose="020B0604020202020204" pitchFamily="34" charset="0"/>
                <a:cs typeface="Arial" panose="020B0604020202020204" pitchFamily="34" charset="0"/>
              </a:rPr>
              <a:t>al convenio de colaboración técnica que existe entre el FMP y la </a:t>
            </a:r>
            <a:r>
              <a:rPr lang="es-MX" sz="1400" dirty="0" smtClean="0">
                <a:latin typeface="Arial" panose="020B0604020202020204" pitchFamily="34" charset="0"/>
                <a:cs typeface="Arial" panose="020B0604020202020204" pitchFamily="34" charset="0"/>
              </a:rPr>
              <a:t>SHCP, </a:t>
            </a:r>
            <a:r>
              <a:rPr lang="es-MX" sz="1400" dirty="0">
                <a:latin typeface="Arial" panose="020B0604020202020204" pitchFamily="34" charset="0"/>
                <a:cs typeface="Arial" panose="020B0604020202020204" pitchFamily="34" charset="0"/>
              </a:rPr>
              <a:t>desde 2015 se han revisado y validado 19 implementaciones tecnológicas de los contratos al FMP, tres de ellos en 2015, cinco en 2016, cinco de ellas durante 2017 y seis más en lo que va de 2018, además de cinco plantillas de términos económicos en el mismo año.</a:t>
            </a:r>
          </a:p>
          <a:p>
            <a:pPr marL="0" indent="0" algn="just">
              <a:buNone/>
            </a:pPr>
            <a:endParaRPr lang="es-MX" sz="1400" dirty="0" smtClean="0">
              <a:latin typeface="Arial" panose="020B0604020202020204" pitchFamily="34" charset="0"/>
              <a:cs typeface="Arial" panose="020B0604020202020204" pitchFamily="34" charset="0"/>
            </a:endParaRPr>
          </a:p>
          <a:p>
            <a:pPr algn="just"/>
            <a:endParaRPr lang="es-MX" sz="1400" dirty="0" smtClean="0">
              <a:latin typeface="Arial" panose="020B0604020202020204" pitchFamily="34" charset="0"/>
              <a:cs typeface="Arial" panose="020B0604020202020204" pitchFamily="34" charset="0"/>
            </a:endParaRPr>
          </a:p>
          <a:p>
            <a:pPr algn="just"/>
            <a:endParaRPr lang="es-MX" sz="1400" dirty="0" smtClean="0">
              <a:latin typeface="Arial" panose="020B0604020202020204" pitchFamily="34" charset="0"/>
              <a:cs typeface="Arial" panose="020B0604020202020204" pitchFamily="34" charset="0"/>
            </a:endParaRPr>
          </a:p>
          <a:p>
            <a:pPr algn="just"/>
            <a:endParaRPr lang="es-MX" sz="1400" dirty="0" smtClean="0">
              <a:latin typeface="Arial" panose="020B0604020202020204" pitchFamily="34" charset="0"/>
              <a:cs typeface="Arial" panose="020B0604020202020204" pitchFamily="34" charset="0"/>
            </a:endParaRPr>
          </a:p>
          <a:p>
            <a:pPr algn="just"/>
            <a:endParaRPr lang="es-MX" sz="1400" dirty="0" smtClean="0">
              <a:latin typeface="Arial" panose="020B0604020202020204" pitchFamily="34" charset="0"/>
              <a:cs typeface="Arial" panose="020B0604020202020204" pitchFamily="34" charset="0"/>
            </a:endParaRPr>
          </a:p>
        </p:txBody>
      </p:sp>
      <p:sp>
        <p:nvSpPr>
          <p:cNvPr id="11" name="Marcador de contenido 1"/>
          <p:cNvSpPr txBox="1">
            <a:spLocks/>
          </p:cNvSpPr>
          <p:nvPr/>
        </p:nvSpPr>
        <p:spPr>
          <a:xfrm>
            <a:off x="457200" y="682083"/>
            <a:ext cx="8229600" cy="149571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ts val="1200"/>
              </a:spcBef>
            </a:pPr>
            <a:r>
              <a:rPr lang="es-MX" sz="1400" dirty="0">
                <a:latin typeface="Arial" panose="020B0604020202020204" pitchFamily="34" charset="0"/>
                <a:cs typeface="Arial" panose="020B0604020202020204" pitchFamily="34" charset="0"/>
              </a:rPr>
              <a:t>Para llevar a cabo las labores continuas de supervisión, surgió la necesidad de desarrollar una herramienta tecnológica que coadyuvara al cumplimiento de las funciones, por ello se crea el Sistema de Ingresos Sobre Hidrocarburos (SISH), el cual tiene como objetivo administrar la información derivada de las operaciones de los contratos sobre hidrocarburos.</a:t>
            </a:r>
          </a:p>
          <a:p>
            <a:pPr algn="just">
              <a:spcBef>
                <a:spcPts val="1200"/>
              </a:spcBef>
            </a:pPr>
            <a:r>
              <a:rPr lang="es-MX" sz="1400" dirty="0" smtClean="0">
                <a:latin typeface="Arial" panose="020B0604020202020204" pitchFamily="34" charset="0"/>
                <a:cs typeface="Arial" panose="020B0604020202020204" pitchFamily="34" charset="0"/>
              </a:rPr>
              <a:t>El </a:t>
            </a:r>
            <a:r>
              <a:rPr lang="es-MX" sz="1400" dirty="0">
                <a:latin typeface="Arial" panose="020B0604020202020204" pitchFamily="34" charset="0"/>
                <a:cs typeface="Arial" panose="020B0604020202020204" pitchFamily="34" charset="0"/>
              </a:rPr>
              <a:t>SISH es alimentado con la información y documentación que se reporta en el Sistema de Información para los Pagos de las Asignaciones y Contratos de Hidrocarburos (SIPAC) del FMP. </a:t>
            </a:r>
            <a:endParaRPr lang="es-MX" sz="1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409468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2 Título"/>
          <p:cNvSpPr txBox="1">
            <a:spLocks/>
          </p:cNvSpPr>
          <p:nvPr/>
        </p:nvSpPr>
        <p:spPr>
          <a:xfrm>
            <a:off x="457200" y="149786"/>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smtClean="0">
                <a:latin typeface="Arial" panose="020B0604020202020204" pitchFamily="34" charset="0"/>
                <a:cs typeface="Arial" panose="020B0604020202020204" pitchFamily="34" charset="0"/>
              </a:rPr>
              <a:t>Índice</a:t>
            </a:r>
            <a:endParaRPr lang="es-MX" sz="2000" cap="small" dirty="0">
              <a:latin typeface="Arial" panose="020B0604020202020204" pitchFamily="34" charset="0"/>
              <a:cs typeface="Arial" panose="020B0604020202020204" pitchFamily="34" charset="0"/>
            </a:endParaRPr>
          </a:p>
        </p:txBody>
      </p:sp>
      <p:cxnSp>
        <p:nvCxnSpPr>
          <p:cNvPr id="7" name="Conector recto 20"/>
          <p:cNvCxnSpPr/>
          <p:nvPr/>
        </p:nvCxnSpPr>
        <p:spPr>
          <a:xfrm>
            <a:off x="457200" y="552291"/>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34868"/>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26</a:t>
            </a:fld>
            <a:endParaRPr lang="en-US" dirty="0">
              <a:latin typeface="Arial" panose="020B0604020202020204" pitchFamily="34" charset="0"/>
              <a:cs typeface="Arial" panose="020B0604020202020204" pitchFamily="34" charset="0"/>
            </a:endParaRPr>
          </a:p>
        </p:txBody>
      </p:sp>
      <p:sp>
        <p:nvSpPr>
          <p:cNvPr id="6" name="8 CuadroTexto"/>
          <p:cNvSpPr txBox="1"/>
          <p:nvPr/>
        </p:nvSpPr>
        <p:spPr>
          <a:xfrm>
            <a:off x="457200" y="1542041"/>
            <a:ext cx="8323729" cy="3416320"/>
          </a:xfrm>
          <a:prstGeom prst="rect">
            <a:avLst/>
          </a:prstGeom>
          <a:noFill/>
        </p:spPr>
        <p:txBody>
          <a:bodyPr wrap="square" rtlCol="0">
            <a:spAutoFit/>
          </a:bodyPr>
          <a:lstStyle/>
          <a:p>
            <a:pPr marL="357188" indent="-357188" algn="just">
              <a:lnSpc>
                <a:spcPct val="150000"/>
              </a:lnSpc>
              <a:buAutoNum type="arabicPeriod"/>
            </a:pPr>
            <a:r>
              <a:rPr lang="es-MX" cap="small" dirty="0" smtClean="0">
                <a:latin typeface="Arial" panose="020B0604020202020204" pitchFamily="34" charset="0"/>
                <a:cs typeface="Arial" panose="020B0604020202020204" pitchFamily="34" charset="0"/>
              </a:rPr>
              <a:t>Introducción.</a:t>
            </a:r>
          </a:p>
          <a:p>
            <a:pPr marL="357188" indent="-357188" algn="just">
              <a:lnSpc>
                <a:spcPct val="150000"/>
              </a:lnSpc>
              <a:buAutoNum type="arabicPeriod"/>
            </a:pPr>
            <a:r>
              <a:rPr lang="es-MX" cap="small" dirty="0" smtClean="0">
                <a:latin typeface="Arial" panose="020B0604020202020204" pitchFamily="34" charset="0"/>
                <a:cs typeface="Arial" panose="020B0604020202020204" pitchFamily="34" charset="0"/>
              </a:rPr>
              <a:t>Modelo económico.</a:t>
            </a:r>
          </a:p>
          <a:p>
            <a:pPr marL="814388" lvl="1" indent="-357188" algn="just">
              <a:lnSpc>
                <a:spcPct val="150000"/>
              </a:lnSpc>
              <a:buFont typeface="+mj-lt"/>
              <a:buAutoNum type="alphaUcPeriod"/>
            </a:pPr>
            <a:r>
              <a:rPr lang="es-MX" cap="small" dirty="0" smtClean="0">
                <a:latin typeface="Arial" panose="020B0604020202020204" pitchFamily="34" charset="0"/>
                <a:cs typeface="Arial" panose="020B0604020202020204" pitchFamily="34" charset="0"/>
              </a:rPr>
              <a:t>Contraprestaciones </a:t>
            </a:r>
            <a:r>
              <a:rPr lang="es-MX" cap="small" dirty="0">
                <a:latin typeface="Arial" panose="020B0604020202020204" pitchFamily="34" charset="0"/>
                <a:cs typeface="Arial" panose="020B0604020202020204" pitchFamily="34" charset="0"/>
              </a:rPr>
              <a:t>en los Contratos</a:t>
            </a:r>
            <a:r>
              <a:rPr lang="es-MX" cap="small" dirty="0" smtClean="0">
                <a:latin typeface="Arial" panose="020B0604020202020204" pitchFamily="34" charset="0"/>
                <a:cs typeface="Arial" panose="020B0604020202020204" pitchFamily="34" charset="0"/>
              </a:rPr>
              <a:t>.</a:t>
            </a:r>
          </a:p>
          <a:p>
            <a:pPr marL="814388" lvl="1" indent="-357188" algn="just">
              <a:lnSpc>
                <a:spcPct val="150000"/>
              </a:lnSpc>
              <a:buFont typeface="+mj-lt"/>
              <a:buAutoNum type="alphaUcPeriod"/>
            </a:pPr>
            <a:r>
              <a:rPr lang="es-MX" cap="small" dirty="0">
                <a:latin typeface="Arial" panose="020B0604020202020204" pitchFamily="34" charset="0"/>
                <a:cs typeface="Arial" panose="020B0604020202020204" pitchFamily="34" charset="0"/>
              </a:rPr>
              <a:t>Determinación de las Variables de </a:t>
            </a:r>
            <a:r>
              <a:rPr lang="es-MX" cap="small" dirty="0" smtClean="0">
                <a:latin typeface="Arial" panose="020B0604020202020204" pitchFamily="34" charset="0"/>
                <a:cs typeface="Arial" panose="020B0604020202020204" pitchFamily="34" charset="0"/>
              </a:rPr>
              <a:t>licitación.</a:t>
            </a:r>
          </a:p>
          <a:p>
            <a:pPr marL="357188" indent="-357188" algn="just">
              <a:lnSpc>
                <a:spcPct val="150000"/>
              </a:lnSpc>
              <a:buFontTx/>
              <a:buAutoNum type="arabicPeriod"/>
            </a:pPr>
            <a:r>
              <a:rPr lang="es-MX" cap="small" dirty="0">
                <a:latin typeface="Arial" panose="020B0604020202020204" pitchFamily="34" charset="0"/>
                <a:cs typeface="Arial" panose="020B0604020202020204" pitchFamily="34" charset="0"/>
              </a:rPr>
              <a:t>Supervisión y seguimiento de Contratos</a:t>
            </a:r>
            <a:r>
              <a:rPr lang="es-MX" cap="small" dirty="0" smtClean="0">
                <a:latin typeface="Arial" panose="020B0604020202020204" pitchFamily="34" charset="0"/>
                <a:cs typeface="Arial" panose="020B0604020202020204" pitchFamily="34" charset="0"/>
              </a:rPr>
              <a:t>.</a:t>
            </a:r>
          </a:p>
          <a:p>
            <a:pPr marL="357188" indent="-357188" algn="just">
              <a:lnSpc>
                <a:spcPct val="150000"/>
              </a:lnSpc>
              <a:buAutoNum type="arabicPeriod"/>
            </a:pPr>
            <a:r>
              <a:rPr lang="es-MX" b="1" cap="small" dirty="0" smtClean="0">
                <a:solidFill>
                  <a:srgbClr val="C00000"/>
                </a:solidFill>
                <a:latin typeface="Arial" panose="020B0604020202020204" pitchFamily="34" charset="0"/>
                <a:cs typeface="Arial" panose="020B0604020202020204" pitchFamily="34" charset="0"/>
              </a:rPr>
              <a:t>Verificación de </a:t>
            </a:r>
            <a:r>
              <a:rPr lang="es-MX" b="1" cap="small" dirty="0">
                <a:solidFill>
                  <a:srgbClr val="C00000"/>
                </a:solidFill>
                <a:latin typeface="Arial" panose="020B0604020202020204" pitchFamily="34" charset="0"/>
                <a:cs typeface="Arial" panose="020B0604020202020204" pitchFamily="34" charset="0"/>
              </a:rPr>
              <a:t>C</a:t>
            </a:r>
            <a:r>
              <a:rPr lang="es-MX" b="1" cap="small" dirty="0" smtClean="0">
                <a:solidFill>
                  <a:srgbClr val="C00000"/>
                </a:solidFill>
                <a:latin typeface="Arial" panose="020B0604020202020204" pitchFamily="34" charset="0"/>
                <a:cs typeface="Arial" panose="020B0604020202020204" pitchFamily="34" charset="0"/>
              </a:rPr>
              <a:t>ontratos.</a:t>
            </a:r>
          </a:p>
          <a:p>
            <a:pPr marL="357188" indent="-357188" algn="just">
              <a:lnSpc>
                <a:spcPct val="150000"/>
              </a:lnSpc>
              <a:buFontTx/>
              <a:buAutoNum type="arabicPeriod"/>
            </a:pPr>
            <a:r>
              <a:rPr lang="es-MX" cap="small" dirty="0">
                <a:latin typeface="Arial" panose="020B0604020202020204" pitchFamily="34" charset="0"/>
                <a:cs typeface="Arial" panose="020B0604020202020204" pitchFamily="34" charset="0"/>
              </a:rPr>
              <a:t>Resultados de la SHCP.</a:t>
            </a:r>
          </a:p>
          <a:p>
            <a:pPr marL="357188" indent="-357188" algn="just">
              <a:lnSpc>
                <a:spcPct val="150000"/>
              </a:lnSpc>
              <a:buAutoNum type="arabicPeriod"/>
            </a:pPr>
            <a:endParaRPr lang="es-MX" cap="small"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023742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2 Título"/>
          <p:cNvSpPr txBox="1">
            <a:spLocks/>
          </p:cNvSpPr>
          <p:nvPr/>
        </p:nvSpPr>
        <p:spPr>
          <a:xfrm>
            <a:off x="457200" y="149786"/>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a:latin typeface="Arial" panose="020B0604020202020204" pitchFamily="34" charset="0"/>
                <a:cs typeface="Arial" panose="020B0604020202020204" pitchFamily="34" charset="0"/>
              </a:rPr>
              <a:t>Facultades de Verificación de la SHCP para contratos</a:t>
            </a:r>
          </a:p>
        </p:txBody>
      </p:sp>
      <p:cxnSp>
        <p:nvCxnSpPr>
          <p:cNvPr id="7" name="Conector recto 20"/>
          <p:cNvCxnSpPr/>
          <p:nvPr/>
        </p:nvCxnSpPr>
        <p:spPr>
          <a:xfrm>
            <a:off x="457200" y="552291"/>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34868"/>
            <a:ext cx="2133600" cy="365125"/>
          </a:xfrm>
        </p:spPr>
        <p:txBody>
          <a:bodyPr/>
          <a:lstStyle/>
          <a:p>
            <a:pPr>
              <a:defRPr/>
            </a:pPr>
            <a:fld id="{B52C4CE1-CF2D-44DA-BDA0-AAB28C2FDB12}" type="slidenum">
              <a:rPr lang="en-US" smtClean="0"/>
              <a:pPr>
                <a:defRPr/>
              </a:pPr>
              <a:t>27</a:t>
            </a:fld>
            <a:endParaRPr lang="en-US" dirty="0"/>
          </a:p>
        </p:txBody>
      </p:sp>
      <p:sp>
        <p:nvSpPr>
          <p:cNvPr id="6" name="Marcador de contenido 1"/>
          <p:cNvSpPr>
            <a:spLocks noGrp="1"/>
          </p:cNvSpPr>
          <p:nvPr>
            <p:ph idx="1"/>
          </p:nvPr>
        </p:nvSpPr>
        <p:spPr>
          <a:xfrm>
            <a:off x="457200" y="796852"/>
            <a:ext cx="8229600" cy="5628662"/>
          </a:xfrm>
        </p:spPr>
        <p:txBody>
          <a:bodyPr>
            <a:noAutofit/>
          </a:bodyPr>
          <a:lstStyle/>
          <a:p>
            <a:pPr marL="0" indent="0" algn="just">
              <a:buNone/>
            </a:pPr>
            <a:r>
              <a:rPr lang="es-MX" sz="1600" dirty="0" smtClean="0">
                <a:latin typeface="Arial" panose="020B0604020202020204" pitchFamily="34" charset="0"/>
                <a:cs typeface="Arial" panose="020B0604020202020204" pitchFamily="34" charset="0"/>
              </a:rPr>
              <a:t>Para ejercer labores de verificación sobre los contratos de exploración y extracción, </a:t>
            </a:r>
            <a:br>
              <a:rPr lang="es-MX" sz="1600" dirty="0" smtClean="0">
                <a:latin typeface="Arial" panose="020B0604020202020204" pitchFamily="34" charset="0"/>
                <a:cs typeface="Arial" panose="020B0604020202020204" pitchFamily="34" charset="0"/>
              </a:rPr>
            </a:br>
            <a:r>
              <a:rPr lang="es-MX" sz="1600" dirty="0" smtClean="0">
                <a:latin typeface="Arial" panose="020B0604020202020204" pitchFamily="34" charset="0"/>
                <a:cs typeface="Arial" panose="020B0604020202020204" pitchFamily="34" charset="0"/>
              </a:rPr>
              <a:t>la SHCP tiene las siguientes facultades:</a:t>
            </a:r>
          </a:p>
          <a:p>
            <a:pPr marL="0" indent="0" algn="just">
              <a:buNone/>
            </a:pPr>
            <a:endParaRPr lang="es-MX" sz="1600" dirty="0" smtClean="0">
              <a:latin typeface="Arial" panose="020B0604020202020204" pitchFamily="34" charset="0"/>
              <a:cs typeface="Arial" panose="020B0604020202020204" pitchFamily="34" charset="0"/>
            </a:endParaRPr>
          </a:p>
          <a:p>
            <a:pPr marL="717550" lvl="1" indent="-260350" algn="just">
              <a:buNone/>
            </a:pPr>
            <a:r>
              <a:rPr lang="es-MX" sz="1600" dirty="0" smtClean="0">
                <a:latin typeface="Arial" panose="020B0604020202020204" pitchFamily="34" charset="0"/>
                <a:cs typeface="Arial" panose="020B0604020202020204" pitchFamily="34" charset="0"/>
              </a:rPr>
              <a:t>1.	Emitir los lineamientos y reglas para </a:t>
            </a:r>
            <a:r>
              <a:rPr lang="es-MX" sz="1600" dirty="0">
                <a:latin typeface="Arial" panose="020B0604020202020204" pitchFamily="34" charset="0"/>
                <a:cs typeface="Arial" panose="020B0604020202020204" pitchFamily="34" charset="0"/>
              </a:rPr>
              <a:t>el registro de costos, gastos e </a:t>
            </a:r>
            <a:r>
              <a:rPr lang="es-MX" sz="1600" dirty="0" smtClean="0">
                <a:latin typeface="Arial" panose="020B0604020202020204" pitchFamily="34" charset="0"/>
                <a:cs typeface="Arial" panose="020B0604020202020204" pitchFamily="34" charset="0"/>
              </a:rPr>
              <a:t>inversiones, así como lineamientos para la </a:t>
            </a:r>
            <a:r>
              <a:rPr lang="es-MX" sz="1600" dirty="0">
                <a:latin typeface="Arial" panose="020B0604020202020204" pitchFamily="34" charset="0"/>
                <a:cs typeface="Arial" panose="020B0604020202020204" pitchFamily="34" charset="0"/>
              </a:rPr>
              <a:t>procura de bienes y </a:t>
            </a:r>
            <a:r>
              <a:rPr lang="es-MX" sz="1600" dirty="0" smtClean="0">
                <a:latin typeface="Arial" panose="020B0604020202020204" pitchFamily="34" charset="0"/>
                <a:cs typeface="Arial" panose="020B0604020202020204" pitchFamily="34" charset="0"/>
              </a:rPr>
              <a:t>servicios.</a:t>
            </a:r>
          </a:p>
          <a:p>
            <a:pPr marL="457200" lvl="1" indent="0" algn="just">
              <a:buNone/>
            </a:pPr>
            <a:endParaRPr lang="es-MX" sz="1600" dirty="0">
              <a:latin typeface="Arial" panose="020B0604020202020204" pitchFamily="34" charset="0"/>
              <a:cs typeface="Arial" panose="020B0604020202020204" pitchFamily="34" charset="0"/>
            </a:endParaRPr>
          </a:p>
          <a:p>
            <a:pPr marL="717550" lvl="1" indent="-260350" algn="just">
              <a:buNone/>
            </a:pPr>
            <a:r>
              <a:rPr lang="es-MX" sz="1600" dirty="0" smtClean="0">
                <a:latin typeface="Arial" panose="020B0604020202020204" pitchFamily="34" charset="0"/>
                <a:cs typeface="Arial" panose="020B0604020202020204" pitchFamily="34" charset="0"/>
              </a:rPr>
              <a:t>2.	Llevar </a:t>
            </a:r>
            <a:r>
              <a:rPr lang="es-MX" sz="1600" dirty="0">
                <a:latin typeface="Arial" panose="020B0604020202020204" pitchFamily="34" charset="0"/>
                <a:cs typeface="Arial" panose="020B0604020202020204" pitchFamily="34" charset="0"/>
              </a:rPr>
              <a:t>a cabo las verificaciones a través de auditorías y visitas con relación a lo siguiente:</a:t>
            </a:r>
          </a:p>
          <a:p>
            <a:pPr marL="1068388" lvl="1" indent="-342900" algn="just">
              <a:buFont typeface="+mj-lt"/>
              <a:buAutoNum type="alphaLcParenR"/>
            </a:pPr>
            <a:r>
              <a:rPr lang="es-MX" sz="1600" dirty="0">
                <a:latin typeface="Arial" panose="020B0604020202020204" pitchFamily="34" charset="0"/>
                <a:cs typeface="Arial" panose="020B0604020202020204" pitchFamily="34" charset="0"/>
              </a:rPr>
              <a:t>Cálculo</a:t>
            </a:r>
            <a:r>
              <a:rPr lang="es-MX" sz="1600" dirty="0" smtClean="0">
                <a:latin typeface="Arial" panose="020B0604020202020204" pitchFamily="34" charset="0"/>
                <a:cs typeface="Arial" panose="020B0604020202020204" pitchFamily="34" charset="0"/>
              </a:rPr>
              <a:t> </a:t>
            </a:r>
            <a:r>
              <a:rPr lang="es-MX" sz="1600" dirty="0">
                <a:latin typeface="Arial" panose="020B0604020202020204" pitchFamily="34" charset="0"/>
                <a:cs typeface="Arial" panose="020B0604020202020204" pitchFamily="34" charset="0"/>
              </a:rPr>
              <a:t>y pago de las </a:t>
            </a:r>
            <a:r>
              <a:rPr lang="es-MX" sz="1600" dirty="0" smtClean="0">
                <a:latin typeface="Arial" panose="020B0604020202020204" pitchFamily="34" charset="0"/>
                <a:cs typeface="Arial" panose="020B0604020202020204" pitchFamily="34" charset="0"/>
              </a:rPr>
              <a:t>contraprestaciones, incluyendo verificar que la venta de los hidrocarburos se haya llevado bajo condiciones </a:t>
            </a:r>
            <a:r>
              <a:rPr lang="es-MX" sz="1600" dirty="0">
                <a:latin typeface="Arial" panose="020B0604020202020204" pitchFamily="34" charset="0"/>
                <a:cs typeface="Arial" panose="020B0604020202020204" pitchFamily="34" charset="0"/>
              </a:rPr>
              <a:t>de </a:t>
            </a:r>
            <a:r>
              <a:rPr lang="es-MX" sz="1600" dirty="0" smtClean="0">
                <a:latin typeface="Arial" panose="020B0604020202020204" pitchFamily="34" charset="0"/>
                <a:cs typeface="Arial" panose="020B0604020202020204" pitchFamily="34" charset="0"/>
              </a:rPr>
              <a:t>mercado.</a:t>
            </a:r>
            <a:endParaRPr lang="es-MX" sz="1600" dirty="0">
              <a:latin typeface="Arial" panose="020B0604020202020204" pitchFamily="34" charset="0"/>
              <a:cs typeface="Arial" panose="020B0604020202020204" pitchFamily="34" charset="0"/>
            </a:endParaRPr>
          </a:p>
          <a:p>
            <a:pPr marL="1084263" lvl="1" indent="-358775" algn="just">
              <a:buFont typeface="+mj-lt"/>
              <a:buAutoNum type="alphaLcParenR"/>
            </a:pPr>
            <a:r>
              <a:rPr lang="es-MX" sz="1600" dirty="0" smtClean="0">
                <a:latin typeface="Arial" panose="020B0604020202020204" pitchFamily="34" charset="0"/>
                <a:cs typeface="Arial" panose="020B0604020202020204" pitchFamily="34" charset="0"/>
              </a:rPr>
              <a:t>Operaciones </a:t>
            </a:r>
            <a:r>
              <a:rPr lang="es-MX" sz="1600" dirty="0">
                <a:latin typeface="Arial" panose="020B0604020202020204" pitchFamily="34" charset="0"/>
                <a:cs typeface="Arial" panose="020B0604020202020204" pitchFamily="34" charset="0"/>
              </a:rPr>
              <a:t>y registros </a:t>
            </a:r>
            <a:r>
              <a:rPr lang="es-MX" sz="1600" dirty="0" smtClean="0">
                <a:latin typeface="Arial" panose="020B0604020202020204" pitchFamily="34" charset="0"/>
                <a:cs typeface="Arial" panose="020B0604020202020204" pitchFamily="34" charset="0"/>
              </a:rPr>
              <a:t>contables.</a:t>
            </a:r>
          </a:p>
          <a:p>
            <a:pPr marL="725488" lvl="1" indent="0" algn="just">
              <a:buNone/>
            </a:pPr>
            <a:endParaRPr lang="es-MX" sz="1600" dirty="0">
              <a:latin typeface="Arial" panose="020B0604020202020204" pitchFamily="34" charset="0"/>
              <a:cs typeface="Arial" panose="020B0604020202020204" pitchFamily="34" charset="0"/>
            </a:endParaRPr>
          </a:p>
          <a:p>
            <a:pPr marL="717550" lvl="1" indent="-260350" algn="just">
              <a:buNone/>
            </a:pPr>
            <a:r>
              <a:rPr lang="es-MX" sz="1600" dirty="0" smtClean="0">
                <a:latin typeface="Arial" panose="020B0604020202020204" pitchFamily="34" charset="0"/>
                <a:cs typeface="Arial" panose="020B0604020202020204" pitchFamily="34" charset="0"/>
              </a:rPr>
              <a:t>3.	Hacer </a:t>
            </a:r>
            <a:r>
              <a:rPr lang="es-MX" sz="1600" dirty="0">
                <a:latin typeface="Arial" panose="020B0604020202020204" pitchFamily="34" charset="0"/>
                <a:cs typeface="Arial" panose="020B0604020202020204" pitchFamily="34" charset="0"/>
              </a:rPr>
              <a:t>de conocimiento la determinación de los ajustes y correcciones derivados de las </a:t>
            </a:r>
            <a:r>
              <a:rPr lang="es-MX" sz="1600" dirty="0" smtClean="0">
                <a:latin typeface="Arial" panose="020B0604020202020204" pitchFamily="34" charset="0"/>
                <a:cs typeface="Arial" panose="020B0604020202020204" pitchFamily="34" charset="0"/>
              </a:rPr>
              <a:t>labores de verificación al contratista, al FMP y a la CNH.</a:t>
            </a:r>
          </a:p>
          <a:p>
            <a:pPr marL="457200" lvl="1" indent="0" algn="just">
              <a:buNone/>
            </a:pPr>
            <a:endParaRPr lang="es-MX" sz="1600" dirty="0">
              <a:latin typeface="Arial" panose="020B0604020202020204" pitchFamily="34" charset="0"/>
              <a:cs typeface="Arial" panose="020B0604020202020204" pitchFamily="34" charset="0"/>
            </a:endParaRPr>
          </a:p>
          <a:p>
            <a:pPr marL="717550" lvl="1" indent="-260350" algn="just">
              <a:buNone/>
            </a:pPr>
            <a:r>
              <a:rPr lang="es-MX" sz="1600" dirty="0" smtClean="0">
                <a:latin typeface="Arial" panose="020B0604020202020204" pitchFamily="34" charset="0"/>
                <a:cs typeface="Arial" panose="020B0604020202020204" pitchFamily="34" charset="0"/>
              </a:rPr>
              <a:t>4.	Instruir </a:t>
            </a:r>
            <a:r>
              <a:rPr lang="es-MX" sz="1600" dirty="0">
                <a:latin typeface="Arial" panose="020B0604020202020204" pitchFamily="34" charset="0"/>
                <a:cs typeface="Arial" panose="020B0604020202020204" pitchFamily="34" charset="0"/>
              </a:rPr>
              <a:t>al </a:t>
            </a:r>
            <a:r>
              <a:rPr lang="es-MX" sz="1600" dirty="0" smtClean="0">
                <a:latin typeface="Arial" panose="020B0604020202020204" pitchFamily="34" charset="0"/>
                <a:cs typeface="Arial" panose="020B0604020202020204" pitchFamily="34" charset="0"/>
              </a:rPr>
              <a:t>SAT </a:t>
            </a:r>
            <a:r>
              <a:rPr lang="es-MX" sz="1600" dirty="0">
                <a:latin typeface="Arial" panose="020B0604020202020204" pitchFamily="34" charset="0"/>
                <a:cs typeface="Arial" panose="020B0604020202020204" pitchFamily="34" charset="0"/>
              </a:rPr>
              <a:t>o </a:t>
            </a:r>
            <a:r>
              <a:rPr lang="es-MX" sz="1600" dirty="0" smtClean="0">
                <a:latin typeface="Arial" panose="020B0604020202020204" pitchFamily="34" charset="0"/>
                <a:cs typeface="Arial" panose="020B0604020202020204" pitchFamily="34" charset="0"/>
              </a:rPr>
              <a:t>contratar </a:t>
            </a:r>
            <a:r>
              <a:rPr lang="es-MX" sz="1600" dirty="0">
                <a:latin typeface="Arial" panose="020B0604020202020204" pitchFamily="34" charset="0"/>
                <a:cs typeface="Arial" panose="020B0604020202020204" pitchFamily="34" charset="0"/>
              </a:rPr>
              <a:t>auditores externos </a:t>
            </a:r>
            <a:r>
              <a:rPr lang="es-MX" sz="1600" dirty="0" smtClean="0">
                <a:latin typeface="Arial" panose="020B0604020202020204" pitchFamily="34" charset="0"/>
                <a:cs typeface="Arial" panose="020B0604020202020204" pitchFamily="34" charset="0"/>
              </a:rPr>
              <a:t>para llevar a cabo las auditorías </a:t>
            </a:r>
            <a:r>
              <a:rPr lang="es-MX" sz="1600" dirty="0">
                <a:latin typeface="Arial" panose="020B0604020202020204" pitchFamily="34" charset="0"/>
                <a:cs typeface="Arial" panose="020B0604020202020204" pitchFamily="34" charset="0"/>
              </a:rPr>
              <a:t>o</a:t>
            </a:r>
            <a:r>
              <a:rPr lang="es-MX" sz="1600" dirty="0" smtClean="0">
                <a:latin typeface="Arial" panose="020B0604020202020204" pitchFamily="34" charset="0"/>
                <a:cs typeface="Arial" panose="020B0604020202020204" pitchFamily="34" charset="0"/>
              </a:rPr>
              <a:t> visitas.</a:t>
            </a:r>
            <a:endParaRPr lang="es-MX"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664588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2 Título"/>
          <p:cNvSpPr txBox="1">
            <a:spLocks/>
          </p:cNvSpPr>
          <p:nvPr/>
        </p:nvSpPr>
        <p:spPr>
          <a:xfrm>
            <a:off x="457200" y="149786"/>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a:latin typeface="Arial" panose="020B0604020202020204" pitchFamily="34" charset="0"/>
                <a:cs typeface="Arial" panose="020B0604020202020204" pitchFamily="34" charset="0"/>
              </a:rPr>
              <a:t>Labores de Verificación de la SHCP para Contratos</a:t>
            </a:r>
          </a:p>
        </p:txBody>
      </p:sp>
      <p:cxnSp>
        <p:nvCxnSpPr>
          <p:cNvPr id="7" name="Conector recto 20"/>
          <p:cNvCxnSpPr/>
          <p:nvPr/>
        </p:nvCxnSpPr>
        <p:spPr>
          <a:xfrm>
            <a:off x="457200" y="552291"/>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34868"/>
            <a:ext cx="2133600" cy="365125"/>
          </a:xfrm>
        </p:spPr>
        <p:txBody>
          <a:bodyPr/>
          <a:lstStyle/>
          <a:p>
            <a:pPr>
              <a:defRPr/>
            </a:pPr>
            <a:fld id="{B52C4CE1-CF2D-44DA-BDA0-AAB28C2FDB12}" type="slidenum">
              <a:rPr lang="en-US" smtClean="0"/>
              <a:pPr>
                <a:defRPr/>
              </a:pPr>
              <a:t>28</a:t>
            </a:fld>
            <a:endParaRPr lang="en-US" dirty="0"/>
          </a:p>
        </p:txBody>
      </p:sp>
      <p:sp>
        <p:nvSpPr>
          <p:cNvPr id="6" name="Marcador de contenido 1"/>
          <p:cNvSpPr>
            <a:spLocks noGrp="1"/>
          </p:cNvSpPr>
          <p:nvPr>
            <p:ph idx="1"/>
          </p:nvPr>
        </p:nvSpPr>
        <p:spPr>
          <a:xfrm>
            <a:off x="457200" y="549896"/>
            <a:ext cx="8229600" cy="6150097"/>
          </a:xfrm>
        </p:spPr>
        <p:txBody>
          <a:bodyPr>
            <a:noAutofit/>
          </a:bodyPr>
          <a:lstStyle/>
          <a:p>
            <a:pPr marL="0" indent="0" algn="just">
              <a:buNone/>
            </a:pPr>
            <a:r>
              <a:rPr lang="es-MX" sz="1600" dirty="0" smtClean="0">
                <a:latin typeface="Arial" panose="020B0604020202020204" pitchFamily="34" charset="0"/>
                <a:cs typeface="Arial" panose="020B0604020202020204" pitchFamily="34" charset="0"/>
              </a:rPr>
              <a:t>Para llevar a cabo las labores de verificación de los contratos de exploración y extracción, se han realizado las siguientes acciones de 2015 a 2018:</a:t>
            </a:r>
          </a:p>
          <a:p>
            <a:pPr marL="0" indent="0" algn="just">
              <a:buNone/>
            </a:pPr>
            <a:endParaRPr lang="es-MX" sz="800" dirty="0" smtClean="0">
              <a:latin typeface="Arial" panose="020B0604020202020204" pitchFamily="34" charset="0"/>
              <a:cs typeface="Arial" panose="020B0604020202020204" pitchFamily="34" charset="0"/>
            </a:endParaRPr>
          </a:p>
          <a:p>
            <a:pPr marL="800100" lvl="1" indent="-342900" algn="just">
              <a:buAutoNum type="arabicPeriod"/>
            </a:pPr>
            <a:r>
              <a:rPr lang="es-MX" sz="1600" dirty="0" smtClean="0">
                <a:latin typeface="Arial" panose="020B0604020202020204" pitchFamily="34" charset="0"/>
                <a:cs typeface="Arial" panose="020B0604020202020204" pitchFamily="34" charset="0"/>
              </a:rPr>
              <a:t>Se establecieron las facultades de la UISH en el Reglamento Interior de la Secretaria de Hacienda y Crédito Publico para realizar las auditorias y visitas.</a:t>
            </a:r>
          </a:p>
          <a:p>
            <a:pPr marL="457200" lvl="1" indent="0" algn="just">
              <a:buNone/>
            </a:pPr>
            <a:r>
              <a:rPr lang="es-MX" sz="1600" dirty="0" smtClean="0">
                <a:latin typeface="Arial" panose="020B0604020202020204" pitchFamily="34" charset="0"/>
                <a:cs typeface="Arial" panose="020B0604020202020204" pitchFamily="34" charset="0"/>
              </a:rPr>
              <a:t> </a:t>
            </a:r>
            <a:endParaRPr lang="es-MX" sz="800" dirty="0" smtClean="0">
              <a:latin typeface="Arial" panose="020B0604020202020204" pitchFamily="34" charset="0"/>
              <a:cs typeface="Arial" panose="020B0604020202020204" pitchFamily="34" charset="0"/>
            </a:endParaRPr>
          </a:p>
          <a:p>
            <a:pPr marL="800100" lvl="1" indent="-342900" algn="just">
              <a:buFont typeface="+mj-lt"/>
              <a:buAutoNum type="arabicPeriod" startAt="2"/>
            </a:pPr>
            <a:r>
              <a:rPr lang="es-MX" sz="1600" dirty="0" smtClean="0">
                <a:latin typeface="Arial" panose="020B0604020202020204" pitchFamily="34" charset="0"/>
                <a:cs typeface="Arial" panose="020B0604020202020204" pitchFamily="34" charset="0"/>
              </a:rPr>
              <a:t>Se elaboró la normatividad asociada para los </a:t>
            </a:r>
            <a:r>
              <a:rPr lang="es-MX" sz="1600" dirty="0">
                <a:latin typeface="Arial" panose="020B0604020202020204" pitchFamily="34" charset="0"/>
                <a:cs typeface="Arial" panose="020B0604020202020204" pitchFamily="34" charset="0"/>
              </a:rPr>
              <a:t>procedimientos de verificación a través de auditorias o visitas</a:t>
            </a:r>
            <a:r>
              <a:rPr lang="es-MX" sz="1600" dirty="0" smtClean="0">
                <a:latin typeface="Arial" panose="020B0604020202020204" pitchFamily="34" charset="0"/>
                <a:cs typeface="Arial" panose="020B0604020202020204" pitchFamily="34" charset="0"/>
              </a:rPr>
              <a:t>.</a:t>
            </a:r>
          </a:p>
          <a:p>
            <a:pPr marL="800100" lvl="1" indent="-342900" algn="just">
              <a:buFont typeface="+mj-lt"/>
              <a:buAutoNum type="arabicPeriod" startAt="2"/>
            </a:pPr>
            <a:endParaRPr lang="es-MX" sz="800" dirty="0" smtClean="0">
              <a:latin typeface="Arial" panose="020B0604020202020204" pitchFamily="34" charset="0"/>
              <a:cs typeface="Arial" panose="020B0604020202020204" pitchFamily="34" charset="0"/>
            </a:endParaRPr>
          </a:p>
          <a:p>
            <a:pPr marL="800100" lvl="1" indent="-342900" algn="just">
              <a:buFont typeface="+mj-lt"/>
              <a:buAutoNum type="arabicPeriod" startAt="2"/>
            </a:pPr>
            <a:r>
              <a:rPr lang="es-MX" sz="1600" dirty="0" smtClean="0">
                <a:latin typeface="Arial" panose="020B0604020202020204" pitchFamily="34" charset="0"/>
                <a:cs typeface="Arial" panose="020B0604020202020204" pitchFamily="34" charset="0"/>
              </a:rPr>
              <a:t>Se constituyó el Comité de Evaluación y Seguimiento de las Labores </a:t>
            </a:r>
            <a:r>
              <a:rPr lang="es-MX" sz="1600" dirty="0" smtClean="0">
                <a:latin typeface="Arial" panose="020B0604020202020204" pitchFamily="34" charset="0"/>
                <a:cs typeface="Arial" panose="020B0604020202020204" pitchFamily="34" charset="0"/>
              </a:rPr>
              <a:t/>
            </a:r>
            <a:br>
              <a:rPr lang="es-MX" sz="1600" dirty="0" smtClean="0">
                <a:latin typeface="Arial" panose="020B0604020202020204" pitchFamily="34" charset="0"/>
                <a:cs typeface="Arial" panose="020B0604020202020204" pitchFamily="34" charset="0"/>
              </a:rPr>
            </a:br>
            <a:r>
              <a:rPr lang="es-MX" sz="1600" dirty="0" smtClean="0">
                <a:latin typeface="Arial" panose="020B0604020202020204" pitchFamily="34" charset="0"/>
                <a:cs typeface="Arial" panose="020B0604020202020204" pitchFamily="34" charset="0"/>
              </a:rPr>
              <a:t>de </a:t>
            </a:r>
            <a:r>
              <a:rPr lang="es-MX" sz="1600" dirty="0" smtClean="0">
                <a:latin typeface="Arial" panose="020B0604020202020204" pitchFamily="34" charset="0"/>
                <a:cs typeface="Arial" panose="020B0604020202020204" pitchFamily="34" charset="0"/>
              </a:rPr>
              <a:t>Verificación con la participación de tres Jefes de Unidad de la </a:t>
            </a:r>
            <a:r>
              <a:rPr lang="es-MX" sz="1600" dirty="0" smtClean="0">
                <a:latin typeface="Arial" panose="020B0604020202020204" pitchFamily="34" charset="0"/>
                <a:cs typeface="Arial" panose="020B0604020202020204" pitchFamily="34" charset="0"/>
              </a:rPr>
              <a:t/>
            </a:r>
            <a:br>
              <a:rPr lang="es-MX" sz="1600" dirty="0" smtClean="0">
                <a:latin typeface="Arial" panose="020B0604020202020204" pitchFamily="34" charset="0"/>
                <a:cs typeface="Arial" panose="020B0604020202020204" pitchFamily="34" charset="0"/>
              </a:rPr>
            </a:br>
            <a:r>
              <a:rPr lang="es-MX" sz="1600" dirty="0" smtClean="0">
                <a:latin typeface="Arial" panose="020B0604020202020204" pitchFamily="34" charset="0"/>
                <a:cs typeface="Arial" panose="020B0604020202020204" pitchFamily="34" charset="0"/>
              </a:rPr>
              <a:t>Subsecretaria </a:t>
            </a:r>
            <a:r>
              <a:rPr lang="es-MX" sz="1600" dirty="0" smtClean="0">
                <a:latin typeface="Arial" panose="020B0604020202020204" pitchFamily="34" charset="0"/>
                <a:cs typeface="Arial" panose="020B0604020202020204" pitchFamily="34" charset="0"/>
              </a:rPr>
              <a:t>de Ingresos, el Titular del OIC y de la Administración General </a:t>
            </a:r>
            <a:r>
              <a:rPr lang="es-MX" sz="1600" dirty="0" smtClean="0">
                <a:latin typeface="Arial" panose="020B0604020202020204" pitchFamily="34" charset="0"/>
                <a:cs typeface="Arial" panose="020B0604020202020204" pitchFamily="34" charset="0"/>
              </a:rPr>
              <a:t/>
            </a:r>
            <a:br>
              <a:rPr lang="es-MX" sz="1600" dirty="0" smtClean="0">
                <a:latin typeface="Arial" panose="020B0604020202020204" pitchFamily="34" charset="0"/>
                <a:cs typeface="Arial" panose="020B0604020202020204" pitchFamily="34" charset="0"/>
              </a:rPr>
            </a:br>
            <a:r>
              <a:rPr lang="es-MX" sz="1600" dirty="0" smtClean="0">
                <a:latin typeface="Arial" panose="020B0604020202020204" pitchFamily="34" charset="0"/>
                <a:cs typeface="Arial" panose="020B0604020202020204" pitchFamily="34" charset="0"/>
              </a:rPr>
              <a:t>de </a:t>
            </a:r>
            <a:r>
              <a:rPr lang="es-MX" sz="1600" dirty="0" smtClean="0">
                <a:latin typeface="Arial" panose="020B0604020202020204" pitchFamily="34" charset="0"/>
                <a:cs typeface="Arial" panose="020B0604020202020204" pitchFamily="34" charset="0"/>
              </a:rPr>
              <a:t>Hidrocarburos del SAT.</a:t>
            </a:r>
          </a:p>
          <a:p>
            <a:pPr marL="800100" lvl="1" indent="-342900" algn="just">
              <a:buFont typeface="+mj-lt"/>
              <a:buAutoNum type="arabicPeriod" startAt="2"/>
            </a:pPr>
            <a:endParaRPr lang="es-MX" sz="800" dirty="0" smtClean="0">
              <a:latin typeface="Arial" panose="020B0604020202020204" pitchFamily="34" charset="0"/>
              <a:cs typeface="Arial" panose="020B0604020202020204" pitchFamily="34" charset="0"/>
            </a:endParaRPr>
          </a:p>
          <a:p>
            <a:pPr marL="800100" lvl="1" indent="-342900" algn="just">
              <a:buFont typeface="+mj-lt"/>
              <a:buAutoNum type="arabicPeriod" startAt="2"/>
            </a:pPr>
            <a:r>
              <a:rPr lang="es-MX" sz="1600" dirty="0" smtClean="0">
                <a:latin typeface="Arial" panose="020B0604020202020204" pitchFamily="34" charset="0"/>
                <a:cs typeface="Arial" panose="020B0604020202020204" pitchFamily="34" charset="0"/>
              </a:rPr>
              <a:t>Se elaboró el Plan de Verificación 2018-2019 atendiendo:</a:t>
            </a:r>
          </a:p>
          <a:p>
            <a:pPr marL="1068388" lvl="1" indent="-342900" algn="just">
              <a:buFont typeface="+mj-lt"/>
              <a:buAutoNum type="alphaLcParenR"/>
            </a:pPr>
            <a:r>
              <a:rPr lang="es-MX" sz="1600" dirty="0" smtClean="0">
                <a:latin typeface="Arial" panose="020B0604020202020204" pitchFamily="34" charset="0"/>
                <a:cs typeface="Arial" panose="020B0604020202020204" pitchFamily="34" charset="0"/>
              </a:rPr>
              <a:t>Cumplimiento de los objetivos directos e indirectos aprobados.</a:t>
            </a:r>
          </a:p>
          <a:p>
            <a:pPr marL="1068388" lvl="1" indent="-342900" algn="just">
              <a:buFont typeface="+mj-lt"/>
              <a:buAutoNum type="alphaLcParenR"/>
            </a:pPr>
            <a:r>
              <a:rPr lang="es-MX" sz="1600" dirty="0" smtClean="0">
                <a:latin typeface="Arial" panose="020B0604020202020204" pitchFamily="34" charset="0"/>
                <a:cs typeface="Arial" panose="020B0604020202020204" pitchFamily="34" charset="0"/>
              </a:rPr>
              <a:t>Se buscó ampliar la cobertura temática sobre las obligaciones que tienen que presentar los contratistas.</a:t>
            </a:r>
          </a:p>
          <a:p>
            <a:pPr marL="1068388" lvl="1" indent="-342900" algn="just">
              <a:buFont typeface="+mj-lt"/>
              <a:buAutoNum type="alphaLcParenR"/>
            </a:pPr>
            <a:r>
              <a:rPr lang="es-MX" sz="1600" dirty="0" smtClean="0">
                <a:latin typeface="Arial" panose="020B0604020202020204" pitchFamily="34" charset="0"/>
                <a:cs typeface="Arial" panose="020B0604020202020204" pitchFamily="34" charset="0"/>
              </a:rPr>
              <a:t>Prioridad de </a:t>
            </a:r>
            <a:r>
              <a:rPr lang="es-MX" sz="1600" dirty="0" smtClean="0">
                <a:latin typeface="Arial" panose="020B0604020202020204" pitchFamily="34" charset="0"/>
                <a:cs typeface="Arial" panose="020B0604020202020204" pitchFamily="34" charset="0"/>
              </a:rPr>
              <a:t>proyectos de verificación en términos de mayor  recaudación para el Estado.</a:t>
            </a:r>
          </a:p>
          <a:p>
            <a:pPr marL="1068388" lvl="1" indent="-342900" algn="just">
              <a:buFont typeface="+mj-lt"/>
              <a:buAutoNum type="alphaLcParenR"/>
            </a:pPr>
            <a:r>
              <a:rPr lang="es-MX" sz="1600" dirty="0" smtClean="0">
                <a:latin typeface="Arial" panose="020B0604020202020204" pitchFamily="34" charset="0"/>
                <a:cs typeface="Arial" panose="020B0604020202020204" pitchFamily="34" charset="0"/>
              </a:rPr>
              <a:t>Establecer mecanismos que faciliten el cumplimiento de obligaciones (Calculadora de Precios Contractuales de Gas Natural y Condensados y Compendio de Criterios).</a:t>
            </a:r>
            <a:endParaRPr lang="es-MX" sz="1600" dirty="0">
              <a:latin typeface="Arial" panose="020B0604020202020204" pitchFamily="34" charset="0"/>
              <a:cs typeface="Arial" panose="020B0604020202020204" pitchFamily="34" charset="0"/>
            </a:endParaRPr>
          </a:p>
          <a:p>
            <a:pPr marL="1084263" lvl="1" indent="-358775" algn="just">
              <a:buFont typeface="+mj-lt"/>
              <a:buAutoNum type="alphaLcParenR"/>
            </a:pPr>
            <a:r>
              <a:rPr lang="es-MX" sz="1600" dirty="0" smtClean="0">
                <a:latin typeface="Arial" panose="020B0604020202020204" pitchFamily="34" charset="0"/>
                <a:cs typeface="Arial" panose="020B0604020202020204" pitchFamily="34" charset="0"/>
              </a:rPr>
              <a:t>Uso pleno de los recursos disponibles de la UISH y del SAT con criterios de eficiencia y economía.</a:t>
            </a:r>
          </a:p>
        </p:txBody>
      </p:sp>
    </p:spTree>
    <p:extLst>
      <p:ext uri="{BB962C8B-B14F-4D97-AF65-F5344CB8AC3E}">
        <p14:creationId xmlns:p14="http://schemas.microsoft.com/office/powerpoint/2010/main" val="307167573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2 Título"/>
          <p:cNvSpPr txBox="1">
            <a:spLocks/>
          </p:cNvSpPr>
          <p:nvPr/>
        </p:nvSpPr>
        <p:spPr>
          <a:xfrm>
            <a:off x="457200" y="8030"/>
            <a:ext cx="8229600" cy="54186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a:latin typeface="Arial" panose="020B0604020202020204" pitchFamily="34" charset="0"/>
                <a:cs typeface="Arial" panose="020B0604020202020204" pitchFamily="34" charset="0"/>
              </a:rPr>
              <a:t>Labores de Verificación: Objetivos</a:t>
            </a:r>
          </a:p>
        </p:txBody>
      </p:sp>
      <p:cxnSp>
        <p:nvCxnSpPr>
          <p:cNvPr id="7" name="Conector recto 20"/>
          <p:cNvCxnSpPr/>
          <p:nvPr/>
        </p:nvCxnSpPr>
        <p:spPr>
          <a:xfrm>
            <a:off x="380999" y="552291"/>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500347"/>
            <a:ext cx="2133600" cy="365125"/>
          </a:xfrm>
        </p:spPr>
        <p:txBody>
          <a:bodyPr/>
          <a:lstStyle/>
          <a:p>
            <a:pPr>
              <a:defRPr/>
            </a:pPr>
            <a:fld id="{B52C4CE1-CF2D-44DA-BDA0-AAB28C2FDB12}" type="slidenum">
              <a:rPr lang="en-US" smtClean="0"/>
              <a:pPr>
                <a:defRPr/>
              </a:pPr>
              <a:t>29</a:t>
            </a:fld>
            <a:endParaRPr lang="en-US" dirty="0"/>
          </a:p>
        </p:txBody>
      </p:sp>
      <p:sp>
        <p:nvSpPr>
          <p:cNvPr id="40" name="CuadroTexto 39"/>
          <p:cNvSpPr txBox="1"/>
          <p:nvPr/>
        </p:nvSpPr>
        <p:spPr>
          <a:xfrm>
            <a:off x="507955" y="1194947"/>
            <a:ext cx="2525276" cy="1323439"/>
          </a:xfrm>
          <a:prstGeom prst="rect">
            <a:avLst/>
          </a:prstGeom>
          <a:solidFill>
            <a:srgbClr val="C0504D"/>
          </a:solidFill>
          <a:ln w="25400" cap="flat" cmpd="sng" algn="ctr">
            <a:solidFill>
              <a:srgbClr val="C0504D"/>
            </a:solidFill>
            <a:prstDash val="solid"/>
          </a:ln>
          <a:effectLst/>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MX" sz="1600" b="0" i="0" u="none" strike="noStrike" kern="0" cap="none" spc="0" normalizeH="0" baseline="0" noProof="0" dirty="0" smtClean="0">
                <a:ln>
                  <a:noFill/>
                </a:ln>
                <a:solidFill>
                  <a:prstClr val="white"/>
                </a:solidFill>
                <a:effectLst/>
                <a:uLnTx/>
                <a:uFillTx/>
                <a:latin typeface="Arial" panose="020B0604020202020204" pitchFamily="34" charset="0"/>
                <a:cs typeface="Arial" panose="020B0604020202020204" pitchFamily="34" charset="0"/>
              </a:rPr>
              <a:t>Proteger la recaudación</a:t>
            </a:r>
            <a:r>
              <a:rPr kumimoji="0" lang="es-MX" sz="1600" b="0" i="0" u="none" strike="noStrike" kern="0" cap="none" spc="0" normalizeH="0" noProof="0" dirty="0" smtClean="0">
                <a:ln>
                  <a:noFill/>
                </a:ln>
                <a:solidFill>
                  <a:prstClr val="white"/>
                </a:solidFill>
                <a:effectLst/>
                <a:uLnTx/>
                <a:uFillTx/>
                <a:latin typeface="Arial" panose="020B0604020202020204" pitchFamily="34" charset="0"/>
                <a:cs typeface="Arial" panose="020B0604020202020204" pitchFamily="34" charset="0"/>
              </a:rPr>
              <a:t> </a:t>
            </a:r>
            <a:br>
              <a:rPr kumimoji="0" lang="es-MX" sz="1600" b="0" i="0" u="none" strike="noStrike" kern="0" cap="none" spc="0" normalizeH="0" noProof="0" dirty="0" smtClean="0">
                <a:ln>
                  <a:noFill/>
                </a:ln>
                <a:solidFill>
                  <a:prstClr val="white"/>
                </a:solidFill>
                <a:effectLst/>
                <a:uLnTx/>
                <a:uFillTx/>
                <a:latin typeface="Arial" panose="020B0604020202020204" pitchFamily="34" charset="0"/>
                <a:cs typeface="Arial" panose="020B0604020202020204" pitchFamily="34" charset="0"/>
              </a:rPr>
            </a:br>
            <a:r>
              <a:rPr kumimoji="0" lang="es-MX" sz="1600" b="0" i="0" u="none" strike="noStrike" kern="0" cap="none" spc="0" normalizeH="0" baseline="0" noProof="0" dirty="0" smtClean="0">
                <a:ln>
                  <a:noFill/>
                </a:ln>
                <a:solidFill>
                  <a:prstClr val="white"/>
                </a:solidFill>
                <a:effectLst/>
                <a:uLnTx/>
                <a:uFillTx/>
                <a:latin typeface="Arial" panose="020B0604020202020204" pitchFamily="34" charset="0"/>
                <a:cs typeface="Arial" panose="020B0604020202020204" pitchFamily="34" charset="0"/>
              </a:rPr>
              <a:t>del Estado.</a:t>
            </a:r>
          </a:p>
          <a:p>
            <a:pPr marL="0" marR="0" lvl="0" indent="0" algn="ctr" defTabSz="914400" eaLnBrk="1" fontAlgn="auto" latinLnBrk="0" hangingPunct="1">
              <a:lnSpc>
                <a:spcPct val="100000"/>
              </a:lnSpc>
              <a:spcBef>
                <a:spcPts val="0"/>
              </a:spcBef>
              <a:spcAft>
                <a:spcPts val="0"/>
              </a:spcAft>
              <a:buClrTx/>
              <a:buSzTx/>
              <a:buFontTx/>
              <a:buNone/>
              <a:tabLst/>
              <a:defRPr/>
            </a:pPr>
            <a:r>
              <a:rPr lang="es-MX" sz="1600" kern="0" dirty="0" smtClean="0">
                <a:solidFill>
                  <a:prstClr val="white"/>
                </a:solidFill>
                <a:latin typeface="Arial" panose="020B0604020202020204" pitchFamily="34" charset="0"/>
                <a:cs typeface="Arial" panose="020B0604020202020204" pitchFamily="34" charset="0"/>
              </a:rPr>
              <a:t>(a través de la recaudación primaria y secundaria)</a:t>
            </a:r>
            <a:endParaRPr kumimoji="0" lang="es-MX" sz="1600" b="0" i="0" u="none" strike="noStrike" kern="0" cap="none" spc="0" normalizeH="0" baseline="0" noProof="0" dirty="0" smtClean="0">
              <a:ln>
                <a:noFill/>
              </a:ln>
              <a:solidFill>
                <a:prstClr val="white"/>
              </a:solidFill>
              <a:effectLst/>
              <a:uLnTx/>
              <a:uFillTx/>
              <a:latin typeface="Arial" panose="020B0604020202020204" pitchFamily="34" charset="0"/>
              <a:cs typeface="Arial" panose="020B0604020202020204" pitchFamily="34" charset="0"/>
            </a:endParaRPr>
          </a:p>
        </p:txBody>
      </p:sp>
      <p:sp>
        <p:nvSpPr>
          <p:cNvPr id="41" name="CuadroTexto 40"/>
          <p:cNvSpPr txBox="1"/>
          <p:nvPr/>
        </p:nvSpPr>
        <p:spPr>
          <a:xfrm>
            <a:off x="3385751" y="856393"/>
            <a:ext cx="5224848" cy="1754326"/>
          </a:xfrm>
          <a:prstGeom prst="rect">
            <a:avLst/>
          </a:prstGeom>
          <a:gradFill rotWithShape="1">
            <a:gsLst>
              <a:gs pos="100000">
                <a:srgbClr val="990000">
                  <a:tint val="50000"/>
                  <a:satMod val="300000"/>
                </a:srgbClr>
              </a:gs>
              <a:gs pos="14000">
                <a:srgbClr val="990000">
                  <a:tint val="37000"/>
                  <a:satMod val="300000"/>
                </a:srgbClr>
              </a:gs>
              <a:gs pos="100000">
                <a:srgbClr val="990000">
                  <a:tint val="15000"/>
                  <a:satMod val="350000"/>
                </a:srgbClr>
              </a:gs>
            </a:gsLst>
            <a:lin ang="16200000" scaled="1"/>
          </a:gradFill>
          <a:ln w="9525" cap="flat" cmpd="sng" algn="ctr">
            <a:solidFill>
              <a:srgbClr val="990000">
                <a:shade val="95000"/>
                <a:satMod val="105000"/>
              </a:srgbClr>
            </a:solidFill>
            <a:prstDash val="solid"/>
          </a:ln>
          <a:effectLst/>
        </p:spPr>
        <p:txBody>
          <a:bodyPr wrap="square" rtlCol="0">
            <a:spAutoFit/>
          </a:bodyPr>
          <a:lstStyle/>
          <a:p>
            <a:pPr lvl="0" algn="just"/>
            <a:r>
              <a:rPr lang="es-MX" sz="1200" kern="0" dirty="0" smtClean="0">
                <a:latin typeface="Arial" panose="020B0604020202020204" pitchFamily="34" charset="0"/>
                <a:cs typeface="Arial" panose="020B0604020202020204" pitchFamily="34" charset="0"/>
              </a:rPr>
              <a:t>Uno de los objetivos fundamentales de la reforma energética es la obtención de ingresos por las actividades de exploración y extracción de hidrocarburos para fortalecer las finanzas nacionales y el desarrollo económico de largo plazo.</a:t>
            </a:r>
          </a:p>
          <a:p>
            <a:pPr lvl="0" algn="just"/>
            <a:endParaRPr lang="es-MX" sz="1200" kern="0" dirty="0" smtClean="0">
              <a:latin typeface="Arial" panose="020B0604020202020204" pitchFamily="34" charset="0"/>
              <a:cs typeface="Arial" panose="020B0604020202020204" pitchFamily="34" charset="0"/>
            </a:endParaRPr>
          </a:p>
          <a:p>
            <a:pPr lvl="0" algn="just"/>
            <a:r>
              <a:rPr lang="es-MX" sz="1200" kern="0" dirty="0" smtClean="0">
                <a:latin typeface="Arial" panose="020B0604020202020204" pitchFamily="34" charset="0"/>
                <a:cs typeface="Arial" panose="020B0604020202020204" pitchFamily="34" charset="0"/>
              </a:rPr>
              <a:t>A la SHCP le corresponde garantizar el flujo de efectivo a favor del Estado conforme a la LISH, por lo que cuenta con funciones para revisar y verificar </a:t>
            </a:r>
            <a:r>
              <a:rPr lang="es-MX" sz="1200" b="1" u="sng" kern="0" dirty="0" smtClean="0">
                <a:latin typeface="Arial" panose="020B0604020202020204" pitchFamily="34" charset="0"/>
                <a:cs typeface="Arial" panose="020B0604020202020204" pitchFamily="34" charset="0"/>
              </a:rPr>
              <a:t>directamente</a:t>
            </a:r>
            <a:r>
              <a:rPr lang="es-MX" sz="1200" kern="0" dirty="0" smtClean="0">
                <a:latin typeface="Arial" panose="020B0604020202020204" pitchFamily="34" charset="0"/>
                <a:cs typeface="Arial" panose="020B0604020202020204" pitchFamily="34" charset="0"/>
              </a:rPr>
              <a:t> los aspectos financieros de los contratos a través de las labores de verificación. </a:t>
            </a:r>
          </a:p>
        </p:txBody>
      </p:sp>
      <p:sp>
        <p:nvSpPr>
          <p:cNvPr id="42" name="CuadroTexto 41"/>
          <p:cNvSpPr txBox="1"/>
          <p:nvPr/>
        </p:nvSpPr>
        <p:spPr>
          <a:xfrm>
            <a:off x="498788" y="3029021"/>
            <a:ext cx="2534443" cy="1077218"/>
          </a:xfrm>
          <a:prstGeom prst="rect">
            <a:avLst/>
          </a:prstGeom>
          <a:solidFill>
            <a:srgbClr val="C0504D"/>
          </a:solidFill>
          <a:ln w="25400" cap="flat" cmpd="sng" algn="ctr">
            <a:solidFill>
              <a:srgbClr val="C0504D"/>
            </a:solidFill>
            <a:prstDash val="solid"/>
          </a:ln>
          <a:effectLst/>
        </p:spPr>
        <p:txBody>
          <a:bodyPr wrap="square" rtlCol="0">
            <a:spAutoFit/>
          </a:bodyPr>
          <a:lstStyle>
            <a:defPPr>
              <a:defRPr lang="es-MX"/>
            </a:defPPr>
            <a:lvl1pPr algn="just">
              <a:defRPr sz="1600">
                <a:latin typeface="Soberana Sans" panose="02000000000000000000" pitchFamily="50" charset="0"/>
              </a:defRPr>
            </a:lvl1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MX" b="0" i="0" u="none" strike="noStrike" kern="0" cap="none" spc="0" normalizeH="0" baseline="0" noProof="0" dirty="0" smtClean="0">
                <a:ln>
                  <a:noFill/>
                </a:ln>
                <a:solidFill>
                  <a:prstClr val="white"/>
                </a:solidFill>
                <a:effectLst/>
                <a:uLnTx/>
                <a:uFillTx/>
                <a:latin typeface="Arial" panose="020B0604020202020204" pitchFamily="34" charset="0"/>
                <a:cs typeface="Arial" panose="020B0604020202020204" pitchFamily="34" charset="0"/>
              </a:rPr>
              <a:t>Monitorear</a:t>
            </a:r>
            <a:r>
              <a:rPr kumimoji="0" lang="es-MX" b="0" i="0" u="none" strike="noStrike" kern="0" cap="none" spc="0" normalizeH="0" noProof="0" dirty="0" smtClean="0">
                <a:ln>
                  <a:noFill/>
                </a:ln>
                <a:solidFill>
                  <a:prstClr val="white"/>
                </a:solidFill>
                <a:effectLst/>
                <a:uLnTx/>
                <a:uFillTx/>
                <a:latin typeface="Arial" panose="020B0604020202020204" pitchFamily="34" charset="0"/>
                <a:cs typeface="Arial" panose="020B0604020202020204" pitchFamily="34" charset="0"/>
              </a:rPr>
              <a:t> </a:t>
            </a:r>
            <a:r>
              <a:rPr kumimoji="0" lang="es-MX" b="0" i="0" u="none" strike="noStrike" kern="0" cap="none" spc="0" normalizeH="0" baseline="0" noProof="0" dirty="0" smtClean="0">
                <a:ln>
                  <a:noFill/>
                </a:ln>
                <a:solidFill>
                  <a:prstClr val="white"/>
                </a:solidFill>
                <a:effectLst/>
                <a:uLnTx/>
                <a:uFillTx/>
                <a:latin typeface="Arial" panose="020B0604020202020204" pitchFamily="34" charset="0"/>
                <a:cs typeface="Arial" panose="020B0604020202020204" pitchFamily="34" charset="0"/>
              </a:rPr>
              <a:t>la</a:t>
            </a:r>
            <a:r>
              <a:rPr kumimoji="0" lang="es-MX" b="0" i="0" u="none" strike="noStrike" kern="0" cap="none" spc="0" normalizeH="0" noProof="0" dirty="0" smtClean="0">
                <a:ln>
                  <a:noFill/>
                </a:ln>
                <a:solidFill>
                  <a:prstClr val="white"/>
                </a:solidFill>
                <a:effectLst/>
                <a:uLnTx/>
                <a:uFillTx/>
                <a:latin typeface="Arial" panose="020B0604020202020204" pitchFamily="34" charset="0"/>
                <a:cs typeface="Arial" panose="020B0604020202020204" pitchFamily="34" charset="0"/>
              </a:rPr>
              <a:t> normatividad relacionada a los aspectos financieros de los contratos. </a:t>
            </a:r>
            <a:endParaRPr kumimoji="0" lang="es-MX" b="0"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
        <p:nvSpPr>
          <p:cNvPr id="43" name="CuadroTexto 42"/>
          <p:cNvSpPr txBox="1"/>
          <p:nvPr/>
        </p:nvSpPr>
        <p:spPr>
          <a:xfrm>
            <a:off x="507953" y="5118775"/>
            <a:ext cx="2534444" cy="830997"/>
          </a:xfrm>
          <a:prstGeom prst="rect">
            <a:avLst/>
          </a:prstGeom>
          <a:solidFill>
            <a:srgbClr val="C0504D"/>
          </a:solidFill>
          <a:ln w="25400" cap="flat" cmpd="sng" algn="ctr">
            <a:solidFill>
              <a:srgbClr val="C0504D"/>
            </a:solidFill>
            <a:prstDash val="solid"/>
          </a:ln>
          <a:effectLst/>
        </p:spPr>
        <p:txBody>
          <a:bodyPr wrap="square" rtlCol="0">
            <a:spAutoFit/>
          </a:bodyPr>
          <a:lstStyle>
            <a:defPPr>
              <a:defRPr lang="es-MX"/>
            </a:defPPr>
            <a:lvl1pPr algn="just">
              <a:defRPr sz="1600">
                <a:latin typeface="Soberana Sans" panose="02000000000000000000" pitchFamily="50" charset="0"/>
              </a:defRPr>
            </a:lvl1pPr>
          </a:lstStyle>
          <a:p>
            <a:pPr lvl="0" algn="ctr"/>
            <a:r>
              <a:rPr lang="es-MX" kern="0" dirty="0" smtClean="0">
                <a:solidFill>
                  <a:prstClr val="white"/>
                </a:solidFill>
                <a:latin typeface="Arial" panose="020B0604020202020204" pitchFamily="34" charset="0"/>
                <a:cs typeface="Arial" panose="020B0604020202020204" pitchFamily="34" charset="0"/>
              </a:rPr>
              <a:t>Ejecutar las verificaciones con economía y eficiencia. </a:t>
            </a:r>
          </a:p>
        </p:txBody>
      </p:sp>
      <p:sp>
        <p:nvSpPr>
          <p:cNvPr id="44" name="CuadroTexto 43"/>
          <p:cNvSpPr txBox="1"/>
          <p:nvPr/>
        </p:nvSpPr>
        <p:spPr>
          <a:xfrm>
            <a:off x="3319611" y="3126307"/>
            <a:ext cx="5290988" cy="892552"/>
          </a:xfrm>
          <a:prstGeom prst="rect">
            <a:avLst/>
          </a:prstGeom>
          <a:noFill/>
          <a:ln w="9525" cap="flat" cmpd="sng" algn="ctr">
            <a:noFill/>
            <a:prstDash val="solid"/>
          </a:ln>
          <a:effectLst/>
        </p:spPr>
        <p:txBody>
          <a:bodyPr wrap="square" rtlCol="0">
            <a:spAutoFit/>
          </a:bodyPr>
          <a:lstStyle>
            <a:defPPr>
              <a:defRPr lang="es-MX"/>
            </a:defPPr>
            <a:lvl1pPr>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marR="0" lvl="0" algn="just" defTabSz="914400" eaLnBrk="1" fontAlgn="auto" latinLnBrk="0" hangingPunct="1">
              <a:lnSpc>
                <a:spcPct val="100000"/>
              </a:lnSpc>
              <a:spcBef>
                <a:spcPts val="0"/>
              </a:spcBef>
              <a:spcAft>
                <a:spcPts val="0"/>
              </a:spcAft>
              <a:buClrTx/>
              <a:buSzTx/>
              <a:tabLst/>
              <a:defRPr/>
            </a:pPr>
            <a:r>
              <a:rPr kumimoji="0" lang="es-MX" sz="1300" b="0" i="0" u="sng"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Preventivo</a:t>
            </a:r>
          </a:p>
          <a:p>
            <a:pPr algn="just">
              <a:defRPr/>
            </a:pPr>
            <a:r>
              <a:rPr lang="es-MX" sz="1300" kern="0" dirty="0" smtClean="0">
                <a:solidFill>
                  <a:prstClr val="black"/>
                </a:solidFill>
                <a:latin typeface="Arial" panose="020B0604020202020204" pitchFamily="34" charset="0"/>
                <a:cs typeface="Arial" panose="020B0604020202020204" pitchFamily="34" charset="0"/>
              </a:rPr>
              <a:t>Es </a:t>
            </a:r>
            <a:r>
              <a:rPr lang="es-MX" sz="1300" kern="0" dirty="0">
                <a:solidFill>
                  <a:prstClr val="black"/>
                </a:solidFill>
                <a:latin typeface="Arial" panose="020B0604020202020204" pitchFamily="34" charset="0"/>
                <a:cs typeface="Arial" panose="020B0604020202020204" pitchFamily="34" charset="0"/>
              </a:rPr>
              <a:t>importante dado que </a:t>
            </a:r>
            <a:r>
              <a:rPr lang="es-MX" sz="1300" kern="0" dirty="0" smtClean="0">
                <a:solidFill>
                  <a:prstClr val="black"/>
                </a:solidFill>
                <a:latin typeface="Arial" panose="020B0604020202020204" pitchFamily="34" charset="0"/>
                <a:cs typeface="Arial" panose="020B0604020202020204" pitchFamily="34" charset="0"/>
              </a:rPr>
              <a:t>el cumplimiento normativo reduce el </a:t>
            </a:r>
            <a:r>
              <a:rPr lang="es-MX" sz="1300" kern="0" dirty="0">
                <a:solidFill>
                  <a:prstClr val="black"/>
                </a:solidFill>
                <a:latin typeface="Arial" panose="020B0604020202020204" pitchFamily="34" charset="0"/>
                <a:cs typeface="Arial" panose="020B0604020202020204" pitchFamily="34" charset="0"/>
              </a:rPr>
              <a:t>número de incidencias e</a:t>
            </a:r>
            <a:r>
              <a:rPr lang="es-MX" sz="1300" kern="0" dirty="0" smtClean="0">
                <a:solidFill>
                  <a:prstClr val="black"/>
                </a:solidFill>
                <a:latin typeface="Arial" panose="020B0604020202020204" pitchFamily="34" charset="0"/>
                <a:cs typeface="Arial" panose="020B0604020202020204" pitchFamily="34" charset="0"/>
              </a:rPr>
              <a:t> irregularidades. </a:t>
            </a:r>
            <a:r>
              <a:rPr lang="es-MX" sz="1300" kern="0" dirty="0">
                <a:solidFill>
                  <a:prstClr val="black"/>
                </a:solidFill>
                <a:latin typeface="Arial" panose="020B0604020202020204" pitchFamily="34" charset="0"/>
                <a:cs typeface="Arial" panose="020B0604020202020204" pitchFamily="34" charset="0"/>
              </a:rPr>
              <a:t>P</a:t>
            </a:r>
            <a:r>
              <a:rPr lang="es-MX" sz="1300" kern="0" dirty="0" smtClean="0">
                <a:solidFill>
                  <a:prstClr val="black"/>
                </a:solidFill>
                <a:latin typeface="Arial" panose="020B0604020202020204" pitchFamily="34" charset="0"/>
                <a:cs typeface="Arial" panose="020B0604020202020204" pitchFamily="34" charset="0"/>
              </a:rPr>
              <a:t>or tanto, se esperaría un aumento en la efectividad de </a:t>
            </a:r>
            <a:r>
              <a:rPr lang="es-MX" sz="1300" kern="0" dirty="0">
                <a:solidFill>
                  <a:prstClr val="black"/>
                </a:solidFill>
                <a:latin typeface="Arial" panose="020B0604020202020204" pitchFamily="34" charset="0"/>
                <a:cs typeface="Arial" panose="020B0604020202020204" pitchFamily="34" charset="0"/>
              </a:rPr>
              <a:t>verificaciones futuras.</a:t>
            </a:r>
          </a:p>
        </p:txBody>
      </p:sp>
      <p:sp>
        <p:nvSpPr>
          <p:cNvPr id="45" name="CuadroTexto 44"/>
          <p:cNvSpPr txBox="1"/>
          <p:nvPr/>
        </p:nvSpPr>
        <p:spPr>
          <a:xfrm>
            <a:off x="3319612" y="4897014"/>
            <a:ext cx="5290988" cy="1292662"/>
          </a:xfrm>
          <a:prstGeom prst="rect">
            <a:avLst/>
          </a:prstGeom>
          <a:noFill/>
          <a:ln w="9525" cap="flat" cmpd="sng" algn="ctr">
            <a:noFill/>
            <a:prstDash val="solid"/>
          </a:ln>
          <a:effectLst/>
        </p:spPr>
        <p:txBody>
          <a:bodyPr wrap="square" rtlCol="0">
            <a:spAutoFit/>
          </a:bodyPr>
          <a:lstStyle>
            <a:defPPr>
              <a:defRPr lang="es-MX"/>
            </a:defPPr>
            <a:lvl1pPr marL="285750" marR="0" lvl="0" indent="-285750" fontAlgn="auto">
              <a:lnSpc>
                <a:spcPct val="100000"/>
              </a:lnSpc>
              <a:spcBef>
                <a:spcPts val="0"/>
              </a:spcBef>
              <a:spcAft>
                <a:spcPts val="0"/>
              </a:spcAft>
              <a:buClrTx/>
              <a:buSzTx/>
              <a:buFont typeface="Wingdings" panose="05000000000000000000" pitchFamily="2" charset="2"/>
              <a:buChar char="ü"/>
              <a:tabLst/>
              <a:defRPr kumimoji="0" sz="1300" b="0" i="0" u="none" strike="noStrike" kern="0" cap="none" spc="0" normalizeH="0" baseline="0">
                <a:ln>
                  <a:noFill/>
                </a:ln>
                <a:solidFill>
                  <a:prstClr val="black"/>
                </a:solidFill>
                <a:effectLst/>
                <a:uLnTx/>
                <a:uFillTx/>
                <a:latin typeface="Soberana Sans" panose="02000000000000000000" pitchFamily="50"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marL="0" indent="0" algn="just">
              <a:buNone/>
            </a:pPr>
            <a:r>
              <a:rPr lang="es-MX" u="sng" dirty="0" smtClean="0">
                <a:latin typeface="Arial" panose="020B0604020202020204" pitchFamily="34" charset="0"/>
                <a:cs typeface="Arial" panose="020B0604020202020204" pitchFamily="34" charset="0"/>
              </a:rPr>
              <a:t>Correctivo/administrativo</a:t>
            </a:r>
          </a:p>
          <a:p>
            <a:pPr marL="0" indent="0" algn="just">
              <a:buNone/>
            </a:pPr>
            <a:r>
              <a:rPr lang="es-MX" dirty="0" smtClean="0">
                <a:latin typeface="Arial" panose="020B0604020202020204" pitchFamily="34" charset="0"/>
                <a:cs typeface="Arial" panose="020B0604020202020204" pitchFamily="34" charset="0"/>
              </a:rPr>
              <a:t>Como área verificadora, </a:t>
            </a:r>
            <a:r>
              <a:rPr lang="es-MX" dirty="0">
                <a:latin typeface="Arial" panose="020B0604020202020204" pitchFamily="34" charset="0"/>
                <a:cs typeface="Arial" panose="020B0604020202020204" pitchFamily="34" charset="0"/>
              </a:rPr>
              <a:t>dados los recursos escasos y el costo administrativo de realizar </a:t>
            </a:r>
            <a:r>
              <a:rPr lang="es-MX" dirty="0" smtClean="0">
                <a:latin typeface="Arial" panose="020B0604020202020204" pitchFamily="34" charset="0"/>
                <a:cs typeface="Arial" panose="020B0604020202020204" pitchFamily="34" charset="0"/>
              </a:rPr>
              <a:t>verificaciones, </a:t>
            </a:r>
            <a:r>
              <a:rPr lang="es-MX" dirty="0">
                <a:latin typeface="Arial" panose="020B0604020202020204" pitchFamily="34" charset="0"/>
                <a:cs typeface="Arial" panose="020B0604020202020204" pitchFamily="34" charset="0"/>
              </a:rPr>
              <a:t>es importante realizarlas con </a:t>
            </a:r>
            <a:r>
              <a:rPr lang="es-MX" dirty="0" smtClean="0">
                <a:latin typeface="Arial" panose="020B0604020202020204" pitchFamily="34" charset="0"/>
                <a:cs typeface="Arial" panose="020B0604020202020204" pitchFamily="34" charset="0"/>
              </a:rPr>
              <a:t>criterios </a:t>
            </a:r>
            <a:r>
              <a:rPr lang="es-MX" dirty="0">
                <a:latin typeface="Arial" panose="020B0604020202020204" pitchFamily="34" charset="0"/>
                <a:cs typeface="Arial" panose="020B0604020202020204" pitchFamily="34" charset="0"/>
              </a:rPr>
              <a:t>de economía y </a:t>
            </a:r>
            <a:r>
              <a:rPr lang="es-MX" dirty="0" smtClean="0">
                <a:latin typeface="Arial" panose="020B0604020202020204" pitchFamily="34" charset="0"/>
                <a:cs typeface="Arial" panose="020B0604020202020204" pitchFamily="34" charset="0"/>
              </a:rPr>
              <a:t>eficiencia </a:t>
            </a:r>
            <a:r>
              <a:rPr lang="es-MX" dirty="0">
                <a:latin typeface="Arial" panose="020B0604020202020204" pitchFamily="34" charset="0"/>
                <a:cs typeface="Arial" panose="020B0604020202020204" pitchFamily="34" charset="0"/>
              </a:rPr>
              <a:t>con el fin de maximizar el impacto de </a:t>
            </a:r>
            <a:r>
              <a:rPr lang="es-MX" dirty="0" smtClean="0">
                <a:latin typeface="Arial" panose="020B0604020202020204" pitchFamily="34" charset="0"/>
                <a:cs typeface="Arial" panose="020B0604020202020204" pitchFamily="34" charset="0"/>
              </a:rPr>
              <a:t>las acciones</a:t>
            </a:r>
            <a:r>
              <a:rPr lang="es-MX" dirty="0">
                <a:latin typeface="Arial" panose="020B0604020202020204" pitchFamily="34" charset="0"/>
                <a:cs typeface="Arial" panose="020B0604020202020204" pitchFamily="34" charset="0"/>
              </a:rPr>
              <a:t>, </a:t>
            </a:r>
            <a:r>
              <a:rPr lang="es-MX" dirty="0" smtClean="0">
                <a:latin typeface="Arial" panose="020B0604020202020204" pitchFamily="34" charset="0"/>
                <a:cs typeface="Arial" panose="020B0604020202020204" pitchFamily="34" charset="0"/>
              </a:rPr>
              <a:t>lo que requiere </a:t>
            </a:r>
            <a:r>
              <a:rPr lang="es-MX" dirty="0">
                <a:latin typeface="Arial" panose="020B0604020202020204" pitchFamily="34" charset="0"/>
                <a:cs typeface="Arial" panose="020B0604020202020204" pitchFamily="34" charset="0"/>
              </a:rPr>
              <a:t>una buena </a:t>
            </a:r>
            <a:r>
              <a:rPr lang="es-MX" dirty="0" smtClean="0">
                <a:latin typeface="Arial" panose="020B0604020202020204" pitchFamily="34" charset="0"/>
                <a:cs typeface="Arial" panose="020B0604020202020204" pitchFamily="34" charset="0"/>
              </a:rPr>
              <a:t>planeación y programación.</a:t>
            </a:r>
          </a:p>
        </p:txBody>
      </p:sp>
      <p:sp>
        <p:nvSpPr>
          <p:cNvPr id="46" name="CuadroTexto 45"/>
          <p:cNvSpPr txBox="1"/>
          <p:nvPr/>
        </p:nvSpPr>
        <p:spPr>
          <a:xfrm>
            <a:off x="662428" y="2659781"/>
            <a:ext cx="2172194" cy="338554"/>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MX" sz="1600" b="1"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Objetivo indirecto  1</a:t>
            </a:r>
          </a:p>
        </p:txBody>
      </p:sp>
      <p:sp>
        <p:nvSpPr>
          <p:cNvPr id="47" name="CuadroTexto 46"/>
          <p:cNvSpPr txBox="1"/>
          <p:nvPr/>
        </p:nvSpPr>
        <p:spPr>
          <a:xfrm>
            <a:off x="679066" y="4776124"/>
            <a:ext cx="2155556" cy="338554"/>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MX" sz="1600" b="1"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Objetivo</a:t>
            </a:r>
            <a:r>
              <a:rPr kumimoji="0" lang="es-MX" sz="1600" b="1" i="0" u="none" strike="noStrike" kern="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a:t>
            </a:r>
            <a:r>
              <a:rPr lang="es-MX" sz="1600" b="1" kern="0" dirty="0">
                <a:solidFill>
                  <a:prstClr val="black"/>
                </a:solidFill>
                <a:latin typeface="Arial" panose="020B0604020202020204" pitchFamily="34" charset="0"/>
                <a:cs typeface="Arial" panose="020B0604020202020204" pitchFamily="34" charset="0"/>
              </a:rPr>
              <a:t>i</a:t>
            </a:r>
            <a:r>
              <a:rPr kumimoji="0" lang="es-MX" sz="1600" b="1" i="0" u="none" strike="noStrike" kern="0" cap="none" spc="0" normalizeH="0" baseline="0" noProof="0" dirty="0" err="1" smtClean="0">
                <a:ln>
                  <a:noFill/>
                </a:ln>
                <a:solidFill>
                  <a:prstClr val="black"/>
                </a:solidFill>
                <a:effectLst/>
                <a:uLnTx/>
                <a:uFillTx/>
                <a:latin typeface="Arial" panose="020B0604020202020204" pitchFamily="34" charset="0"/>
                <a:cs typeface="Arial" panose="020B0604020202020204" pitchFamily="34" charset="0"/>
              </a:rPr>
              <a:t>ndirecto</a:t>
            </a:r>
            <a:r>
              <a:rPr kumimoji="0" lang="es-MX" sz="1600" b="1"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 2</a:t>
            </a:r>
          </a:p>
        </p:txBody>
      </p:sp>
      <p:cxnSp>
        <p:nvCxnSpPr>
          <p:cNvPr id="48" name="Conector recto de flecha 47"/>
          <p:cNvCxnSpPr>
            <a:stCxn id="40" idx="3"/>
            <a:endCxn id="41" idx="1"/>
          </p:cNvCxnSpPr>
          <p:nvPr/>
        </p:nvCxnSpPr>
        <p:spPr>
          <a:xfrm flipV="1">
            <a:off x="3033231" y="1733556"/>
            <a:ext cx="352520" cy="123111"/>
          </a:xfrm>
          <a:prstGeom prst="straightConnector1">
            <a:avLst/>
          </a:prstGeom>
          <a:noFill/>
          <a:ln w="9525" cap="flat" cmpd="sng" algn="ctr">
            <a:solidFill>
              <a:sysClr val="windowText" lastClr="000000">
                <a:shade val="95000"/>
                <a:satMod val="105000"/>
              </a:sysClr>
            </a:solidFill>
            <a:prstDash val="solid"/>
            <a:tailEnd type="triangle"/>
          </a:ln>
          <a:effectLst/>
        </p:spPr>
      </p:cxnSp>
      <p:cxnSp>
        <p:nvCxnSpPr>
          <p:cNvPr id="50" name="Conector angular 49"/>
          <p:cNvCxnSpPr>
            <a:stCxn id="40" idx="1"/>
            <a:endCxn id="42" idx="1"/>
          </p:cNvCxnSpPr>
          <p:nvPr/>
        </p:nvCxnSpPr>
        <p:spPr>
          <a:xfrm rot="10800000" flipV="1">
            <a:off x="498789" y="1856666"/>
            <a:ext cx="9167" cy="1710963"/>
          </a:xfrm>
          <a:prstGeom prst="bentConnector3">
            <a:avLst>
              <a:gd name="adj1" fmla="val 2593728"/>
            </a:avLst>
          </a:prstGeom>
          <a:noFill/>
          <a:ln w="9525" cap="flat" cmpd="sng" algn="ctr">
            <a:solidFill>
              <a:sysClr val="windowText" lastClr="000000">
                <a:shade val="95000"/>
                <a:satMod val="105000"/>
              </a:sysClr>
            </a:solidFill>
            <a:prstDash val="solid"/>
            <a:tailEnd type="triangle"/>
          </a:ln>
          <a:effectLst/>
        </p:spPr>
      </p:cxnSp>
      <p:cxnSp>
        <p:nvCxnSpPr>
          <p:cNvPr id="71" name="Conector angular 70"/>
          <p:cNvCxnSpPr>
            <a:stCxn id="40" idx="1"/>
            <a:endCxn id="43" idx="1"/>
          </p:cNvCxnSpPr>
          <p:nvPr/>
        </p:nvCxnSpPr>
        <p:spPr>
          <a:xfrm rot="10800000" flipV="1">
            <a:off x="507953" y="1856666"/>
            <a:ext cx="2" cy="3677607"/>
          </a:xfrm>
          <a:prstGeom prst="bentConnector3">
            <a:avLst>
              <a:gd name="adj1" fmla="val 11430100000"/>
            </a:avLst>
          </a:prstGeom>
          <a:noFill/>
          <a:ln w="9525" cap="flat" cmpd="sng" algn="ctr">
            <a:solidFill>
              <a:sysClr val="windowText" lastClr="000000">
                <a:shade val="95000"/>
                <a:satMod val="105000"/>
              </a:sysClr>
            </a:solidFill>
            <a:prstDash val="solid"/>
            <a:tailEnd type="triangle"/>
          </a:ln>
          <a:effectLst/>
        </p:spPr>
      </p:cxnSp>
      <p:cxnSp>
        <p:nvCxnSpPr>
          <p:cNvPr id="74" name="Conector recto de flecha 73"/>
          <p:cNvCxnSpPr>
            <a:stCxn id="42" idx="3"/>
            <a:endCxn id="44" idx="1"/>
          </p:cNvCxnSpPr>
          <p:nvPr/>
        </p:nvCxnSpPr>
        <p:spPr>
          <a:xfrm>
            <a:off x="3033231" y="3567630"/>
            <a:ext cx="286380" cy="4953"/>
          </a:xfrm>
          <a:prstGeom prst="straightConnector1">
            <a:avLst/>
          </a:prstGeom>
          <a:noFill/>
          <a:ln w="9525" cap="flat" cmpd="sng" algn="ctr">
            <a:solidFill>
              <a:sysClr val="windowText" lastClr="000000">
                <a:shade val="95000"/>
                <a:satMod val="105000"/>
              </a:sysClr>
            </a:solidFill>
            <a:prstDash val="solid"/>
            <a:tailEnd type="triangle"/>
          </a:ln>
          <a:effectLst/>
        </p:spPr>
      </p:cxnSp>
      <p:cxnSp>
        <p:nvCxnSpPr>
          <p:cNvPr id="77" name="Conector recto de flecha 76"/>
          <p:cNvCxnSpPr>
            <a:stCxn id="43" idx="3"/>
            <a:endCxn id="45" idx="1"/>
          </p:cNvCxnSpPr>
          <p:nvPr/>
        </p:nvCxnSpPr>
        <p:spPr>
          <a:xfrm>
            <a:off x="3042397" y="5534274"/>
            <a:ext cx="277215" cy="9071"/>
          </a:xfrm>
          <a:prstGeom prst="straightConnector1">
            <a:avLst/>
          </a:prstGeom>
          <a:noFill/>
          <a:ln w="9525" cap="flat" cmpd="sng" algn="ctr">
            <a:solidFill>
              <a:sysClr val="windowText" lastClr="000000">
                <a:shade val="95000"/>
                <a:satMod val="105000"/>
              </a:sysClr>
            </a:solidFill>
            <a:prstDash val="solid"/>
            <a:tailEnd type="triangle"/>
          </a:ln>
          <a:effectLst/>
        </p:spPr>
      </p:cxnSp>
      <p:cxnSp>
        <p:nvCxnSpPr>
          <p:cNvPr id="138" name="Conector angular 137"/>
          <p:cNvCxnSpPr>
            <a:stCxn id="44" idx="3"/>
            <a:endCxn id="43" idx="2"/>
          </p:cNvCxnSpPr>
          <p:nvPr/>
        </p:nvCxnSpPr>
        <p:spPr>
          <a:xfrm flipH="1">
            <a:off x="1775175" y="3572583"/>
            <a:ext cx="6835424" cy="2377189"/>
          </a:xfrm>
          <a:prstGeom prst="bentConnector4">
            <a:avLst>
              <a:gd name="adj1" fmla="val -3344"/>
              <a:gd name="adj2" fmla="val 109616"/>
            </a:avLst>
          </a:prstGeom>
          <a:ln>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38" name="CuadroTexto 37"/>
          <p:cNvSpPr txBox="1"/>
          <p:nvPr/>
        </p:nvSpPr>
        <p:spPr>
          <a:xfrm>
            <a:off x="3319611" y="4329530"/>
            <a:ext cx="5290988" cy="492443"/>
          </a:xfrm>
          <a:prstGeom prst="rect">
            <a:avLst/>
          </a:prstGeom>
          <a:noFill/>
          <a:ln w="9525" cap="flat" cmpd="sng" algn="ctr">
            <a:noFill/>
            <a:prstDash val="solid"/>
          </a:ln>
          <a:effectLst/>
        </p:spPr>
        <p:txBody>
          <a:bodyPr wrap="square" rtlCol="0">
            <a:spAutoFit/>
          </a:bodyPr>
          <a:lstStyle>
            <a:defPPr>
              <a:defRPr lang="es-MX"/>
            </a:defPPr>
            <a:lvl1pPr>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marR="0" lvl="0" algn="just" defTabSz="914400" eaLnBrk="1" fontAlgn="auto" latinLnBrk="0" hangingPunct="1">
              <a:lnSpc>
                <a:spcPct val="100000"/>
              </a:lnSpc>
              <a:spcBef>
                <a:spcPts val="0"/>
              </a:spcBef>
              <a:spcAft>
                <a:spcPts val="0"/>
              </a:spcAft>
              <a:buClrTx/>
              <a:buSzTx/>
              <a:tabLst/>
              <a:defRPr/>
            </a:pPr>
            <a:r>
              <a:rPr lang="es-MX" sz="1300" kern="0" dirty="0" smtClean="0">
                <a:solidFill>
                  <a:schemeClr val="tx1"/>
                </a:solidFill>
                <a:latin typeface="Arial" panose="020B0604020202020204" pitchFamily="34" charset="0"/>
                <a:cs typeface="Arial" panose="020B0604020202020204" pitchFamily="34" charset="0"/>
              </a:rPr>
              <a:t>Revisión indirecta de la recaudación primaria, detectando y corrigiendo desviaciones con respecto al estimado. </a:t>
            </a:r>
            <a:endParaRPr lang="es-MX" sz="1300" dirty="0">
              <a:solidFill>
                <a:schemeClr val="tx1"/>
              </a:solidFill>
              <a:latin typeface="Arial" panose="020B0604020202020204" pitchFamily="34" charset="0"/>
              <a:cs typeface="Arial" panose="020B0604020202020204" pitchFamily="34" charset="0"/>
            </a:endParaRPr>
          </a:p>
        </p:txBody>
      </p:sp>
      <p:sp>
        <p:nvSpPr>
          <p:cNvPr id="49" name="CuadroTexto 48"/>
          <p:cNvSpPr txBox="1"/>
          <p:nvPr/>
        </p:nvSpPr>
        <p:spPr>
          <a:xfrm>
            <a:off x="662428" y="894104"/>
            <a:ext cx="2120986" cy="338554"/>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MX" sz="1600" b="1"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Objetivo directo</a:t>
            </a:r>
          </a:p>
        </p:txBody>
      </p:sp>
      <p:cxnSp>
        <p:nvCxnSpPr>
          <p:cNvPr id="25" name="Conector angular 24"/>
          <p:cNvCxnSpPr>
            <a:stCxn id="42" idx="2"/>
            <a:endCxn id="38" idx="1"/>
          </p:cNvCxnSpPr>
          <p:nvPr/>
        </p:nvCxnSpPr>
        <p:spPr>
          <a:xfrm rot="16200000" flipH="1">
            <a:off x="2308054" y="3564194"/>
            <a:ext cx="469513" cy="1553601"/>
          </a:xfrm>
          <a:prstGeom prst="bentConnector2">
            <a:avLst/>
          </a:prstGeom>
          <a:ln>
            <a:solidFill>
              <a:schemeClr val="tx1"/>
            </a:solidFill>
            <a:prstDash val="dashDot"/>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05203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Conector recto 20"/>
          <p:cNvCxnSpPr/>
          <p:nvPr/>
        </p:nvCxnSpPr>
        <p:spPr>
          <a:xfrm>
            <a:off x="457200" y="537777"/>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20354"/>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3</a:t>
            </a:fld>
            <a:endParaRPr lang="en-US" dirty="0">
              <a:latin typeface="Arial" panose="020B0604020202020204" pitchFamily="34" charset="0"/>
              <a:cs typeface="Arial" panose="020B0604020202020204" pitchFamily="34" charset="0"/>
            </a:endParaRPr>
          </a:p>
        </p:txBody>
      </p:sp>
      <p:sp>
        <p:nvSpPr>
          <p:cNvPr id="8" name="Rectángulo 7"/>
          <p:cNvSpPr/>
          <p:nvPr/>
        </p:nvSpPr>
        <p:spPr>
          <a:xfrm>
            <a:off x="337316" y="665233"/>
            <a:ext cx="8260105" cy="4770537"/>
          </a:xfrm>
          <a:prstGeom prst="rect">
            <a:avLst/>
          </a:prstGeom>
          <a:noFill/>
        </p:spPr>
        <p:txBody>
          <a:bodyPr wrap="square">
            <a:spAutoFit/>
          </a:bodyPr>
          <a:lstStyle/>
          <a:p>
            <a:pPr algn="just"/>
            <a:endParaRPr lang="es-MX" sz="1600" dirty="0" smtClean="0">
              <a:solidFill>
                <a:prstClr val="black"/>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s-MX" sz="1600" dirty="0">
                <a:solidFill>
                  <a:prstClr val="black"/>
                </a:solidFill>
                <a:latin typeface="Arial" panose="020B0604020202020204" pitchFamily="34" charset="0"/>
                <a:cs typeface="Arial" panose="020B0604020202020204" pitchFamily="34" charset="0"/>
              </a:rPr>
              <a:t>En diciembre de 2013, se publicó en el Diario Oficial de la Federación (DOF) el Decreto por el que se </a:t>
            </a:r>
            <a:r>
              <a:rPr lang="es-MX" sz="1600" dirty="0" smtClean="0">
                <a:solidFill>
                  <a:prstClr val="black"/>
                </a:solidFill>
                <a:latin typeface="Arial" panose="020B0604020202020204" pitchFamily="34" charset="0"/>
                <a:cs typeface="Arial" panose="020B0604020202020204" pitchFamily="34" charset="0"/>
              </a:rPr>
              <a:t>reformaron </a:t>
            </a:r>
            <a:r>
              <a:rPr lang="es-MX" sz="1600" dirty="0">
                <a:solidFill>
                  <a:prstClr val="black"/>
                </a:solidFill>
                <a:latin typeface="Arial" panose="020B0604020202020204" pitchFamily="34" charset="0"/>
                <a:cs typeface="Arial" panose="020B0604020202020204" pitchFamily="34" charset="0"/>
              </a:rPr>
              <a:t>y </a:t>
            </a:r>
            <a:r>
              <a:rPr lang="es-MX" sz="1600" dirty="0" smtClean="0">
                <a:solidFill>
                  <a:prstClr val="black"/>
                </a:solidFill>
                <a:latin typeface="Arial" panose="020B0604020202020204" pitchFamily="34" charset="0"/>
                <a:cs typeface="Arial" panose="020B0604020202020204" pitchFamily="34" charset="0"/>
              </a:rPr>
              <a:t>adicionaron </a:t>
            </a:r>
            <a:r>
              <a:rPr lang="es-MX" sz="1600" dirty="0">
                <a:solidFill>
                  <a:prstClr val="black"/>
                </a:solidFill>
                <a:latin typeface="Arial" panose="020B0604020202020204" pitchFamily="34" charset="0"/>
                <a:cs typeface="Arial" panose="020B0604020202020204" pitchFamily="34" charset="0"/>
              </a:rPr>
              <a:t>diversas disposiciones de la Constitución Política de los Estados Unidos Mexicanos, en Materia de </a:t>
            </a:r>
            <a:r>
              <a:rPr lang="es-MX" sz="1600" dirty="0" smtClean="0">
                <a:solidFill>
                  <a:prstClr val="black"/>
                </a:solidFill>
                <a:latin typeface="Arial" panose="020B0604020202020204" pitchFamily="34" charset="0"/>
                <a:cs typeface="Arial" panose="020B0604020202020204" pitchFamily="34" charset="0"/>
              </a:rPr>
              <a:t>Energía.</a:t>
            </a:r>
          </a:p>
          <a:p>
            <a:pPr marL="285750" indent="-285750" algn="just">
              <a:buFont typeface="Arial" panose="020B0604020202020204" pitchFamily="34" charset="0"/>
              <a:buChar char="•"/>
            </a:pPr>
            <a:endParaRPr lang="es-MX" sz="1600" dirty="0" smtClean="0">
              <a:solidFill>
                <a:prstClr val="black"/>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s-MX" sz="1600" dirty="0" smtClean="0">
                <a:solidFill>
                  <a:prstClr val="black"/>
                </a:solidFill>
                <a:latin typeface="Arial" panose="020B0604020202020204" pitchFamily="34" charset="0"/>
                <a:cs typeface="Arial" panose="020B0604020202020204" pitchFamily="34" charset="0"/>
              </a:rPr>
              <a:t>Derivado </a:t>
            </a:r>
            <a:r>
              <a:rPr lang="es-MX" sz="1600" dirty="0">
                <a:solidFill>
                  <a:prstClr val="black"/>
                </a:solidFill>
                <a:latin typeface="Arial" panose="020B0604020202020204" pitchFamily="34" charset="0"/>
                <a:cs typeface="Arial" panose="020B0604020202020204" pitchFamily="34" charset="0"/>
              </a:rPr>
              <a:t>de esta Reforma Energética, en agosto de 2014, se publicó en el DOF la </a:t>
            </a:r>
            <a:r>
              <a:rPr lang="es-MX" sz="1600" b="1" u="sng" dirty="0">
                <a:solidFill>
                  <a:prstClr val="black"/>
                </a:solidFill>
                <a:latin typeface="Arial" panose="020B0604020202020204" pitchFamily="34" charset="0"/>
                <a:cs typeface="Arial" panose="020B0604020202020204" pitchFamily="34" charset="0"/>
              </a:rPr>
              <a:t>Ley de Ingresos sobre Hidrocarburos</a:t>
            </a:r>
            <a:r>
              <a:rPr lang="es-MX" sz="1600" dirty="0">
                <a:solidFill>
                  <a:prstClr val="black"/>
                </a:solidFill>
                <a:latin typeface="Arial" panose="020B0604020202020204" pitchFamily="34" charset="0"/>
                <a:cs typeface="Arial" panose="020B0604020202020204" pitchFamily="34" charset="0"/>
              </a:rPr>
              <a:t>, la cual tiene por objeto establecer el régimen </a:t>
            </a:r>
            <a:r>
              <a:rPr lang="es-MX" sz="1600" dirty="0" smtClean="0">
                <a:solidFill>
                  <a:prstClr val="black"/>
                </a:solidFill>
                <a:latin typeface="Arial" panose="020B0604020202020204" pitchFamily="34" charset="0"/>
                <a:cs typeface="Arial" panose="020B0604020202020204" pitchFamily="34" charset="0"/>
              </a:rPr>
              <a:t>fiscal de </a:t>
            </a:r>
            <a:r>
              <a:rPr lang="es-MX" sz="1600" dirty="0">
                <a:solidFill>
                  <a:prstClr val="black"/>
                </a:solidFill>
                <a:latin typeface="Arial" panose="020B0604020202020204" pitchFamily="34" charset="0"/>
                <a:cs typeface="Arial" panose="020B0604020202020204" pitchFamily="34" charset="0"/>
              </a:rPr>
              <a:t>los ingresos que recibirá el Estado Mexicano </a:t>
            </a:r>
            <a:r>
              <a:rPr lang="es-MX" sz="1600" dirty="0" smtClean="0">
                <a:solidFill>
                  <a:prstClr val="black"/>
                </a:solidFill>
                <a:latin typeface="Arial" panose="020B0604020202020204" pitchFamily="34" charset="0"/>
                <a:cs typeface="Arial" panose="020B0604020202020204" pitchFamily="34" charset="0"/>
              </a:rPr>
              <a:t>por </a:t>
            </a:r>
            <a:r>
              <a:rPr lang="es-MX" sz="1600" dirty="0">
                <a:solidFill>
                  <a:prstClr val="black"/>
                </a:solidFill>
                <a:latin typeface="Arial" panose="020B0604020202020204" pitchFamily="34" charset="0"/>
                <a:cs typeface="Arial" panose="020B0604020202020204" pitchFamily="34" charset="0"/>
              </a:rPr>
              <a:t>las actividades de Exploración y Extracción de </a:t>
            </a:r>
            <a:r>
              <a:rPr lang="es-MX" sz="1600" dirty="0" smtClean="0">
                <a:solidFill>
                  <a:prstClr val="black"/>
                </a:solidFill>
                <a:latin typeface="Arial" panose="020B0604020202020204" pitchFamily="34" charset="0"/>
                <a:cs typeface="Arial" panose="020B0604020202020204" pitchFamily="34" charset="0"/>
              </a:rPr>
              <a:t>Hidrocarburos.</a:t>
            </a:r>
          </a:p>
          <a:p>
            <a:pPr marL="742950" lvl="1" indent="-285750" algn="just">
              <a:buFont typeface="Arial" panose="020B0604020202020204" pitchFamily="34" charset="0"/>
              <a:buChar char="•"/>
            </a:pPr>
            <a:r>
              <a:rPr lang="es-MX" sz="1600" dirty="0" smtClean="0">
                <a:solidFill>
                  <a:prstClr val="black"/>
                </a:solidFill>
                <a:latin typeface="Arial" panose="020B0604020202020204" pitchFamily="34" charset="0"/>
                <a:cs typeface="Arial" panose="020B0604020202020204" pitchFamily="34" charset="0"/>
              </a:rPr>
              <a:t>El régimen varía para </a:t>
            </a:r>
            <a:r>
              <a:rPr lang="es-MX" sz="1600" dirty="0" smtClean="0">
                <a:solidFill>
                  <a:prstClr val="black"/>
                </a:solidFill>
                <a:latin typeface="Arial" panose="020B0604020202020204" pitchFamily="34" charset="0"/>
                <a:cs typeface="Arial" panose="020B0604020202020204" pitchFamily="34" charset="0"/>
              </a:rPr>
              <a:t>Asignaciones (PEMEX) </a:t>
            </a:r>
            <a:r>
              <a:rPr lang="es-MX" sz="1600" dirty="0">
                <a:solidFill>
                  <a:prstClr val="black"/>
                </a:solidFill>
                <a:latin typeface="Arial" panose="020B0604020202020204" pitchFamily="34" charset="0"/>
                <a:cs typeface="Arial" panose="020B0604020202020204" pitchFamily="34" charset="0"/>
              </a:rPr>
              <a:t>y </a:t>
            </a:r>
            <a:r>
              <a:rPr lang="es-MX" sz="1600" dirty="0" smtClean="0">
                <a:solidFill>
                  <a:prstClr val="black"/>
                </a:solidFill>
                <a:latin typeface="Arial" panose="020B0604020202020204" pitchFamily="34" charset="0"/>
                <a:cs typeface="Arial" panose="020B0604020202020204" pitchFamily="34" charset="0"/>
              </a:rPr>
              <a:t>Contratos (PEMEX y </a:t>
            </a:r>
            <a:br>
              <a:rPr lang="es-MX" sz="1600" dirty="0" smtClean="0">
                <a:solidFill>
                  <a:prstClr val="black"/>
                </a:solidFill>
                <a:latin typeface="Arial" panose="020B0604020202020204" pitchFamily="34" charset="0"/>
                <a:cs typeface="Arial" panose="020B0604020202020204" pitchFamily="34" charset="0"/>
              </a:rPr>
            </a:br>
            <a:r>
              <a:rPr lang="es-MX" sz="1600" dirty="0" smtClean="0">
                <a:solidFill>
                  <a:prstClr val="black"/>
                </a:solidFill>
                <a:latin typeface="Arial" panose="020B0604020202020204" pitchFamily="34" charset="0"/>
                <a:cs typeface="Arial" panose="020B0604020202020204" pitchFamily="34" charset="0"/>
              </a:rPr>
              <a:t>empresas privadas). </a:t>
            </a:r>
            <a:endParaRPr lang="es-MX" sz="1600" dirty="0" smtClean="0">
              <a:solidFill>
                <a:prstClr val="black"/>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endParaRPr lang="es-MX" sz="1600" dirty="0" smtClean="0">
              <a:solidFill>
                <a:prstClr val="black"/>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s-MX" sz="1600" dirty="0" smtClean="0">
                <a:solidFill>
                  <a:prstClr val="black"/>
                </a:solidFill>
                <a:latin typeface="Arial" panose="020B0604020202020204" pitchFamily="34" charset="0"/>
                <a:cs typeface="Arial" panose="020B0604020202020204" pitchFamily="34" charset="0"/>
              </a:rPr>
              <a:t>Derivado </a:t>
            </a:r>
            <a:r>
              <a:rPr lang="es-MX" sz="1600" dirty="0">
                <a:solidFill>
                  <a:prstClr val="black"/>
                </a:solidFill>
                <a:latin typeface="Arial" panose="020B0604020202020204" pitchFamily="34" charset="0"/>
                <a:cs typeface="Arial" panose="020B0604020202020204" pitchFamily="34" charset="0"/>
              </a:rPr>
              <a:t>de lo </a:t>
            </a:r>
            <a:r>
              <a:rPr lang="es-MX" sz="1600" dirty="0" smtClean="0">
                <a:solidFill>
                  <a:prstClr val="black"/>
                </a:solidFill>
                <a:latin typeface="Arial" panose="020B0604020202020204" pitchFamily="34" charset="0"/>
                <a:cs typeface="Arial" panose="020B0604020202020204" pitchFamily="34" charset="0"/>
              </a:rPr>
              <a:t>anterior, </a:t>
            </a:r>
            <a:r>
              <a:rPr lang="es-MX" sz="1600" dirty="0">
                <a:solidFill>
                  <a:prstClr val="black"/>
                </a:solidFill>
                <a:latin typeface="Arial" panose="020B0604020202020204" pitchFamily="34" charset="0"/>
                <a:cs typeface="Arial" panose="020B0604020202020204" pitchFamily="34" charset="0"/>
              </a:rPr>
              <a:t>y con el propósito de que la Secretaría de Hacienda y Crédito Público (SHCP) estuviese en posibilidades de cumplir con el mandato </a:t>
            </a:r>
            <a:r>
              <a:rPr lang="es-MX" sz="1600" dirty="0" smtClean="0">
                <a:solidFill>
                  <a:prstClr val="black"/>
                </a:solidFill>
                <a:latin typeface="Arial" panose="020B0604020202020204" pitchFamily="34" charset="0"/>
                <a:cs typeface="Arial" panose="020B0604020202020204" pitchFamily="34" charset="0"/>
              </a:rPr>
              <a:t>Constitucional, </a:t>
            </a:r>
            <a:r>
              <a:rPr lang="es-MX" sz="1600" dirty="0">
                <a:solidFill>
                  <a:prstClr val="black"/>
                </a:solidFill>
                <a:latin typeface="Arial" panose="020B0604020202020204" pitchFamily="34" charset="0"/>
                <a:cs typeface="Arial" panose="020B0604020202020204" pitchFamily="34" charset="0"/>
              </a:rPr>
              <a:t>se identificó la necesidad de que ésta contará con una Unidad especializada en el diseño y seguimiento de los contratos petroleros desde el punto de vista </a:t>
            </a:r>
            <a:r>
              <a:rPr lang="es-MX" sz="1600" dirty="0" smtClean="0">
                <a:solidFill>
                  <a:prstClr val="black"/>
                </a:solidFill>
                <a:latin typeface="Arial" panose="020B0604020202020204" pitchFamily="34" charset="0"/>
                <a:cs typeface="Arial" panose="020B0604020202020204" pitchFamily="34" charset="0"/>
              </a:rPr>
              <a:t>financiero.</a:t>
            </a:r>
          </a:p>
          <a:p>
            <a:pPr marL="285750" indent="-285750" algn="just">
              <a:buFont typeface="Arial" panose="020B0604020202020204" pitchFamily="34" charset="0"/>
              <a:buChar char="•"/>
            </a:pPr>
            <a:endParaRPr lang="es-MX" sz="1600" dirty="0" smtClean="0">
              <a:solidFill>
                <a:prstClr val="black"/>
              </a:solidFill>
              <a:latin typeface="Arial" panose="020B0604020202020204" pitchFamily="34" charset="0"/>
              <a:cs typeface="Arial" panose="020B0604020202020204" pitchFamily="34" charset="0"/>
            </a:endParaRPr>
          </a:p>
          <a:p>
            <a:pPr marL="742950" lvl="1" indent="-285750" algn="just">
              <a:buFont typeface="Wingdings" panose="05000000000000000000" pitchFamily="2" charset="2"/>
              <a:buChar char="ü"/>
            </a:pPr>
            <a:r>
              <a:rPr lang="es-MX" sz="1600" dirty="0" smtClean="0">
                <a:solidFill>
                  <a:prstClr val="black"/>
                </a:solidFill>
                <a:latin typeface="Arial" panose="020B0604020202020204" pitchFamily="34" charset="0"/>
                <a:cs typeface="Arial" panose="020B0604020202020204" pitchFamily="34" charset="0"/>
              </a:rPr>
              <a:t>Por lo que </a:t>
            </a:r>
            <a:r>
              <a:rPr lang="es-MX" sz="1600" dirty="0">
                <a:solidFill>
                  <a:prstClr val="black"/>
                </a:solidFill>
                <a:latin typeface="Arial" panose="020B0604020202020204" pitchFamily="34" charset="0"/>
                <a:cs typeface="Arial" panose="020B0604020202020204" pitchFamily="34" charset="0"/>
              </a:rPr>
              <a:t>en octubre de </a:t>
            </a:r>
            <a:r>
              <a:rPr lang="es-MX" sz="1600" dirty="0" smtClean="0">
                <a:solidFill>
                  <a:prstClr val="black"/>
                </a:solidFill>
                <a:latin typeface="Arial" panose="020B0604020202020204" pitchFamily="34" charset="0"/>
                <a:cs typeface="Arial" panose="020B0604020202020204" pitchFamily="34" charset="0"/>
              </a:rPr>
              <a:t>2014 </a:t>
            </a:r>
            <a:r>
              <a:rPr lang="es-MX" sz="1600" dirty="0">
                <a:solidFill>
                  <a:prstClr val="black"/>
                </a:solidFill>
                <a:latin typeface="Arial" panose="020B0604020202020204" pitchFamily="34" charset="0"/>
                <a:cs typeface="Arial" panose="020B0604020202020204" pitchFamily="34" charset="0"/>
              </a:rPr>
              <a:t>se </a:t>
            </a:r>
            <a:r>
              <a:rPr lang="es-MX" sz="1600" dirty="0" smtClean="0">
                <a:solidFill>
                  <a:prstClr val="black"/>
                </a:solidFill>
                <a:latin typeface="Arial" panose="020B0604020202020204" pitchFamily="34" charset="0"/>
                <a:cs typeface="Arial" panose="020B0604020202020204" pitchFamily="34" charset="0"/>
              </a:rPr>
              <a:t>estableció la </a:t>
            </a:r>
            <a:r>
              <a:rPr lang="es-MX" sz="1600" b="1" u="sng" dirty="0">
                <a:solidFill>
                  <a:prstClr val="black"/>
                </a:solidFill>
                <a:latin typeface="Arial" panose="020B0604020202020204" pitchFamily="34" charset="0"/>
                <a:cs typeface="Arial" panose="020B0604020202020204" pitchFamily="34" charset="0"/>
              </a:rPr>
              <a:t>Unidad de Ingresos </a:t>
            </a:r>
            <a:r>
              <a:rPr lang="es-MX" sz="1600" b="1" u="sng" dirty="0" smtClean="0">
                <a:solidFill>
                  <a:prstClr val="black"/>
                </a:solidFill>
                <a:latin typeface="Arial" panose="020B0604020202020204" pitchFamily="34" charset="0"/>
                <a:cs typeface="Arial" panose="020B0604020202020204" pitchFamily="34" charset="0"/>
              </a:rPr>
              <a:t>sobre </a:t>
            </a:r>
            <a:r>
              <a:rPr lang="es-MX" sz="1600" b="1" u="sng" dirty="0">
                <a:solidFill>
                  <a:prstClr val="black"/>
                </a:solidFill>
                <a:latin typeface="Arial" panose="020B0604020202020204" pitchFamily="34" charset="0"/>
                <a:cs typeface="Arial" panose="020B0604020202020204" pitchFamily="34" charset="0"/>
              </a:rPr>
              <a:t>Hidrocarburos (UISH</a:t>
            </a:r>
            <a:r>
              <a:rPr lang="es-MX" sz="1600" b="1" u="sng" dirty="0" smtClean="0">
                <a:solidFill>
                  <a:prstClr val="black"/>
                </a:solidFill>
                <a:latin typeface="Arial" panose="020B0604020202020204" pitchFamily="34" charset="0"/>
                <a:cs typeface="Arial" panose="020B0604020202020204" pitchFamily="34" charset="0"/>
              </a:rPr>
              <a:t>)</a:t>
            </a:r>
            <a:r>
              <a:rPr lang="es-MX" sz="1600" dirty="0" smtClean="0">
                <a:solidFill>
                  <a:prstClr val="black"/>
                </a:solidFill>
                <a:latin typeface="Arial" panose="020B0604020202020204" pitchFamily="34" charset="0"/>
                <a:cs typeface="Arial" panose="020B0604020202020204" pitchFamily="34" charset="0"/>
              </a:rPr>
              <a:t>.</a:t>
            </a:r>
            <a:endParaRPr lang="es-MX" sz="1600" dirty="0">
              <a:solidFill>
                <a:prstClr val="black"/>
              </a:solidFill>
              <a:latin typeface="Arial" panose="020B0604020202020204" pitchFamily="34" charset="0"/>
              <a:cs typeface="Arial" panose="020B0604020202020204" pitchFamily="34" charset="0"/>
            </a:endParaRPr>
          </a:p>
        </p:txBody>
      </p:sp>
      <p:sp>
        <p:nvSpPr>
          <p:cNvPr id="12" name="2 Título"/>
          <p:cNvSpPr txBox="1">
            <a:spLocks/>
          </p:cNvSpPr>
          <p:nvPr/>
        </p:nvSpPr>
        <p:spPr>
          <a:xfrm>
            <a:off x="307258" y="135272"/>
            <a:ext cx="8395015"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1600" cap="small" dirty="0" smtClean="0">
                <a:latin typeface="Arial" panose="020B0604020202020204" pitchFamily="34" charset="0"/>
                <a:cs typeface="Arial" panose="020B0604020202020204" pitchFamily="34" charset="0"/>
              </a:rPr>
              <a:t>Introducción</a:t>
            </a:r>
            <a:endParaRPr lang="es-MX" sz="1600" cap="smal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37658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2 Título"/>
          <p:cNvSpPr txBox="1">
            <a:spLocks/>
          </p:cNvSpPr>
          <p:nvPr/>
        </p:nvSpPr>
        <p:spPr>
          <a:xfrm>
            <a:off x="457200" y="149786"/>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a:latin typeface="Arial" panose="020B0604020202020204" pitchFamily="34" charset="0"/>
                <a:cs typeface="Arial" panose="020B0604020202020204" pitchFamily="34" charset="0"/>
              </a:rPr>
              <a:t>Labores de Verificación: Ejes Temáticos</a:t>
            </a:r>
          </a:p>
        </p:txBody>
      </p:sp>
      <p:cxnSp>
        <p:nvCxnSpPr>
          <p:cNvPr id="7" name="Conector recto 20"/>
          <p:cNvCxnSpPr/>
          <p:nvPr/>
        </p:nvCxnSpPr>
        <p:spPr>
          <a:xfrm>
            <a:off x="457200" y="620025"/>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34868"/>
            <a:ext cx="2133600" cy="365125"/>
          </a:xfrm>
          <a:ln>
            <a:noFill/>
          </a:ln>
        </p:spPr>
        <p:style>
          <a:lnRef idx="2">
            <a:schemeClr val="accent2"/>
          </a:lnRef>
          <a:fillRef idx="1">
            <a:schemeClr val="lt1"/>
          </a:fillRef>
          <a:effectRef idx="0">
            <a:schemeClr val="accent2"/>
          </a:effectRef>
          <a:fontRef idx="minor">
            <a:schemeClr val="dk1"/>
          </a:fontRef>
        </p:style>
        <p:txBody>
          <a:bodyPr/>
          <a:lstStyle/>
          <a:p>
            <a:pPr>
              <a:defRPr/>
            </a:pPr>
            <a:fld id="{B52C4CE1-CF2D-44DA-BDA0-AAB28C2FDB12}" type="slidenum">
              <a:rPr lang="en-US" smtClean="0">
                <a:latin typeface="Adobe Caslon Pro" panose="0205050205050A020403" pitchFamily="18" charset="0"/>
              </a:rPr>
              <a:pPr>
                <a:defRPr/>
              </a:pPr>
              <a:t>30</a:t>
            </a:fld>
            <a:endParaRPr lang="en-US" dirty="0">
              <a:latin typeface="Adobe Caslon Pro" panose="0205050205050A020403" pitchFamily="18" charset="0"/>
            </a:endParaRPr>
          </a:p>
        </p:txBody>
      </p:sp>
      <p:sp>
        <p:nvSpPr>
          <p:cNvPr id="24" name="CuadroTexto 23"/>
          <p:cNvSpPr txBox="1"/>
          <p:nvPr/>
        </p:nvSpPr>
        <p:spPr>
          <a:xfrm>
            <a:off x="276452" y="1526024"/>
            <a:ext cx="4139029" cy="4893647"/>
          </a:xfrm>
          <a:prstGeom prst="rect">
            <a:avLst/>
          </a:prstGeom>
          <a:noFill/>
        </p:spPr>
        <p:txBody>
          <a:bodyPr wrap="square" rtlCol="0">
            <a:spAutoFit/>
          </a:bodyPr>
          <a:lstStyle/>
          <a:p>
            <a:pPr marL="539750" lvl="1" indent="-342900" algn="just">
              <a:lnSpc>
                <a:spcPct val="150000"/>
              </a:lnSpc>
              <a:buFont typeface="+mj-lt"/>
              <a:buAutoNum type="alphaUcPeriod"/>
            </a:pPr>
            <a:r>
              <a:rPr lang="es-MX" sz="1600" dirty="0" smtClean="0">
                <a:latin typeface="Arial" panose="020B0604020202020204" pitchFamily="34" charset="0"/>
                <a:cs typeface="Arial" panose="020B0604020202020204" pitchFamily="34" charset="0"/>
              </a:rPr>
              <a:t>Registro de Costos, Gastos e Inversiones. </a:t>
            </a:r>
          </a:p>
          <a:p>
            <a:pPr marL="539750" lvl="1" indent="-342900" algn="just">
              <a:lnSpc>
                <a:spcPct val="150000"/>
              </a:lnSpc>
              <a:buFont typeface="+mj-lt"/>
              <a:buAutoNum type="alphaUcPeriod"/>
            </a:pPr>
            <a:endParaRPr lang="es-MX" sz="1600" dirty="0" smtClean="0">
              <a:latin typeface="Arial" panose="020B0604020202020204" pitchFamily="34" charset="0"/>
              <a:cs typeface="Arial" panose="020B0604020202020204" pitchFamily="34" charset="0"/>
            </a:endParaRPr>
          </a:p>
          <a:p>
            <a:pPr marL="539750" lvl="1" indent="-342900" algn="just">
              <a:lnSpc>
                <a:spcPct val="150000"/>
              </a:lnSpc>
              <a:buFont typeface="+mj-lt"/>
              <a:buAutoNum type="alphaUcPeriod"/>
            </a:pPr>
            <a:endParaRPr lang="es-MX" sz="1600" dirty="0">
              <a:latin typeface="Arial" panose="020B0604020202020204" pitchFamily="34" charset="0"/>
              <a:cs typeface="Arial" panose="020B0604020202020204" pitchFamily="34" charset="0"/>
            </a:endParaRPr>
          </a:p>
          <a:p>
            <a:pPr marL="539750" lvl="1" indent="-342900" algn="just">
              <a:lnSpc>
                <a:spcPct val="150000"/>
              </a:lnSpc>
              <a:buFont typeface="+mj-lt"/>
              <a:buAutoNum type="alphaUcPeriod"/>
            </a:pPr>
            <a:r>
              <a:rPr lang="es-MX" sz="1600" dirty="0" smtClean="0">
                <a:latin typeface="Arial" panose="020B0604020202020204" pitchFamily="34" charset="0"/>
                <a:cs typeface="Arial" panose="020B0604020202020204" pitchFamily="34" charset="0"/>
              </a:rPr>
              <a:t>Cumplimiento de Reglas de Procura.</a:t>
            </a:r>
          </a:p>
          <a:p>
            <a:pPr marL="539750" lvl="1" indent="-342900" algn="just">
              <a:lnSpc>
                <a:spcPct val="150000"/>
              </a:lnSpc>
              <a:buFont typeface="+mj-lt"/>
              <a:buAutoNum type="alphaUcPeriod"/>
            </a:pPr>
            <a:endParaRPr lang="es-MX" sz="1600" dirty="0" smtClean="0">
              <a:latin typeface="Arial" panose="020B0604020202020204" pitchFamily="34" charset="0"/>
              <a:cs typeface="Arial" panose="020B0604020202020204" pitchFamily="34" charset="0"/>
            </a:endParaRPr>
          </a:p>
          <a:p>
            <a:pPr marL="539750" lvl="1" indent="-342900" algn="just">
              <a:lnSpc>
                <a:spcPct val="150000"/>
              </a:lnSpc>
              <a:buFont typeface="+mj-lt"/>
              <a:buAutoNum type="alphaUcPeriod"/>
            </a:pPr>
            <a:endParaRPr lang="es-MX" sz="1600" dirty="0" smtClean="0">
              <a:latin typeface="Arial" panose="020B0604020202020204" pitchFamily="34" charset="0"/>
              <a:cs typeface="Arial" panose="020B0604020202020204" pitchFamily="34" charset="0"/>
            </a:endParaRPr>
          </a:p>
          <a:p>
            <a:pPr marL="539750" lvl="1" indent="-342900" algn="just">
              <a:lnSpc>
                <a:spcPct val="150000"/>
              </a:lnSpc>
              <a:buFont typeface="+mj-lt"/>
              <a:buAutoNum type="alphaUcPeriod"/>
            </a:pPr>
            <a:endParaRPr lang="es-MX" sz="1600" dirty="0" smtClean="0">
              <a:latin typeface="Arial" panose="020B0604020202020204" pitchFamily="34" charset="0"/>
              <a:cs typeface="Arial" panose="020B0604020202020204" pitchFamily="34" charset="0"/>
            </a:endParaRPr>
          </a:p>
          <a:p>
            <a:pPr marL="539750" lvl="1" indent="-342900" algn="just">
              <a:lnSpc>
                <a:spcPct val="150000"/>
              </a:lnSpc>
              <a:buFont typeface="+mj-lt"/>
              <a:buAutoNum type="alphaUcPeriod"/>
            </a:pPr>
            <a:r>
              <a:rPr lang="es-MX" sz="1600" dirty="0" smtClean="0">
                <a:latin typeface="Arial" panose="020B0604020202020204" pitchFamily="34" charset="0"/>
                <a:cs typeface="Arial" panose="020B0604020202020204" pitchFamily="34" charset="0"/>
              </a:rPr>
              <a:t>Determinación del Valor de los Hidrocarburos. </a:t>
            </a:r>
          </a:p>
          <a:p>
            <a:pPr marL="539750" lvl="1" indent="-342900" algn="just">
              <a:lnSpc>
                <a:spcPct val="150000"/>
              </a:lnSpc>
              <a:buFont typeface="+mj-lt"/>
              <a:buAutoNum type="alphaUcPeriod"/>
            </a:pPr>
            <a:endParaRPr lang="es-MX" sz="1600" dirty="0" smtClean="0">
              <a:latin typeface="Arial" panose="020B0604020202020204" pitchFamily="34" charset="0"/>
              <a:cs typeface="Arial" panose="020B0604020202020204" pitchFamily="34" charset="0"/>
            </a:endParaRPr>
          </a:p>
          <a:p>
            <a:pPr marL="539750" lvl="1" indent="-342900" algn="just">
              <a:lnSpc>
                <a:spcPct val="150000"/>
              </a:lnSpc>
              <a:buFont typeface="+mj-lt"/>
              <a:buAutoNum type="alphaUcPeriod"/>
            </a:pPr>
            <a:endParaRPr lang="es-MX" sz="1600" dirty="0" smtClean="0">
              <a:latin typeface="Arial" panose="020B0604020202020204" pitchFamily="34" charset="0"/>
              <a:cs typeface="Arial" panose="020B0604020202020204" pitchFamily="34" charset="0"/>
            </a:endParaRPr>
          </a:p>
          <a:p>
            <a:pPr marL="539750" lvl="1" indent="-342900" algn="just">
              <a:lnSpc>
                <a:spcPct val="150000"/>
              </a:lnSpc>
              <a:buFont typeface="+mj-lt"/>
              <a:buAutoNum type="alphaUcPeriod"/>
            </a:pPr>
            <a:r>
              <a:rPr lang="es-MX" sz="1600" dirty="0" smtClean="0">
                <a:latin typeface="Arial" panose="020B0604020202020204" pitchFamily="34" charset="0"/>
                <a:cs typeface="Arial" panose="020B0604020202020204" pitchFamily="34" charset="0"/>
              </a:rPr>
              <a:t>Otros Cálculos.</a:t>
            </a:r>
          </a:p>
        </p:txBody>
      </p:sp>
      <p:sp>
        <p:nvSpPr>
          <p:cNvPr id="2" name="CuadroTexto 1"/>
          <p:cNvSpPr txBox="1"/>
          <p:nvPr/>
        </p:nvSpPr>
        <p:spPr>
          <a:xfrm>
            <a:off x="341147" y="6535116"/>
            <a:ext cx="6087533" cy="261610"/>
          </a:xfrm>
          <a:prstGeom prst="rect">
            <a:avLst/>
          </a:prstGeom>
          <a:noFill/>
        </p:spPr>
        <p:txBody>
          <a:bodyPr wrap="square" rtlCol="0">
            <a:spAutoFit/>
          </a:bodyPr>
          <a:lstStyle/>
          <a:p>
            <a:r>
              <a:rPr lang="es-MX" sz="1100" dirty="0" smtClean="0">
                <a:latin typeface="Arial" panose="020B0604020202020204" pitchFamily="34" charset="0"/>
                <a:cs typeface="Arial" panose="020B0604020202020204" pitchFamily="34" charset="0"/>
              </a:rPr>
              <a:t>*Para mayor detalle ver </a:t>
            </a:r>
            <a:r>
              <a:rPr lang="es-MX" sz="1100" b="1" dirty="0" smtClean="0">
                <a:latin typeface="Arial" panose="020B0604020202020204" pitchFamily="34" charset="0"/>
                <a:cs typeface="Arial" panose="020B0604020202020204" pitchFamily="34" charset="0"/>
              </a:rPr>
              <a:t>Anexo 1</a:t>
            </a:r>
            <a:endParaRPr lang="es-MX" sz="1100" b="1" dirty="0">
              <a:latin typeface="Arial" panose="020B0604020202020204" pitchFamily="34" charset="0"/>
              <a:cs typeface="Arial" panose="020B0604020202020204" pitchFamily="34" charset="0"/>
            </a:endParaRPr>
          </a:p>
        </p:txBody>
      </p:sp>
      <p:sp>
        <p:nvSpPr>
          <p:cNvPr id="8" name="CuadroTexto 7"/>
          <p:cNvSpPr txBox="1"/>
          <p:nvPr/>
        </p:nvSpPr>
        <p:spPr>
          <a:xfrm>
            <a:off x="4704084" y="5433361"/>
            <a:ext cx="3976226" cy="1061829"/>
          </a:xfrm>
          <a:prstGeom prst="rect">
            <a:avLst/>
          </a:prstGeom>
          <a:noFill/>
        </p:spPr>
        <p:txBody>
          <a:bodyPr wrap="square" rtlCol="0">
            <a:spAutoFit/>
          </a:bodyPr>
          <a:lstStyle/>
          <a:p>
            <a:pPr marL="342900" lvl="2" indent="-342900" algn="just">
              <a:lnSpc>
                <a:spcPct val="150000"/>
              </a:lnSpc>
              <a:buFont typeface="Wingdings" panose="05000000000000000000" pitchFamily="2" charset="2"/>
              <a:buChar char="ü"/>
            </a:pPr>
            <a:r>
              <a:rPr lang="es-MX" sz="1400" dirty="0" smtClean="0">
                <a:latin typeface="Arial" panose="020B0604020202020204" pitchFamily="34" charset="0"/>
                <a:cs typeface="Arial" panose="020B0604020202020204" pitchFamily="34" charset="0"/>
              </a:rPr>
              <a:t>Cuota Contractual para la fase Exploratoria.</a:t>
            </a:r>
          </a:p>
          <a:p>
            <a:pPr marL="342900" lvl="2" indent="-342900" algn="just">
              <a:lnSpc>
                <a:spcPct val="150000"/>
              </a:lnSpc>
              <a:buFont typeface="Wingdings" panose="05000000000000000000" pitchFamily="2" charset="2"/>
              <a:buChar char="ü"/>
            </a:pPr>
            <a:r>
              <a:rPr lang="es-MX" sz="1400" dirty="0" smtClean="0">
                <a:latin typeface="Arial" panose="020B0604020202020204" pitchFamily="34" charset="0"/>
                <a:cs typeface="Arial" panose="020B0604020202020204" pitchFamily="34" charset="0"/>
              </a:rPr>
              <a:t>Ingresos por </a:t>
            </a:r>
            <a:r>
              <a:rPr lang="es-MX" sz="1400" dirty="0">
                <a:latin typeface="Arial" panose="020B0604020202020204" pitchFamily="34" charset="0"/>
                <a:cs typeface="Arial" panose="020B0604020202020204" pitchFamily="34" charset="0"/>
              </a:rPr>
              <a:t>u</a:t>
            </a:r>
            <a:r>
              <a:rPr lang="es-MX" sz="1400" dirty="0" smtClean="0">
                <a:latin typeface="Arial" panose="020B0604020202020204" pitchFamily="34" charset="0"/>
                <a:cs typeface="Arial" panose="020B0604020202020204" pitchFamily="34" charset="0"/>
              </a:rPr>
              <a:t>so compartido de la infraestructura.</a:t>
            </a:r>
            <a:endParaRPr lang="es-MX" sz="1400" dirty="0">
              <a:latin typeface="Arial" panose="020B0604020202020204" pitchFamily="34" charset="0"/>
              <a:cs typeface="Arial" panose="020B0604020202020204" pitchFamily="34" charset="0"/>
            </a:endParaRPr>
          </a:p>
        </p:txBody>
      </p:sp>
      <p:sp>
        <p:nvSpPr>
          <p:cNvPr id="10" name="CuadroTexto 9"/>
          <p:cNvSpPr txBox="1"/>
          <p:nvPr/>
        </p:nvSpPr>
        <p:spPr>
          <a:xfrm>
            <a:off x="341147" y="732205"/>
            <a:ext cx="8551333" cy="615553"/>
          </a:xfrm>
          <a:prstGeom prst="rect">
            <a:avLst/>
          </a:prstGeom>
          <a:noFill/>
        </p:spPr>
        <p:txBody>
          <a:bodyPr wrap="square" rtlCol="0">
            <a:spAutoFit/>
          </a:bodyPr>
          <a:lstStyle/>
          <a:p>
            <a:pPr algn="just"/>
            <a:r>
              <a:rPr lang="es-MX" sz="1600" dirty="0" smtClean="0">
                <a:latin typeface="Arial" panose="020B0604020202020204" pitchFamily="34" charset="0"/>
                <a:cs typeface="Arial" panose="020B0604020202020204" pitchFamily="34" charset="0"/>
              </a:rPr>
              <a:t>Para la planeación de las labores de verificación, resulta útil dividirlas en los siguientes </a:t>
            </a:r>
            <a:br>
              <a:rPr lang="es-MX" sz="1600" dirty="0" smtClean="0">
                <a:latin typeface="Arial" panose="020B0604020202020204" pitchFamily="34" charset="0"/>
                <a:cs typeface="Arial" panose="020B0604020202020204" pitchFamily="34" charset="0"/>
              </a:rPr>
            </a:br>
            <a:r>
              <a:rPr lang="es-MX" sz="1600" b="1" u="sng" dirty="0">
                <a:latin typeface="Arial" panose="020B0604020202020204" pitchFamily="34" charset="0"/>
                <a:cs typeface="Arial" panose="020B0604020202020204" pitchFamily="34" charset="0"/>
              </a:rPr>
              <a:t>E</a:t>
            </a:r>
            <a:r>
              <a:rPr lang="es-MX" sz="1600" b="1" u="sng" dirty="0" smtClean="0">
                <a:latin typeface="Arial" panose="020B0604020202020204" pitchFamily="34" charset="0"/>
                <a:cs typeface="Arial" panose="020B0604020202020204" pitchFamily="34" charset="0"/>
              </a:rPr>
              <a:t>jes Temáticos</a:t>
            </a:r>
            <a:r>
              <a:rPr lang="es-MX" b="1" dirty="0" smtClean="0">
                <a:latin typeface="Arial" panose="020B0604020202020204" pitchFamily="34" charset="0"/>
                <a:cs typeface="Arial" panose="020B0604020202020204" pitchFamily="34" charset="0"/>
              </a:rPr>
              <a:t>*</a:t>
            </a:r>
            <a:r>
              <a:rPr lang="es-MX" sz="1600" dirty="0" smtClean="0">
                <a:latin typeface="Arial" panose="020B0604020202020204" pitchFamily="34" charset="0"/>
                <a:cs typeface="Arial" panose="020B0604020202020204" pitchFamily="34" charset="0"/>
              </a:rPr>
              <a:t>:</a:t>
            </a:r>
          </a:p>
        </p:txBody>
      </p:sp>
      <p:sp>
        <p:nvSpPr>
          <p:cNvPr id="11" name="CuadroTexto 10"/>
          <p:cNvSpPr txBox="1"/>
          <p:nvPr/>
        </p:nvSpPr>
        <p:spPr>
          <a:xfrm>
            <a:off x="4775988" y="1459938"/>
            <a:ext cx="3910812" cy="1169551"/>
          </a:xfrm>
          <a:prstGeom prst="rect">
            <a:avLst/>
          </a:prstGeom>
          <a:noFill/>
        </p:spPr>
        <p:txBody>
          <a:bodyPr wrap="square" rtlCol="0">
            <a:spAutoFit/>
          </a:bodyPr>
          <a:lstStyle/>
          <a:p>
            <a:pPr marL="285750" lvl="2" indent="-285750" algn="just">
              <a:buFont typeface="Wingdings" panose="05000000000000000000" pitchFamily="2" charset="2"/>
              <a:buChar char="ü"/>
            </a:pPr>
            <a:r>
              <a:rPr lang="es-MX" sz="1400" dirty="0" smtClean="0">
                <a:latin typeface="Arial" panose="020B0604020202020204" pitchFamily="34" charset="0"/>
                <a:cs typeface="Arial" panose="020B0604020202020204" pitchFamily="34" charset="0"/>
              </a:rPr>
              <a:t>Cumplimiento de lineamientos de costos.</a:t>
            </a:r>
          </a:p>
          <a:p>
            <a:pPr marL="285750" lvl="2" indent="-285750" algn="just">
              <a:buFont typeface="Wingdings" panose="05000000000000000000" pitchFamily="2" charset="2"/>
              <a:buChar char="ü"/>
            </a:pPr>
            <a:r>
              <a:rPr lang="es-MX" sz="1400" dirty="0" smtClean="0">
                <a:latin typeface="Arial" panose="020B0604020202020204" pitchFamily="34" charset="0"/>
                <a:cs typeface="Arial" panose="020B0604020202020204" pitchFamily="34" charset="0"/>
              </a:rPr>
              <a:t>Consistencia, validez y autenticidad de </a:t>
            </a:r>
            <a:br>
              <a:rPr lang="es-MX" sz="1400" dirty="0" smtClean="0">
                <a:latin typeface="Arial" panose="020B0604020202020204" pitchFamily="34" charset="0"/>
                <a:cs typeface="Arial" panose="020B0604020202020204" pitchFamily="34" charset="0"/>
              </a:rPr>
            </a:br>
            <a:r>
              <a:rPr lang="es-MX" sz="1400" dirty="0" smtClean="0">
                <a:latin typeface="Arial" panose="020B0604020202020204" pitchFamily="34" charset="0"/>
                <a:cs typeface="Arial" panose="020B0604020202020204" pitchFamily="34" charset="0"/>
              </a:rPr>
              <a:t>la documentación de soporte.</a:t>
            </a:r>
          </a:p>
          <a:p>
            <a:pPr marL="285750" lvl="2" indent="-285750" algn="just">
              <a:buFont typeface="Wingdings" panose="05000000000000000000" pitchFamily="2" charset="2"/>
              <a:buChar char="ü"/>
            </a:pPr>
            <a:r>
              <a:rPr lang="es-MX" sz="1400" dirty="0" smtClean="0">
                <a:latin typeface="Arial" panose="020B0604020202020204" pitchFamily="34" charset="0"/>
                <a:cs typeface="Arial" panose="020B0604020202020204" pitchFamily="34" charset="0"/>
              </a:rPr>
              <a:t>Comprobación que los costos son elegibles.</a:t>
            </a:r>
          </a:p>
        </p:txBody>
      </p:sp>
      <p:sp>
        <p:nvSpPr>
          <p:cNvPr id="12" name="CuadroTexto 11"/>
          <p:cNvSpPr txBox="1"/>
          <p:nvPr/>
        </p:nvSpPr>
        <p:spPr>
          <a:xfrm>
            <a:off x="4638670" y="2859645"/>
            <a:ext cx="4041640" cy="1061829"/>
          </a:xfrm>
          <a:prstGeom prst="rect">
            <a:avLst/>
          </a:prstGeom>
          <a:noFill/>
        </p:spPr>
        <p:txBody>
          <a:bodyPr wrap="square" rtlCol="0">
            <a:spAutoFit/>
          </a:bodyPr>
          <a:lstStyle/>
          <a:p>
            <a:pPr marL="444500" lvl="2" indent="-342900" algn="just">
              <a:lnSpc>
                <a:spcPct val="150000"/>
              </a:lnSpc>
              <a:buFont typeface="Wingdings" panose="05000000000000000000" pitchFamily="2" charset="2"/>
              <a:buChar char="ü"/>
            </a:pPr>
            <a:r>
              <a:rPr lang="es-MX" sz="1400" dirty="0" smtClean="0">
                <a:latin typeface="Arial" panose="020B0604020202020204" pitchFamily="34" charset="0"/>
                <a:cs typeface="Arial" panose="020B0604020202020204" pitchFamily="34" charset="0"/>
              </a:rPr>
              <a:t>Adquisición a condiciones de mercado.</a:t>
            </a:r>
          </a:p>
          <a:p>
            <a:pPr marL="444500" lvl="2" indent="-342900" algn="just">
              <a:lnSpc>
                <a:spcPct val="150000"/>
              </a:lnSpc>
              <a:buFont typeface="Wingdings" panose="05000000000000000000" pitchFamily="2" charset="2"/>
              <a:buChar char="ü"/>
            </a:pPr>
            <a:r>
              <a:rPr lang="es-MX" sz="1400" dirty="0" smtClean="0">
                <a:latin typeface="Arial" panose="020B0604020202020204" pitchFamily="34" charset="0"/>
                <a:cs typeface="Arial" panose="020B0604020202020204" pitchFamily="34" charset="0"/>
              </a:rPr>
              <a:t>Cumplimiento de los lineamientos de procura.</a:t>
            </a:r>
          </a:p>
        </p:txBody>
      </p:sp>
      <p:sp>
        <p:nvSpPr>
          <p:cNvPr id="13" name="CuadroTexto 12"/>
          <p:cNvSpPr txBox="1"/>
          <p:nvPr/>
        </p:nvSpPr>
        <p:spPr>
          <a:xfrm>
            <a:off x="4645161" y="4255163"/>
            <a:ext cx="4041639" cy="954107"/>
          </a:xfrm>
          <a:prstGeom prst="rect">
            <a:avLst/>
          </a:prstGeom>
          <a:noFill/>
        </p:spPr>
        <p:txBody>
          <a:bodyPr wrap="square" rtlCol="0">
            <a:spAutoFit/>
          </a:bodyPr>
          <a:lstStyle/>
          <a:p>
            <a:pPr marL="342900" lvl="2" indent="-342900" algn="just">
              <a:buFont typeface="Wingdings" panose="05000000000000000000" pitchFamily="2" charset="2"/>
              <a:buChar char="ü"/>
            </a:pPr>
            <a:r>
              <a:rPr lang="es-MX" sz="1400" dirty="0" smtClean="0">
                <a:latin typeface="Arial" panose="020B0604020202020204" pitchFamily="34" charset="0"/>
                <a:cs typeface="Arial" panose="020B0604020202020204" pitchFamily="34" charset="0"/>
              </a:rPr>
              <a:t>Venta de hidrocarburos bajo condiciones de mercado.</a:t>
            </a:r>
          </a:p>
          <a:p>
            <a:pPr marL="357188" lvl="2" indent="-342900" algn="just">
              <a:buFont typeface="Wingdings" panose="05000000000000000000" pitchFamily="2" charset="2"/>
              <a:buChar char="ü"/>
            </a:pPr>
            <a:r>
              <a:rPr lang="es-MX" sz="1400" dirty="0" smtClean="0">
                <a:latin typeface="Arial" panose="020B0604020202020204" pitchFamily="34" charset="0"/>
                <a:cs typeface="Arial" panose="020B0604020202020204" pitchFamily="34" charset="0"/>
              </a:rPr>
              <a:t>Cálculo del “</a:t>
            </a:r>
            <a:r>
              <a:rPr lang="es-MX" sz="1400" i="1" dirty="0" err="1" smtClean="0">
                <a:latin typeface="Arial" panose="020B0604020202020204" pitchFamily="34" charset="0"/>
                <a:cs typeface="Arial" panose="020B0604020202020204" pitchFamily="34" charset="0"/>
              </a:rPr>
              <a:t>netback</a:t>
            </a:r>
            <a:r>
              <a:rPr lang="es-MX" sz="1400" dirty="0" smtClean="0">
                <a:latin typeface="Arial" panose="020B0604020202020204" pitchFamily="34" charset="0"/>
                <a:cs typeface="Arial" panose="020B0604020202020204" pitchFamily="34" charset="0"/>
              </a:rPr>
              <a:t>” de costos elegibles entre el punto de venta y el de medición. </a:t>
            </a:r>
          </a:p>
        </p:txBody>
      </p:sp>
      <p:sp>
        <p:nvSpPr>
          <p:cNvPr id="15" name="CuadroTexto 14"/>
          <p:cNvSpPr txBox="1"/>
          <p:nvPr/>
        </p:nvSpPr>
        <p:spPr>
          <a:xfrm>
            <a:off x="4775988" y="1034486"/>
            <a:ext cx="1501243" cy="461665"/>
          </a:xfrm>
          <a:prstGeom prst="rect">
            <a:avLst/>
          </a:prstGeom>
          <a:noFill/>
        </p:spPr>
        <p:txBody>
          <a:bodyPr wrap="square" rtlCol="0">
            <a:spAutoFit/>
          </a:bodyPr>
          <a:lstStyle/>
          <a:p>
            <a:pPr marL="0" lvl="2" algn="just">
              <a:lnSpc>
                <a:spcPct val="150000"/>
              </a:lnSpc>
            </a:pPr>
            <a:r>
              <a:rPr lang="es-MX" sz="1600" b="1" dirty="0" smtClean="0">
                <a:latin typeface="Arial" panose="020B0604020202020204" pitchFamily="34" charset="0"/>
                <a:cs typeface="Arial" panose="020B0604020202020204" pitchFamily="34" charset="0"/>
              </a:rPr>
              <a:t>Por ejemplo:</a:t>
            </a:r>
          </a:p>
        </p:txBody>
      </p:sp>
      <p:sp>
        <p:nvSpPr>
          <p:cNvPr id="4" name="Abrir llave 3"/>
          <p:cNvSpPr/>
          <p:nvPr/>
        </p:nvSpPr>
        <p:spPr>
          <a:xfrm>
            <a:off x="4410798" y="1591087"/>
            <a:ext cx="234363" cy="821623"/>
          </a:xfrm>
          <a:prstGeom prst="leftBrace">
            <a:avLst/>
          </a:prstGeom>
          <a:ln w="12700">
            <a:solidFill>
              <a:srgbClr val="C0504D"/>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16" name="Abrir llave 15"/>
          <p:cNvSpPr/>
          <p:nvPr/>
        </p:nvSpPr>
        <p:spPr>
          <a:xfrm>
            <a:off x="4374401" y="2896546"/>
            <a:ext cx="264269" cy="652389"/>
          </a:xfrm>
          <a:prstGeom prst="leftBrace">
            <a:avLst/>
          </a:prstGeom>
          <a:ln w="12700">
            <a:solidFill>
              <a:srgbClr val="C0504D"/>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17" name="Abrir llave 16"/>
          <p:cNvSpPr/>
          <p:nvPr/>
        </p:nvSpPr>
        <p:spPr>
          <a:xfrm>
            <a:off x="4369172" y="4286574"/>
            <a:ext cx="275989" cy="792940"/>
          </a:xfrm>
          <a:prstGeom prst="leftBrace">
            <a:avLst/>
          </a:prstGeom>
          <a:ln w="12700">
            <a:solidFill>
              <a:srgbClr val="C0504D"/>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18" name="Abrir llave 17"/>
          <p:cNvSpPr/>
          <p:nvPr/>
        </p:nvSpPr>
        <p:spPr>
          <a:xfrm>
            <a:off x="4369172" y="5624790"/>
            <a:ext cx="275989" cy="659785"/>
          </a:xfrm>
          <a:prstGeom prst="leftBrace">
            <a:avLst/>
          </a:prstGeom>
          <a:ln w="12700">
            <a:solidFill>
              <a:srgbClr val="C0504D"/>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Tree>
    <p:extLst>
      <p:ext uri="{BB962C8B-B14F-4D97-AF65-F5344CB8AC3E}">
        <p14:creationId xmlns:p14="http://schemas.microsoft.com/office/powerpoint/2010/main" val="316867075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2 Título"/>
          <p:cNvSpPr txBox="1">
            <a:spLocks/>
          </p:cNvSpPr>
          <p:nvPr/>
        </p:nvSpPr>
        <p:spPr>
          <a:xfrm>
            <a:off x="457200" y="150213"/>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a:latin typeface="Arial" panose="020B0604020202020204" pitchFamily="34" charset="0"/>
                <a:cs typeface="Arial" panose="020B0604020202020204" pitchFamily="34" charset="0"/>
              </a:rPr>
              <a:t>Labores de Verificación: Herramientas </a:t>
            </a:r>
          </a:p>
        </p:txBody>
      </p:sp>
      <p:sp>
        <p:nvSpPr>
          <p:cNvPr id="9" name="3 Marcador de número de diapositiva"/>
          <p:cNvSpPr>
            <a:spLocks noGrp="1"/>
          </p:cNvSpPr>
          <p:nvPr>
            <p:ph type="sldNum" sz="quarter" idx="12"/>
          </p:nvPr>
        </p:nvSpPr>
        <p:spPr>
          <a:xfrm>
            <a:off x="6758880" y="6368742"/>
            <a:ext cx="2133600" cy="365125"/>
          </a:xfrm>
        </p:spPr>
        <p:txBody>
          <a:bodyPr/>
          <a:lstStyle/>
          <a:p>
            <a:pPr>
              <a:defRPr/>
            </a:pPr>
            <a:fld id="{B52C4CE1-CF2D-44DA-BDA0-AAB28C2FDB12}" type="slidenum">
              <a:rPr lang="en-US" smtClean="0"/>
              <a:pPr>
                <a:defRPr/>
              </a:pPr>
              <a:t>31</a:t>
            </a:fld>
            <a:endParaRPr lang="en-US" dirty="0"/>
          </a:p>
        </p:txBody>
      </p:sp>
      <p:cxnSp>
        <p:nvCxnSpPr>
          <p:cNvPr id="6" name="Conector recto 20"/>
          <p:cNvCxnSpPr/>
          <p:nvPr/>
        </p:nvCxnSpPr>
        <p:spPr>
          <a:xfrm>
            <a:off x="465438" y="552291"/>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graphicFrame>
        <p:nvGraphicFramePr>
          <p:cNvPr id="7" name="Diagrama 6"/>
          <p:cNvGraphicFramePr/>
          <p:nvPr>
            <p:extLst>
              <p:ext uri="{D42A27DB-BD31-4B8C-83A1-F6EECF244321}">
                <p14:modId xmlns:p14="http://schemas.microsoft.com/office/powerpoint/2010/main" val="121110238"/>
              </p:ext>
            </p:extLst>
          </p:nvPr>
        </p:nvGraphicFramePr>
        <p:xfrm>
          <a:off x="547818" y="646338"/>
          <a:ext cx="8229600" cy="29810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5" name="Grupo 4"/>
          <p:cNvGrpSpPr/>
          <p:nvPr/>
        </p:nvGrpSpPr>
        <p:grpSpPr>
          <a:xfrm>
            <a:off x="448590" y="2707895"/>
            <a:ext cx="1967618" cy="2173353"/>
            <a:chOff x="837209" y="3606726"/>
            <a:chExt cx="1703973" cy="1511510"/>
          </a:xfrm>
        </p:grpSpPr>
        <p:sp>
          <p:nvSpPr>
            <p:cNvPr id="2" name="Rectángulo 1"/>
            <p:cNvSpPr/>
            <p:nvPr/>
          </p:nvSpPr>
          <p:spPr>
            <a:xfrm>
              <a:off x="837209" y="3874031"/>
              <a:ext cx="1703973" cy="1244205"/>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buFont typeface="Arial" panose="020B0604020202020204" pitchFamily="34" charset="0"/>
                <a:buChar char="•"/>
              </a:pPr>
              <a:r>
                <a:rPr lang="es-MX" sz="1200" dirty="0" smtClean="0">
                  <a:solidFill>
                    <a:schemeClr val="tx1"/>
                  </a:solidFill>
                  <a:latin typeface="Arial" panose="020B0604020202020204" pitchFamily="34" charset="0"/>
                  <a:cs typeface="Arial" panose="020B0604020202020204" pitchFamily="34" charset="0"/>
                </a:rPr>
                <a:t>A iniciativa Contratista.</a:t>
              </a:r>
            </a:p>
            <a:p>
              <a:pPr marL="88900" indent="-88900">
                <a:buFont typeface="Arial" panose="020B0604020202020204" pitchFamily="34" charset="0"/>
                <a:buChar char="•"/>
              </a:pPr>
              <a:endParaRPr lang="es-MX" sz="1200" dirty="0" smtClean="0">
                <a:solidFill>
                  <a:schemeClr val="tx1"/>
                </a:solidFill>
                <a:latin typeface="Arial" panose="020B0604020202020204" pitchFamily="34" charset="0"/>
                <a:cs typeface="Arial" panose="020B0604020202020204" pitchFamily="34" charset="0"/>
              </a:endParaRPr>
            </a:p>
            <a:p>
              <a:pPr marL="88900" indent="-88900">
                <a:buFont typeface="Arial" panose="020B0604020202020204" pitchFamily="34" charset="0"/>
                <a:buChar char="•"/>
              </a:pPr>
              <a:r>
                <a:rPr lang="es-MX" sz="1200" dirty="0" smtClean="0">
                  <a:solidFill>
                    <a:schemeClr val="tx1"/>
                  </a:solidFill>
                  <a:latin typeface="Arial" panose="020B0604020202020204" pitchFamily="34" charset="0"/>
                  <a:cs typeface="Arial" panose="020B0604020202020204" pitchFamily="34" charset="0"/>
                </a:rPr>
                <a:t>Sin intervención de la SHCP, pero sí de la CNH y el FMP.</a:t>
              </a:r>
            </a:p>
            <a:p>
              <a:pPr marL="88900" indent="-88900">
                <a:buFont typeface="Arial" panose="020B0604020202020204" pitchFamily="34" charset="0"/>
                <a:buChar char="•"/>
              </a:pPr>
              <a:endParaRPr lang="es-MX" sz="1200" dirty="0" smtClean="0">
                <a:solidFill>
                  <a:schemeClr val="tx1"/>
                </a:solidFill>
                <a:latin typeface="Arial" panose="020B0604020202020204" pitchFamily="34" charset="0"/>
                <a:cs typeface="Arial" panose="020B0604020202020204" pitchFamily="34" charset="0"/>
              </a:endParaRPr>
            </a:p>
            <a:p>
              <a:pPr marL="88900" indent="-88900">
                <a:buFont typeface="Arial" panose="020B0604020202020204" pitchFamily="34" charset="0"/>
                <a:buChar char="•"/>
              </a:pPr>
              <a:r>
                <a:rPr lang="es-MX" sz="1200" dirty="0" smtClean="0">
                  <a:solidFill>
                    <a:schemeClr val="tx1"/>
                  </a:solidFill>
                  <a:latin typeface="Arial" panose="020B0604020202020204" pitchFamily="34" charset="0"/>
                  <a:cs typeface="Arial" panose="020B0604020202020204" pitchFamily="34" charset="0"/>
                </a:rPr>
                <a:t>No se ha llevado a cabo extensivamente por falta de claridad en reglas.</a:t>
              </a:r>
              <a:endParaRPr lang="es-MX" sz="1200" dirty="0">
                <a:solidFill>
                  <a:schemeClr val="tx1"/>
                </a:solidFill>
                <a:latin typeface="Arial" panose="020B0604020202020204" pitchFamily="34" charset="0"/>
                <a:cs typeface="Arial" panose="020B0604020202020204" pitchFamily="34" charset="0"/>
              </a:endParaRPr>
            </a:p>
          </p:txBody>
        </p:sp>
        <p:cxnSp>
          <p:nvCxnSpPr>
            <p:cNvPr id="4" name="Conector recto 3"/>
            <p:cNvCxnSpPr/>
            <p:nvPr/>
          </p:nvCxnSpPr>
          <p:spPr>
            <a:xfrm flipV="1">
              <a:off x="1612761" y="3606726"/>
              <a:ext cx="6966" cy="27769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10" name="Grupo 9"/>
          <p:cNvGrpSpPr/>
          <p:nvPr/>
        </p:nvGrpSpPr>
        <p:grpSpPr>
          <a:xfrm>
            <a:off x="2634868" y="2763728"/>
            <a:ext cx="2049211" cy="3970139"/>
            <a:chOff x="829285" y="3455349"/>
            <a:chExt cx="1706108" cy="4259142"/>
          </a:xfrm>
        </p:grpSpPr>
        <p:sp>
          <p:nvSpPr>
            <p:cNvPr id="11" name="Rectángulo 10"/>
            <p:cNvSpPr/>
            <p:nvPr/>
          </p:nvSpPr>
          <p:spPr>
            <a:xfrm>
              <a:off x="829285" y="3787032"/>
              <a:ext cx="1706108" cy="3927459"/>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buFont typeface="Arial" panose="020B0604020202020204" pitchFamily="34" charset="0"/>
                <a:buChar char="•"/>
              </a:pPr>
              <a:r>
                <a:rPr lang="es-MX" sz="1200" dirty="0" smtClean="0">
                  <a:solidFill>
                    <a:schemeClr val="tx1"/>
                  </a:solidFill>
                  <a:latin typeface="Arial" panose="020B0604020202020204" pitchFamily="34" charset="0"/>
                  <a:cs typeface="Arial" panose="020B0604020202020204" pitchFamily="34" charset="0"/>
                </a:rPr>
                <a:t>A petición Contratista.</a:t>
              </a:r>
            </a:p>
            <a:p>
              <a:pPr marL="88900" indent="-88900">
                <a:buFont typeface="Arial" panose="020B0604020202020204" pitchFamily="34" charset="0"/>
                <a:buChar char="•"/>
              </a:pPr>
              <a:endParaRPr lang="es-MX" sz="1200" dirty="0" smtClean="0">
                <a:solidFill>
                  <a:schemeClr val="tx1"/>
                </a:solidFill>
                <a:latin typeface="Arial" panose="020B0604020202020204" pitchFamily="34" charset="0"/>
                <a:cs typeface="Arial" panose="020B0604020202020204" pitchFamily="34" charset="0"/>
              </a:endParaRPr>
            </a:p>
            <a:p>
              <a:pPr marL="88900" indent="-88900">
                <a:buFont typeface="Arial" panose="020B0604020202020204" pitchFamily="34" charset="0"/>
                <a:buChar char="•"/>
              </a:pPr>
              <a:r>
                <a:rPr lang="es-MX" sz="1200" dirty="0" smtClean="0">
                  <a:solidFill>
                    <a:schemeClr val="tx1"/>
                  </a:solidFill>
                  <a:latin typeface="Arial" panose="020B0604020202020204" pitchFamily="34" charset="0"/>
                  <a:cs typeface="Arial" panose="020B0604020202020204" pitchFamily="34" charset="0"/>
                </a:rPr>
                <a:t>Objeto: acotado y concreto.</a:t>
              </a:r>
            </a:p>
            <a:p>
              <a:pPr marL="88900" indent="-88900">
                <a:buFont typeface="Arial" panose="020B0604020202020204" pitchFamily="34" charset="0"/>
                <a:buChar char="•"/>
              </a:pPr>
              <a:endParaRPr lang="es-MX" sz="1200" dirty="0" smtClean="0">
                <a:solidFill>
                  <a:schemeClr val="tx1"/>
                </a:solidFill>
                <a:latin typeface="Arial" panose="020B0604020202020204" pitchFamily="34" charset="0"/>
                <a:cs typeface="Arial" panose="020B0604020202020204" pitchFamily="34" charset="0"/>
              </a:endParaRPr>
            </a:p>
            <a:p>
              <a:pPr marL="88900" indent="-88900">
                <a:buFont typeface="Arial" panose="020B0604020202020204" pitchFamily="34" charset="0"/>
                <a:buChar char="•"/>
              </a:pPr>
              <a:r>
                <a:rPr lang="es-MX" sz="1200" dirty="0" smtClean="0">
                  <a:solidFill>
                    <a:schemeClr val="tx1"/>
                  </a:solidFill>
                  <a:latin typeface="Arial" panose="020B0604020202020204" pitchFamily="34" charset="0"/>
                  <a:cs typeface="Arial" panose="020B0604020202020204" pitchFamily="34" charset="0"/>
                </a:rPr>
                <a:t>Se presume que el contratista presenta expedientes completos…</a:t>
              </a:r>
            </a:p>
            <a:p>
              <a:pPr marL="88900" indent="-88900">
                <a:buFont typeface="Arial" panose="020B0604020202020204" pitchFamily="34" charset="0"/>
                <a:buChar char="•"/>
              </a:pPr>
              <a:endParaRPr lang="es-MX" sz="1200" dirty="0">
                <a:solidFill>
                  <a:schemeClr val="tx1"/>
                </a:solidFill>
                <a:latin typeface="Arial" panose="020B0604020202020204" pitchFamily="34" charset="0"/>
                <a:cs typeface="Arial" panose="020B0604020202020204" pitchFamily="34" charset="0"/>
              </a:endParaRPr>
            </a:p>
            <a:p>
              <a:pPr marL="88900" indent="-88900">
                <a:buFont typeface="Arial" panose="020B0604020202020204" pitchFamily="34" charset="0"/>
                <a:buChar char="•"/>
              </a:pPr>
              <a:r>
                <a:rPr lang="es-MX" sz="1200" dirty="0" smtClean="0">
                  <a:solidFill>
                    <a:schemeClr val="tx1"/>
                  </a:solidFill>
                  <a:latin typeface="Arial" panose="020B0604020202020204" pitchFamily="34" charset="0"/>
                  <a:cs typeface="Arial" panose="020B0604020202020204" pitchFamily="34" charset="0"/>
                </a:rPr>
                <a:t>…pero SHCP puede pedir información adicional.</a:t>
              </a:r>
            </a:p>
            <a:p>
              <a:pPr marL="88900" indent="-88900">
                <a:buFont typeface="Arial" panose="020B0604020202020204" pitchFamily="34" charset="0"/>
                <a:buChar char="•"/>
              </a:pPr>
              <a:endParaRPr lang="es-MX" sz="1200" dirty="0" smtClean="0">
                <a:solidFill>
                  <a:schemeClr val="tx1"/>
                </a:solidFill>
                <a:latin typeface="Arial" panose="020B0604020202020204" pitchFamily="34" charset="0"/>
                <a:cs typeface="Arial" panose="020B0604020202020204" pitchFamily="34" charset="0"/>
              </a:endParaRPr>
            </a:p>
            <a:p>
              <a:pPr marL="88900" indent="-88900">
                <a:buFont typeface="Arial" panose="020B0604020202020204" pitchFamily="34" charset="0"/>
                <a:buChar char="•"/>
              </a:pPr>
              <a:r>
                <a:rPr lang="es-MX" sz="1200" dirty="0" smtClean="0">
                  <a:solidFill>
                    <a:schemeClr val="tx1"/>
                  </a:solidFill>
                  <a:latin typeface="Arial" panose="020B0604020202020204" pitchFamily="34" charset="0"/>
                  <a:cs typeface="Arial" panose="020B0604020202020204" pitchFamily="34" charset="0"/>
                </a:rPr>
                <a:t>La procedencia requiere autorización de la SHCP.</a:t>
              </a:r>
            </a:p>
            <a:p>
              <a:pPr marL="88900" indent="-88900">
                <a:buFont typeface="Arial" panose="020B0604020202020204" pitchFamily="34" charset="0"/>
                <a:buChar char="•"/>
              </a:pPr>
              <a:endParaRPr lang="es-MX" sz="1200" dirty="0" smtClean="0">
                <a:solidFill>
                  <a:schemeClr val="tx1"/>
                </a:solidFill>
                <a:latin typeface="Arial" panose="020B0604020202020204" pitchFamily="34" charset="0"/>
                <a:cs typeface="Arial" panose="020B0604020202020204" pitchFamily="34" charset="0"/>
              </a:endParaRPr>
            </a:p>
            <a:p>
              <a:pPr marL="88900" indent="-88900">
                <a:buFont typeface="Arial" panose="020B0604020202020204" pitchFamily="34" charset="0"/>
                <a:buChar char="•"/>
              </a:pPr>
              <a:r>
                <a:rPr lang="es-MX" sz="1200" dirty="0" smtClean="0">
                  <a:solidFill>
                    <a:schemeClr val="tx1"/>
                  </a:solidFill>
                  <a:latin typeface="Arial" panose="020B0604020202020204" pitchFamily="34" charset="0"/>
                  <a:cs typeface="Arial" panose="020B0604020202020204" pitchFamily="34" charset="0"/>
                </a:rPr>
                <a:t>SHCP autoriza sin renunciar al uso de las otras herramientas de verificación.</a:t>
              </a:r>
              <a:endParaRPr lang="es-MX" sz="1200" dirty="0">
                <a:solidFill>
                  <a:schemeClr val="tx1"/>
                </a:solidFill>
                <a:latin typeface="Arial" panose="020B0604020202020204" pitchFamily="34" charset="0"/>
                <a:cs typeface="Arial" panose="020B0604020202020204" pitchFamily="34" charset="0"/>
              </a:endParaRPr>
            </a:p>
          </p:txBody>
        </p:sp>
        <p:cxnSp>
          <p:nvCxnSpPr>
            <p:cNvPr id="12" name="Conector recto 11"/>
            <p:cNvCxnSpPr>
              <a:stCxn id="11" idx="0"/>
            </p:cNvCxnSpPr>
            <p:nvPr/>
          </p:nvCxnSpPr>
          <p:spPr>
            <a:xfrm flipH="1" flipV="1">
              <a:off x="1672541" y="3455349"/>
              <a:ext cx="9798" cy="331683"/>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13" name="Grupo 12"/>
          <p:cNvGrpSpPr/>
          <p:nvPr/>
        </p:nvGrpSpPr>
        <p:grpSpPr>
          <a:xfrm>
            <a:off x="6988214" y="2669059"/>
            <a:ext cx="1986190" cy="2212188"/>
            <a:chOff x="6489939" y="4290916"/>
            <a:chExt cx="1725706" cy="1474583"/>
          </a:xfrm>
        </p:grpSpPr>
        <p:sp>
          <p:nvSpPr>
            <p:cNvPr id="15" name="Rectángulo 14"/>
            <p:cNvSpPr/>
            <p:nvPr/>
          </p:nvSpPr>
          <p:spPr>
            <a:xfrm>
              <a:off x="6489939" y="4529782"/>
              <a:ext cx="1725706" cy="123571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lvl="0" indent="-88900">
                <a:spcAft>
                  <a:spcPts val="0"/>
                </a:spcAft>
                <a:buFont typeface="Arial" panose="020B0604020202020204" pitchFamily="34" charset="0"/>
                <a:buChar char="•"/>
              </a:pPr>
              <a:r>
                <a:rPr lang="es-MX" sz="1200" dirty="0">
                  <a:solidFill>
                    <a:schemeClr val="tx1"/>
                  </a:solidFill>
                  <a:latin typeface="Arial" panose="020B0604020202020204" pitchFamily="34" charset="0"/>
                  <a:cs typeface="Arial" panose="020B0604020202020204" pitchFamily="34" charset="0"/>
                </a:rPr>
                <a:t>Mismos elementos que la Auditoría a través de requerimiento de </a:t>
              </a:r>
              <a:r>
                <a:rPr lang="es-MX" sz="1200" dirty="0" smtClean="0">
                  <a:solidFill>
                    <a:schemeClr val="tx1"/>
                  </a:solidFill>
                  <a:latin typeface="Arial" panose="020B0604020202020204" pitchFamily="34" charset="0"/>
                  <a:cs typeface="Arial" panose="020B0604020202020204" pitchFamily="34" charset="0"/>
                </a:rPr>
                <a:t>información.</a:t>
              </a:r>
            </a:p>
            <a:p>
              <a:pPr marL="88900" lvl="0" indent="-88900">
                <a:spcAft>
                  <a:spcPts val="0"/>
                </a:spcAft>
                <a:buFont typeface="Arial" panose="020B0604020202020204" pitchFamily="34" charset="0"/>
                <a:buChar char="•"/>
              </a:pPr>
              <a:endParaRPr lang="es-MX" sz="1200" dirty="0">
                <a:solidFill>
                  <a:schemeClr val="tx1"/>
                </a:solidFill>
                <a:latin typeface="Arial" panose="020B0604020202020204" pitchFamily="34" charset="0"/>
                <a:cs typeface="Arial" panose="020B0604020202020204" pitchFamily="34" charset="0"/>
              </a:endParaRPr>
            </a:p>
            <a:p>
              <a:pPr marL="88900" indent="-88900">
                <a:buFont typeface="Arial" panose="020B0604020202020204" pitchFamily="34" charset="0"/>
                <a:buChar char="•"/>
              </a:pPr>
              <a:r>
                <a:rPr lang="es-MX" sz="1200" dirty="0" smtClean="0">
                  <a:solidFill>
                    <a:schemeClr val="tx1"/>
                  </a:solidFill>
                  <a:latin typeface="Arial" panose="020B0604020202020204" pitchFamily="34" charset="0"/>
                  <a:cs typeface="Arial" panose="020B0604020202020204" pitchFamily="34" charset="0"/>
                </a:rPr>
                <a:t>Incluye visita a instalaciones y oficinas del Contratista.</a:t>
              </a:r>
              <a:endParaRPr lang="es-MX" sz="1200" dirty="0">
                <a:solidFill>
                  <a:schemeClr val="tx1"/>
                </a:solidFill>
                <a:latin typeface="Arial" panose="020B0604020202020204" pitchFamily="34" charset="0"/>
                <a:cs typeface="Arial" panose="020B0604020202020204" pitchFamily="34" charset="0"/>
              </a:endParaRPr>
            </a:p>
          </p:txBody>
        </p:sp>
        <p:cxnSp>
          <p:nvCxnSpPr>
            <p:cNvPr id="16" name="Conector recto 15"/>
            <p:cNvCxnSpPr>
              <a:stCxn id="15" idx="0"/>
            </p:cNvCxnSpPr>
            <p:nvPr/>
          </p:nvCxnSpPr>
          <p:spPr>
            <a:xfrm flipV="1">
              <a:off x="7352792" y="4290916"/>
              <a:ext cx="0" cy="238866"/>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17" name="Grupo 16"/>
          <p:cNvGrpSpPr/>
          <p:nvPr/>
        </p:nvGrpSpPr>
        <p:grpSpPr>
          <a:xfrm>
            <a:off x="4831549" y="2848234"/>
            <a:ext cx="2084902" cy="3907694"/>
            <a:chOff x="737339" y="3670363"/>
            <a:chExt cx="1645686" cy="3285378"/>
          </a:xfrm>
        </p:grpSpPr>
        <p:sp>
          <p:nvSpPr>
            <p:cNvPr id="18" name="Rectángulo 17"/>
            <p:cNvSpPr/>
            <p:nvPr/>
          </p:nvSpPr>
          <p:spPr>
            <a:xfrm>
              <a:off x="737339" y="3839552"/>
              <a:ext cx="1645686" cy="3116189"/>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buFont typeface="Arial" panose="020B0604020202020204" pitchFamily="34" charset="0"/>
                <a:buChar char="•"/>
              </a:pPr>
              <a:r>
                <a:rPr lang="es-MX" sz="1200" dirty="0" smtClean="0">
                  <a:solidFill>
                    <a:schemeClr val="tx1"/>
                  </a:solidFill>
                  <a:latin typeface="Arial" panose="020B0604020202020204" pitchFamily="34" charset="0"/>
                  <a:cs typeface="Arial" panose="020B0604020202020204" pitchFamily="34" charset="0"/>
                </a:rPr>
                <a:t>A iniciativa SHCP.</a:t>
              </a:r>
            </a:p>
            <a:p>
              <a:pPr marL="88900" indent="-88900">
                <a:buFont typeface="Arial" panose="020B0604020202020204" pitchFamily="34" charset="0"/>
                <a:buChar char="•"/>
              </a:pPr>
              <a:endParaRPr lang="es-MX" sz="1200" dirty="0" smtClean="0">
                <a:solidFill>
                  <a:schemeClr val="tx1"/>
                </a:solidFill>
                <a:latin typeface="Arial" panose="020B0604020202020204" pitchFamily="34" charset="0"/>
                <a:cs typeface="Arial" panose="020B0604020202020204" pitchFamily="34" charset="0"/>
              </a:endParaRPr>
            </a:p>
            <a:p>
              <a:pPr marL="88900" indent="-88900">
                <a:buFont typeface="Arial" panose="020B0604020202020204" pitchFamily="34" charset="0"/>
                <a:buChar char="•"/>
              </a:pPr>
              <a:r>
                <a:rPr lang="es-MX" sz="1200" dirty="0">
                  <a:solidFill>
                    <a:schemeClr val="tx1"/>
                  </a:solidFill>
                  <a:latin typeface="Arial" panose="020B0604020202020204" pitchFamily="34" charset="0"/>
                  <a:cs typeface="Arial" panose="020B0604020202020204" pitchFamily="34" charset="0"/>
                </a:rPr>
                <a:t>Objeto: amplio o limitado, según determine la SHCP.</a:t>
              </a:r>
            </a:p>
            <a:p>
              <a:pPr marL="88900" indent="-88900">
                <a:buFont typeface="Arial" panose="020B0604020202020204" pitchFamily="34" charset="0"/>
                <a:buChar char="•"/>
              </a:pPr>
              <a:endParaRPr lang="es-MX" sz="1200" dirty="0" smtClean="0">
                <a:solidFill>
                  <a:schemeClr val="tx1"/>
                </a:solidFill>
                <a:latin typeface="Arial" panose="020B0604020202020204" pitchFamily="34" charset="0"/>
                <a:cs typeface="Arial" panose="020B0604020202020204" pitchFamily="34" charset="0"/>
              </a:endParaRPr>
            </a:p>
            <a:p>
              <a:pPr marL="88900" indent="-88900">
                <a:buFont typeface="Arial" panose="020B0604020202020204" pitchFamily="34" charset="0"/>
                <a:buChar char="•"/>
              </a:pPr>
              <a:r>
                <a:rPr lang="es-MX" sz="1200" dirty="0" smtClean="0">
                  <a:solidFill>
                    <a:schemeClr val="tx1"/>
                  </a:solidFill>
                  <a:latin typeface="Arial" panose="020B0604020202020204" pitchFamily="34" charset="0"/>
                  <a:cs typeface="Arial" panose="020B0604020202020204" pitchFamily="34" charset="0"/>
                </a:rPr>
                <a:t>Puede utilizar información y documentación disponible mediante SIPAC, pero debe otorgar garantía de audiencia al Contratista.</a:t>
              </a:r>
            </a:p>
            <a:p>
              <a:pPr marL="88900" indent="-88900">
                <a:buFont typeface="Arial" panose="020B0604020202020204" pitchFamily="34" charset="0"/>
                <a:buChar char="•"/>
              </a:pPr>
              <a:endParaRPr lang="es-MX" sz="1200" dirty="0" smtClean="0">
                <a:solidFill>
                  <a:schemeClr val="tx1"/>
                </a:solidFill>
                <a:latin typeface="Arial" panose="020B0604020202020204" pitchFamily="34" charset="0"/>
                <a:cs typeface="Arial" panose="020B0604020202020204" pitchFamily="34" charset="0"/>
              </a:endParaRPr>
            </a:p>
            <a:p>
              <a:pPr marL="88900" indent="-88900">
                <a:buFont typeface="Arial" panose="020B0604020202020204" pitchFamily="34" charset="0"/>
                <a:buChar char="•"/>
              </a:pPr>
              <a:r>
                <a:rPr lang="es-MX" sz="1200" dirty="0" smtClean="0">
                  <a:solidFill>
                    <a:schemeClr val="tx1"/>
                  </a:solidFill>
                  <a:latin typeface="Arial" panose="020B0604020202020204" pitchFamily="34" charset="0"/>
                  <a:cs typeface="Arial" panose="020B0604020202020204" pitchFamily="34" charset="0"/>
                </a:rPr>
                <a:t>Otorga derechos al Contratista para evitar doble verificación.</a:t>
              </a:r>
            </a:p>
            <a:p>
              <a:pPr marL="88900" indent="-88900">
                <a:buFont typeface="Arial" panose="020B0604020202020204" pitchFamily="34" charset="0"/>
                <a:buChar char="•"/>
              </a:pPr>
              <a:endParaRPr lang="es-MX" sz="1200" dirty="0" smtClean="0">
                <a:solidFill>
                  <a:schemeClr val="tx1"/>
                </a:solidFill>
                <a:latin typeface="Arial" panose="020B0604020202020204" pitchFamily="34" charset="0"/>
                <a:cs typeface="Arial" panose="020B0604020202020204" pitchFamily="34" charset="0"/>
              </a:endParaRPr>
            </a:p>
            <a:p>
              <a:pPr marL="88900" indent="-88900">
                <a:buFont typeface="Arial" panose="020B0604020202020204" pitchFamily="34" charset="0"/>
                <a:buChar char="•"/>
              </a:pPr>
              <a:r>
                <a:rPr lang="es-MX" sz="1200" dirty="0" smtClean="0">
                  <a:solidFill>
                    <a:schemeClr val="tx1"/>
                  </a:solidFill>
                  <a:latin typeface="Arial" panose="020B0604020202020204" pitchFamily="34" charset="0"/>
                  <a:cs typeface="Arial" panose="020B0604020202020204" pitchFamily="34" charset="0"/>
                </a:rPr>
                <a:t>Puede contar con apoyo de CNH, SAT o auditores externos.</a:t>
              </a:r>
            </a:p>
          </p:txBody>
        </p:sp>
        <p:cxnSp>
          <p:nvCxnSpPr>
            <p:cNvPr id="19" name="Conector recto 18"/>
            <p:cNvCxnSpPr>
              <a:stCxn id="18" idx="0"/>
            </p:cNvCxnSpPr>
            <p:nvPr/>
          </p:nvCxnSpPr>
          <p:spPr>
            <a:xfrm flipV="1">
              <a:off x="1560182" y="3670363"/>
              <a:ext cx="0" cy="169189"/>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7275478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2 Título"/>
          <p:cNvSpPr txBox="1">
            <a:spLocks/>
          </p:cNvSpPr>
          <p:nvPr/>
        </p:nvSpPr>
        <p:spPr>
          <a:xfrm>
            <a:off x="457200" y="149786"/>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a:latin typeface="Arial" panose="020B0604020202020204" pitchFamily="34" charset="0"/>
                <a:cs typeface="Arial" panose="020B0604020202020204" pitchFamily="34" charset="0"/>
              </a:rPr>
              <a:t>Labores de Verificación de la SHCP para </a:t>
            </a:r>
            <a:r>
              <a:rPr lang="es-MX" sz="2000" cap="small" dirty="0" smtClean="0">
                <a:latin typeface="Arial" panose="020B0604020202020204" pitchFamily="34" charset="0"/>
                <a:cs typeface="Arial" panose="020B0604020202020204" pitchFamily="34" charset="0"/>
              </a:rPr>
              <a:t>Contratos</a:t>
            </a:r>
            <a:endParaRPr lang="es-MX" sz="2000" cap="small" dirty="0">
              <a:latin typeface="Arial" panose="020B0604020202020204" pitchFamily="34" charset="0"/>
              <a:cs typeface="Arial" panose="020B0604020202020204" pitchFamily="34" charset="0"/>
            </a:endParaRPr>
          </a:p>
        </p:txBody>
      </p:sp>
      <p:cxnSp>
        <p:nvCxnSpPr>
          <p:cNvPr id="7" name="Conector recto 20"/>
          <p:cNvCxnSpPr/>
          <p:nvPr/>
        </p:nvCxnSpPr>
        <p:spPr>
          <a:xfrm>
            <a:off x="457200" y="552291"/>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34868"/>
            <a:ext cx="2133600" cy="365125"/>
          </a:xfrm>
        </p:spPr>
        <p:txBody>
          <a:bodyPr/>
          <a:lstStyle/>
          <a:p>
            <a:pPr>
              <a:defRPr/>
            </a:pPr>
            <a:fld id="{B52C4CE1-CF2D-44DA-BDA0-AAB28C2FDB12}" type="slidenum">
              <a:rPr lang="en-US" smtClean="0"/>
              <a:pPr>
                <a:defRPr/>
              </a:pPr>
              <a:t>32</a:t>
            </a:fld>
            <a:endParaRPr lang="en-US" dirty="0"/>
          </a:p>
        </p:txBody>
      </p:sp>
      <p:sp>
        <p:nvSpPr>
          <p:cNvPr id="6" name="Marcador de contenido 1"/>
          <p:cNvSpPr>
            <a:spLocks noGrp="1"/>
          </p:cNvSpPr>
          <p:nvPr>
            <p:ph idx="1"/>
          </p:nvPr>
        </p:nvSpPr>
        <p:spPr>
          <a:xfrm>
            <a:off x="457200" y="549896"/>
            <a:ext cx="8229600" cy="5892823"/>
          </a:xfrm>
        </p:spPr>
        <p:txBody>
          <a:bodyPr>
            <a:noAutofit/>
          </a:bodyPr>
          <a:lstStyle/>
          <a:p>
            <a:pPr marL="0" indent="0" algn="just">
              <a:buNone/>
            </a:pPr>
            <a:r>
              <a:rPr lang="es-MX" sz="1600" dirty="0">
                <a:latin typeface="Arial" panose="020B0604020202020204" pitchFamily="34" charset="0"/>
                <a:cs typeface="Arial" panose="020B0604020202020204" pitchFamily="34" charset="0"/>
              </a:rPr>
              <a:t> </a:t>
            </a:r>
            <a:r>
              <a:rPr lang="es-MX" sz="1600" dirty="0" smtClean="0">
                <a:latin typeface="Arial" panose="020B0604020202020204" pitchFamily="34" charset="0"/>
                <a:cs typeface="Arial" panose="020B0604020202020204" pitchFamily="34" charset="0"/>
              </a:rPr>
              <a:t>La UISH ha realizado las siguientes acciones de verificación:</a:t>
            </a:r>
          </a:p>
          <a:p>
            <a:pPr marL="0" indent="0" algn="just">
              <a:buNone/>
            </a:pPr>
            <a:endParaRPr lang="es-MX" sz="1600" dirty="0" smtClean="0">
              <a:latin typeface="Arial" panose="020B0604020202020204" pitchFamily="34" charset="0"/>
              <a:cs typeface="Arial" panose="020B0604020202020204" pitchFamily="34" charset="0"/>
            </a:endParaRPr>
          </a:p>
          <a:p>
            <a:pPr marL="800100" lvl="1" indent="-342900" algn="just">
              <a:buAutoNum type="arabicPeriod"/>
            </a:pPr>
            <a:r>
              <a:rPr lang="es-MX" sz="1600" dirty="0" smtClean="0">
                <a:latin typeface="Arial" panose="020B0604020202020204" pitchFamily="34" charset="0"/>
                <a:cs typeface="Arial" panose="020B0604020202020204" pitchFamily="34" charset="0"/>
              </a:rPr>
              <a:t>Se realizó una auditoría </a:t>
            </a:r>
            <a:r>
              <a:rPr lang="es-MX" sz="1600" dirty="0">
                <a:latin typeface="Arial" panose="020B0604020202020204" pitchFamily="34" charset="0"/>
                <a:cs typeface="Arial" panose="020B0604020202020204" pitchFamily="34" charset="0"/>
              </a:rPr>
              <a:t>mediante requerimiento de información </a:t>
            </a:r>
            <a:r>
              <a:rPr lang="es-MX" sz="1600" dirty="0" smtClean="0">
                <a:latin typeface="Arial" panose="020B0604020202020204" pitchFamily="34" charset="0"/>
                <a:cs typeface="Arial" panose="020B0604020202020204" pitchFamily="34" charset="0"/>
              </a:rPr>
              <a:t>respecto </a:t>
            </a:r>
            <a:r>
              <a:rPr lang="es-MX" sz="1600" dirty="0">
                <a:latin typeface="Arial" panose="020B0604020202020204" pitchFamily="34" charset="0"/>
                <a:cs typeface="Arial" panose="020B0604020202020204" pitchFamily="34" charset="0"/>
              </a:rPr>
              <a:t>al </a:t>
            </a:r>
            <a:r>
              <a:rPr lang="es-MX" sz="1600" dirty="0" smtClean="0">
                <a:latin typeface="Arial" panose="020B0604020202020204" pitchFamily="34" charset="0"/>
                <a:cs typeface="Arial" panose="020B0604020202020204" pitchFamily="34" charset="0"/>
              </a:rPr>
              <a:t>pago de la cuota contractual, regalía base y adicional de </a:t>
            </a:r>
            <a:r>
              <a:rPr lang="es-MX" sz="1600" dirty="0" err="1" smtClean="0">
                <a:latin typeface="Arial" panose="020B0604020202020204" pitchFamily="34" charset="0"/>
                <a:cs typeface="Arial" panose="020B0604020202020204" pitchFamily="34" charset="0"/>
              </a:rPr>
              <a:t>Canamex</a:t>
            </a:r>
            <a:r>
              <a:rPr lang="es-MX" sz="1600" dirty="0" smtClean="0">
                <a:latin typeface="Arial" panose="020B0604020202020204" pitchFamily="34" charset="0"/>
                <a:cs typeface="Arial" panose="020B0604020202020204" pitchFamily="34" charset="0"/>
              </a:rPr>
              <a:t> </a:t>
            </a:r>
            <a:r>
              <a:rPr lang="es-MX" sz="1600" dirty="0" err="1" smtClean="0">
                <a:latin typeface="Arial" panose="020B0604020202020204" pitchFamily="34" charset="0"/>
                <a:cs typeface="Arial" panose="020B0604020202020204" pitchFamily="34" charset="0"/>
              </a:rPr>
              <a:t>Energy</a:t>
            </a:r>
            <a:r>
              <a:rPr lang="es-MX" sz="1600" dirty="0" smtClean="0">
                <a:latin typeface="Arial" panose="020B0604020202020204" pitchFamily="34" charset="0"/>
                <a:cs typeface="Arial" panose="020B0604020202020204" pitchFamily="34" charset="0"/>
              </a:rPr>
              <a:t> Holdings de manera preventiva ante la solicitud de devolución anticipada del Área Contractual.</a:t>
            </a:r>
          </a:p>
          <a:p>
            <a:pPr marL="800100" lvl="1" indent="-342900" algn="just">
              <a:buAutoNum type="arabicPeriod"/>
            </a:pPr>
            <a:endParaRPr lang="es-MX" sz="1600" dirty="0" smtClean="0">
              <a:latin typeface="Arial" panose="020B0604020202020204" pitchFamily="34" charset="0"/>
              <a:cs typeface="Arial" panose="020B0604020202020204" pitchFamily="34" charset="0"/>
            </a:endParaRPr>
          </a:p>
          <a:p>
            <a:pPr marL="800100" lvl="1" indent="-342900" algn="just">
              <a:buAutoNum type="arabicPeriod"/>
            </a:pPr>
            <a:r>
              <a:rPr lang="es-MX" sz="1600" dirty="0" smtClean="0">
                <a:latin typeface="Arial" panose="020B0604020202020204" pitchFamily="34" charset="0"/>
                <a:cs typeface="Arial" panose="020B0604020202020204" pitchFamily="34" charset="0"/>
              </a:rPr>
              <a:t>Se están concluyendo cinco auditorías mediante requerimiento de información  respecto al pago de la Cuota Contractual de los Contratistas de la Ronda 1.3.</a:t>
            </a:r>
          </a:p>
          <a:p>
            <a:pPr marL="457200" lvl="1" indent="0" algn="just">
              <a:buNone/>
            </a:pPr>
            <a:r>
              <a:rPr lang="es-MX" sz="1600" dirty="0" smtClean="0">
                <a:latin typeface="Arial" panose="020B0604020202020204" pitchFamily="34" charset="0"/>
                <a:cs typeface="Arial" panose="020B0604020202020204" pitchFamily="34" charset="0"/>
              </a:rPr>
              <a:t> </a:t>
            </a:r>
          </a:p>
          <a:p>
            <a:pPr marL="800100" lvl="1" indent="-342900" algn="just">
              <a:buFont typeface="+mj-lt"/>
              <a:buAutoNum type="arabicPeriod" startAt="3"/>
            </a:pPr>
            <a:r>
              <a:rPr lang="es-MX" sz="1600" dirty="0" smtClean="0">
                <a:latin typeface="Arial" panose="020B0604020202020204" pitchFamily="34" charset="0"/>
                <a:cs typeface="Arial" panose="020B0604020202020204" pitchFamily="34" charset="0"/>
              </a:rPr>
              <a:t>Se están llevando a cabo cinco auditorías mediante procedimientos analíticos de solicitudes presentadas por los contratistas.</a:t>
            </a:r>
          </a:p>
          <a:p>
            <a:pPr marL="800100" lvl="1" indent="-342900" algn="just">
              <a:buFont typeface="+mj-lt"/>
              <a:buAutoNum type="arabicPeriod" startAt="3"/>
            </a:pPr>
            <a:endParaRPr lang="es-MX" sz="1600" dirty="0" smtClean="0">
              <a:latin typeface="Arial" panose="020B0604020202020204" pitchFamily="34" charset="0"/>
              <a:cs typeface="Arial" panose="020B0604020202020204" pitchFamily="34" charset="0"/>
            </a:endParaRPr>
          </a:p>
          <a:p>
            <a:pPr marL="800100" lvl="1" indent="-342900" algn="just">
              <a:buFont typeface="+mj-lt"/>
              <a:buAutoNum type="arabicPeriod" startAt="3"/>
            </a:pPr>
            <a:r>
              <a:rPr lang="es-MX" sz="1600" dirty="0" smtClean="0">
                <a:latin typeface="Arial" panose="020B0604020202020204" pitchFamily="34" charset="0"/>
                <a:cs typeface="Arial" panose="020B0604020202020204" pitchFamily="34" charset="0"/>
              </a:rPr>
              <a:t>Se difundió la Metodología para calcular los Precios del Gas Natural por Componente y Condensados equivalentes y la Calculadora de precios para facilitar el registro de los Precios Contractuales.</a:t>
            </a:r>
          </a:p>
          <a:p>
            <a:pPr marL="800100" lvl="1" indent="-342900" algn="just">
              <a:buFont typeface="+mj-lt"/>
              <a:buAutoNum type="arabicPeriod" startAt="3"/>
            </a:pPr>
            <a:endParaRPr lang="es-MX" sz="1600" dirty="0" smtClean="0">
              <a:latin typeface="Arial" panose="020B0604020202020204" pitchFamily="34" charset="0"/>
              <a:cs typeface="Arial" panose="020B0604020202020204" pitchFamily="34" charset="0"/>
            </a:endParaRPr>
          </a:p>
          <a:p>
            <a:pPr marL="800100" lvl="1" indent="-342900" algn="just">
              <a:buFont typeface="+mj-lt"/>
              <a:buAutoNum type="arabicPeriod" startAt="3"/>
            </a:pPr>
            <a:r>
              <a:rPr lang="es-MX" sz="1600" dirty="0" smtClean="0">
                <a:latin typeface="Arial" panose="020B0604020202020204" pitchFamily="34" charset="0"/>
                <a:cs typeface="Arial" panose="020B0604020202020204" pitchFamily="34" charset="0"/>
              </a:rPr>
              <a:t>Se están realizando gestiones para que los contratistas de la Ronda 1.3 realicen acciones de autocorrección de los volúmenes de producción y comercialización de hidrocarburos.</a:t>
            </a:r>
          </a:p>
          <a:p>
            <a:pPr marL="800100" lvl="1" indent="-342900" algn="just">
              <a:buFont typeface="+mj-lt"/>
              <a:buAutoNum type="arabicPeriod" startAt="3"/>
            </a:pPr>
            <a:endParaRPr lang="es-MX" sz="1600" dirty="0" smtClean="0">
              <a:latin typeface="Arial" panose="020B0604020202020204" pitchFamily="34" charset="0"/>
              <a:cs typeface="Arial" panose="020B0604020202020204" pitchFamily="34" charset="0"/>
            </a:endParaRPr>
          </a:p>
          <a:p>
            <a:pPr marL="800100" lvl="1" indent="-342900" algn="just">
              <a:buFont typeface="+mj-lt"/>
              <a:buAutoNum type="arabicPeriod" startAt="3"/>
            </a:pPr>
            <a:endParaRPr lang="es-MX" sz="1600" dirty="0" smtClean="0">
              <a:latin typeface="Arial" panose="020B0604020202020204" pitchFamily="34" charset="0"/>
              <a:cs typeface="Arial" panose="020B0604020202020204" pitchFamily="34" charset="0"/>
            </a:endParaRPr>
          </a:p>
          <a:p>
            <a:pPr marL="800100" lvl="1" indent="-342900" algn="just">
              <a:buFont typeface="+mj-lt"/>
              <a:buAutoNum type="arabicPeriod" startAt="3"/>
            </a:pPr>
            <a:endParaRPr lang="es-MX"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282988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2 Título"/>
          <p:cNvSpPr txBox="1">
            <a:spLocks/>
          </p:cNvSpPr>
          <p:nvPr/>
        </p:nvSpPr>
        <p:spPr>
          <a:xfrm>
            <a:off x="457200" y="149786"/>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smtClean="0">
                <a:latin typeface="Arial" panose="020B0604020202020204" pitchFamily="34" charset="0"/>
                <a:cs typeface="Arial" panose="020B0604020202020204" pitchFamily="34" charset="0"/>
              </a:rPr>
              <a:t>Índice</a:t>
            </a:r>
            <a:endParaRPr lang="es-MX" sz="2000" cap="small" dirty="0">
              <a:latin typeface="Arial" panose="020B0604020202020204" pitchFamily="34" charset="0"/>
              <a:cs typeface="Arial" panose="020B0604020202020204" pitchFamily="34" charset="0"/>
            </a:endParaRPr>
          </a:p>
        </p:txBody>
      </p:sp>
      <p:cxnSp>
        <p:nvCxnSpPr>
          <p:cNvPr id="7" name="Conector recto 20"/>
          <p:cNvCxnSpPr/>
          <p:nvPr/>
        </p:nvCxnSpPr>
        <p:spPr>
          <a:xfrm>
            <a:off x="457200" y="552291"/>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34868"/>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33</a:t>
            </a:fld>
            <a:endParaRPr lang="en-US" dirty="0">
              <a:latin typeface="Arial" panose="020B0604020202020204" pitchFamily="34" charset="0"/>
              <a:cs typeface="Arial" panose="020B0604020202020204" pitchFamily="34" charset="0"/>
            </a:endParaRPr>
          </a:p>
        </p:txBody>
      </p:sp>
      <p:sp>
        <p:nvSpPr>
          <p:cNvPr id="6" name="8 CuadroTexto"/>
          <p:cNvSpPr txBox="1"/>
          <p:nvPr/>
        </p:nvSpPr>
        <p:spPr>
          <a:xfrm>
            <a:off x="457200" y="1542041"/>
            <a:ext cx="8323729" cy="3000821"/>
          </a:xfrm>
          <a:prstGeom prst="rect">
            <a:avLst/>
          </a:prstGeom>
          <a:noFill/>
        </p:spPr>
        <p:txBody>
          <a:bodyPr wrap="square" rtlCol="0">
            <a:spAutoFit/>
          </a:bodyPr>
          <a:lstStyle/>
          <a:p>
            <a:pPr marL="357188" indent="-357188" algn="just">
              <a:lnSpc>
                <a:spcPct val="150000"/>
              </a:lnSpc>
              <a:buAutoNum type="arabicPeriod"/>
            </a:pPr>
            <a:r>
              <a:rPr lang="es-MX" cap="small" dirty="0" smtClean="0">
                <a:latin typeface="Arial" panose="020B0604020202020204" pitchFamily="34" charset="0"/>
                <a:cs typeface="Arial" panose="020B0604020202020204" pitchFamily="34" charset="0"/>
              </a:rPr>
              <a:t>Introducción.</a:t>
            </a:r>
          </a:p>
          <a:p>
            <a:pPr marL="357188" indent="-357188" algn="just">
              <a:lnSpc>
                <a:spcPct val="150000"/>
              </a:lnSpc>
              <a:buAutoNum type="arabicPeriod"/>
            </a:pPr>
            <a:r>
              <a:rPr lang="es-MX" cap="small" dirty="0" smtClean="0">
                <a:latin typeface="Arial" panose="020B0604020202020204" pitchFamily="34" charset="0"/>
                <a:cs typeface="Arial" panose="020B0604020202020204" pitchFamily="34" charset="0"/>
              </a:rPr>
              <a:t>Modelo económico.</a:t>
            </a:r>
          </a:p>
          <a:p>
            <a:pPr marL="814388" lvl="1" indent="-357188" algn="just">
              <a:lnSpc>
                <a:spcPct val="150000"/>
              </a:lnSpc>
              <a:buFont typeface="+mj-lt"/>
              <a:buAutoNum type="alphaUcPeriod"/>
            </a:pPr>
            <a:r>
              <a:rPr lang="es-MX" cap="small" dirty="0" smtClean="0">
                <a:latin typeface="Arial" panose="020B0604020202020204" pitchFamily="34" charset="0"/>
                <a:cs typeface="Arial" panose="020B0604020202020204" pitchFamily="34" charset="0"/>
              </a:rPr>
              <a:t>Contraprestaciones </a:t>
            </a:r>
            <a:r>
              <a:rPr lang="es-MX" cap="small" dirty="0">
                <a:latin typeface="Arial" panose="020B0604020202020204" pitchFamily="34" charset="0"/>
                <a:cs typeface="Arial" panose="020B0604020202020204" pitchFamily="34" charset="0"/>
              </a:rPr>
              <a:t>en los Contratos</a:t>
            </a:r>
            <a:r>
              <a:rPr lang="es-MX" cap="small" dirty="0" smtClean="0">
                <a:latin typeface="Arial" panose="020B0604020202020204" pitchFamily="34" charset="0"/>
                <a:cs typeface="Arial" panose="020B0604020202020204" pitchFamily="34" charset="0"/>
              </a:rPr>
              <a:t>.</a:t>
            </a:r>
          </a:p>
          <a:p>
            <a:pPr marL="814388" lvl="1" indent="-357188" algn="just">
              <a:lnSpc>
                <a:spcPct val="150000"/>
              </a:lnSpc>
              <a:buFont typeface="+mj-lt"/>
              <a:buAutoNum type="alphaUcPeriod"/>
            </a:pPr>
            <a:r>
              <a:rPr lang="es-MX" cap="small" dirty="0">
                <a:latin typeface="Arial" panose="020B0604020202020204" pitchFamily="34" charset="0"/>
                <a:cs typeface="Arial" panose="020B0604020202020204" pitchFamily="34" charset="0"/>
              </a:rPr>
              <a:t>Determinación de las Variables de </a:t>
            </a:r>
            <a:r>
              <a:rPr lang="es-MX" cap="small" dirty="0" smtClean="0">
                <a:latin typeface="Arial" panose="020B0604020202020204" pitchFamily="34" charset="0"/>
                <a:cs typeface="Arial" panose="020B0604020202020204" pitchFamily="34" charset="0"/>
              </a:rPr>
              <a:t>licitación.</a:t>
            </a:r>
          </a:p>
          <a:p>
            <a:pPr marL="357188" indent="-357188" algn="just">
              <a:lnSpc>
                <a:spcPct val="150000"/>
              </a:lnSpc>
              <a:buFontTx/>
              <a:buAutoNum type="arabicPeriod"/>
            </a:pPr>
            <a:r>
              <a:rPr lang="es-MX" cap="small" dirty="0">
                <a:latin typeface="Arial" panose="020B0604020202020204" pitchFamily="34" charset="0"/>
                <a:cs typeface="Arial" panose="020B0604020202020204" pitchFamily="34" charset="0"/>
              </a:rPr>
              <a:t>Supervisión y seguimiento de Contratos</a:t>
            </a:r>
            <a:r>
              <a:rPr lang="es-MX" cap="small" dirty="0" smtClean="0">
                <a:latin typeface="Arial" panose="020B0604020202020204" pitchFamily="34" charset="0"/>
                <a:cs typeface="Arial" panose="020B0604020202020204" pitchFamily="34" charset="0"/>
              </a:rPr>
              <a:t>.</a:t>
            </a:r>
          </a:p>
          <a:p>
            <a:pPr marL="357188" indent="-357188" algn="just">
              <a:lnSpc>
                <a:spcPct val="150000"/>
              </a:lnSpc>
              <a:buAutoNum type="arabicPeriod"/>
            </a:pPr>
            <a:r>
              <a:rPr lang="es-MX" cap="small" dirty="0" smtClean="0">
                <a:latin typeface="Arial" panose="020B0604020202020204" pitchFamily="34" charset="0"/>
                <a:cs typeface="Arial" panose="020B0604020202020204" pitchFamily="34" charset="0"/>
              </a:rPr>
              <a:t>Verificación de Contratos.</a:t>
            </a:r>
          </a:p>
          <a:p>
            <a:pPr marL="357188" indent="-357188" algn="just">
              <a:lnSpc>
                <a:spcPct val="150000"/>
              </a:lnSpc>
              <a:buAutoNum type="arabicPeriod"/>
            </a:pPr>
            <a:r>
              <a:rPr lang="es-MX" b="1" cap="small" dirty="0" smtClean="0">
                <a:solidFill>
                  <a:srgbClr val="C00000"/>
                </a:solidFill>
                <a:latin typeface="Arial" panose="020B0604020202020204" pitchFamily="34" charset="0"/>
                <a:cs typeface="Arial" panose="020B0604020202020204" pitchFamily="34" charset="0"/>
              </a:rPr>
              <a:t>Resultados de la SHCP.</a:t>
            </a:r>
          </a:p>
        </p:txBody>
      </p:sp>
    </p:spTree>
    <p:extLst>
      <p:ext uri="{BB962C8B-B14F-4D97-AF65-F5344CB8AC3E}">
        <p14:creationId xmlns:p14="http://schemas.microsoft.com/office/powerpoint/2010/main" val="35028462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2 Título"/>
          <p:cNvSpPr txBox="1">
            <a:spLocks/>
          </p:cNvSpPr>
          <p:nvPr/>
        </p:nvSpPr>
        <p:spPr>
          <a:xfrm>
            <a:off x="457200" y="149786"/>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a:latin typeface="Arial" panose="020B0604020202020204" pitchFamily="34" charset="0"/>
                <a:cs typeface="Arial" panose="020B0604020202020204" pitchFamily="34" charset="0"/>
              </a:rPr>
              <a:t>Consideraciones Finales</a:t>
            </a:r>
          </a:p>
        </p:txBody>
      </p:sp>
      <p:cxnSp>
        <p:nvCxnSpPr>
          <p:cNvPr id="7" name="Conector recto 20"/>
          <p:cNvCxnSpPr/>
          <p:nvPr/>
        </p:nvCxnSpPr>
        <p:spPr>
          <a:xfrm>
            <a:off x="457200" y="552291"/>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34868"/>
            <a:ext cx="2133600" cy="365125"/>
          </a:xfrm>
        </p:spPr>
        <p:txBody>
          <a:bodyPr/>
          <a:lstStyle/>
          <a:p>
            <a:pPr>
              <a:defRPr/>
            </a:pPr>
            <a:fld id="{B52C4CE1-CF2D-44DA-BDA0-AAB28C2FDB12}" type="slidenum">
              <a:rPr lang="en-US" smtClean="0"/>
              <a:pPr>
                <a:defRPr/>
              </a:pPr>
              <a:t>34</a:t>
            </a:fld>
            <a:endParaRPr lang="en-US" dirty="0"/>
          </a:p>
        </p:txBody>
      </p:sp>
      <p:sp>
        <p:nvSpPr>
          <p:cNvPr id="6" name="Marcador de contenido 1"/>
          <p:cNvSpPr>
            <a:spLocks noGrp="1"/>
          </p:cNvSpPr>
          <p:nvPr>
            <p:ph idx="1"/>
          </p:nvPr>
        </p:nvSpPr>
        <p:spPr>
          <a:xfrm>
            <a:off x="142142" y="417434"/>
            <a:ext cx="8229600" cy="5892823"/>
          </a:xfrm>
        </p:spPr>
        <p:txBody>
          <a:bodyPr>
            <a:noAutofit/>
          </a:bodyPr>
          <a:lstStyle/>
          <a:p>
            <a:pPr marL="0" indent="0" algn="just">
              <a:buNone/>
            </a:pPr>
            <a:r>
              <a:rPr lang="es-MX" sz="1600" dirty="0">
                <a:latin typeface="Arial" panose="020B0604020202020204" pitchFamily="34" charset="0"/>
                <a:cs typeface="Arial" panose="020B0604020202020204" pitchFamily="34" charset="0"/>
              </a:rPr>
              <a:t> </a:t>
            </a:r>
            <a:endParaRPr lang="es-MX" sz="1600" dirty="0" smtClean="0">
              <a:latin typeface="Arial" panose="020B0604020202020204" pitchFamily="34" charset="0"/>
              <a:cs typeface="Arial" panose="020B0604020202020204" pitchFamily="34" charset="0"/>
            </a:endParaRPr>
          </a:p>
          <a:p>
            <a:pPr lvl="1" algn="just"/>
            <a:r>
              <a:rPr lang="es-MX" sz="1800" dirty="0" smtClean="0">
                <a:latin typeface="Arial" panose="020B0604020202020204" pitchFamily="34" charset="0"/>
                <a:cs typeface="Arial" panose="020B0604020202020204" pitchFamily="34" charset="0"/>
              </a:rPr>
              <a:t>El diseño de los términos fiscales de los contratos de exploración y extracción de hidrocarburos es </a:t>
            </a:r>
            <a:r>
              <a:rPr lang="es-MX" sz="1800" b="1" u="sng" dirty="0" smtClean="0">
                <a:latin typeface="Arial" panose="020B0604020202020204" pitchFamily="34" charset="0"/>
                <a:cs typeface="Arial" panose="020B0604020202020204" pitchFamily="34" charset="0"/>
              </a:rPr>
              <a:t>flexible</a:t>
            </a:r>
            <a:r>
              <a:rPr lang="es-MX" sz="1800" dirty="0" smtClean="0">
                <a:latin typeface="Arial" panose="020B0604020202020204" pitchFamily="34" charset="0"/>
                <a:cs typeface="Arial" panose="020B0604020202020204" pitchFamily="34" charset="0"/>
              </a:rPr>
              <a:t> en el uso de diferentes herramientas, con el objetivo de capturar la renta petrolera de los contratos, así como de proteger la recaudación en el tiempo </a:t>
            </a:r>
            <a:br>
              <a:rPr lang="es-MX" sz="1800" dirty="0" smtClean="0">
                <a:latin typeface="Arial" panose="020B0604020202020204" pitchFamily="34" charset="0"/>
                <a:cs typeface="Arial" panose="020B0604020202020204" pitchFamily="34" charset="0"/>
              </a:rPr>
            </a:br>
            <a:r>
              <a:rPr lang="es-MX" sz="1800" dirty="0" smtClean="0">
                <a:latin typeface="Arial" panose="020B0604020202020204" pitchFamily="34" charset="0"/>
                <a:cs typeface="Arial" panose="020B0604020202020204" pitchFamily="34" charset="0"/>
              </a:rPr>
              <a:t>para el Estado.</a:t>
            </a:r>
          </a:p>
          <a:p>
            <a:pPr lvl="2" algn="just">
              <a:buFont typeface="Wingdings" panose="05000000000000000000" pitchFamily="2" charset="2"/>
              <a:buChar char="ü"/>
            </a:pPr>
            <a:r>
              <a:rPr lang="es-MX" sz="1800" dirty="0" smtClean="0">
                <a:latin typeface="Arial" panose="020B0604020202020204" pitchFamily="34" charset="0"/>
                <a:cs typeface="Arial" panose="020B0604020202020204" pitchFamily="34" charset="0"/>
              </a:rPr>
              <a:t>A la fecha, de los contratos que se han suscrito derivados de la Reforma Energética el Estado obtendrá en promedio el </a:t>
            </a:r>
            <a:r>
              <a:rPr lang="es-MX" sz="1800" u="sng" dirty="0">
                <a:latin typeface="Arial" panose="020B0604020202020204" pitchFamily="34" charset="0"/>
                <a:cs typeface="Arial" panose="020B0604020202020204" pitchFamily="34" charset="0"/>
              </a:rPr>
              <a:t>74% de las utilidades </a:t>
            </a:r>
            <a:r>
              <a:rPr lang="es-MX" sz="1800" u="sng" dirty="0" smtClean="0">
                <a:latin typeface="Arial" panose="020B0604020202020204" pitchFamily="34" charset="0"/>
                <a:cs typeface="Arial" panose="020B0604020202020204" pitchFamily="34" charset="0"/>
              </a:rPr>
              <a:t>de </a:t>
            </a:r>
            <a:r>
              <a:rPr lang="es-MX" sz="1800" u="sng" dirty="0">
                <a:latin typeface="Arial" panose="020B0604020202020204" pitchFamily="34" charset="0"/>
                <a:cs typeface="Arial" panose="020B0604020202020204" pitchFamily="34" charset="0"/>
              </a:rPr>
              <a:t>los </a:t>
            </a:r>
            <a:r>
              <a:rPr lang="es-MX" sz="1800" u="sng" dirty="0" smtClean="0">
                <a:latin typeface="Arial" panose="020B0604020202020204" pitchFamily="34" charset="0"/>
                <a:cs typeface="Arial" panose="020B0604020202020204" pitchFamily="34" charset="0"/>
              </a:rPr>
              <a:t>proyectos.</a:t>
            </a:r>
          </a:p>
          <a:p>
            <a:pPr marL="457200" lvl="1" indent="0" algn="just">
              <a:buNone/>
            </a:pPr>
            <a:endParaRPr lang="es-MX" sz="1800" dirty="0">
              <a:latin typeface="Arial" panose="020B0604020202020204" pitchFamily="34" charset="0"/>
              <a:cs typeface="Arial" panose="020B0604020202020204" pitchFamily="34" charset="0"/>
            </a:endParaRPr>
          </a:p>
          <a:p>
            <a:pPr lvl="1" algn="just"/>
            <a:r>
              <a:rPr lang="es-MX" sz="1800" dirty="0" smtClean="0">
                <a:latin typeface="Arial" panose="020B0604020202020204" pitchFamily="34" charset="0"/>
                <a:cs typeface="Arial" panose="020B0604020202020204" pitchFamily="34" charset="0"/>
              </a:rPr>
              <a:t>Se ha implementado un proceso de automatización para el análisis de la información que los contratistas registran en el </a:t>
            </a:r>
            <a:r>
              <a:rPr lang="es-MX" sz="1800" dirty="0">
                <a:latin typeface="Arial" panose="020B0604020202020204" pitchFamily="34" charset="0"/>
                <a:cs typeface="Arial" panose="020B0604020202020204" pitchFamily="34" charset="0"/>
              </a:rPr>
              <a:t>Sistema de Información para los Pagos de las Asignaciones y Contratos de </a:t>
            </a:r>
            <a:r>
              <a:rPr lang="es-MX" sz="1800" dirty="0" smtClean="0">
                <a:latin typeface="Arial" panose="020B0604020202020204" pitchFamily="34" charset="0"/>
                <a:cs typeface="Arial" panose="020B0604020202020204" pitchFamily="34" charset="0"/>
              </a:rPr>
              <a:t>Hidrocarburos (SIPAC), mediante la creación del Sistema de Información sobre Hidrocarburos (SISH) con el objetivo de tener una mejor administración y supervisión de los contratos.</a:t>
            </a:r>
          </a:p>
          <a:p>
            <a:pPr lvl="1" algn="just"/>
            <a:endParaRPr lang="es-MX" sz="1800" dirty="0">
              <a:latin typeface="Arial" panose="020B0604020202020204" pitchFamily="34" charset="0"/>
              <a:cs typeface="Arial" panose="020B0604020202020204" pitchFamily="34" charset="0"/>
            </a:endParaRPr>
          </a:p>
          <a:p>
            <a:pPr lvl="1" algn="just"/>
            <a:r>
              <a:rPr lang="es-MX" sz="1800" dirty="0" smtClean="0">
                <a:latin typeface="Arial" panose="020B0604020202020204" pitchFamily="34" charset="0"/>
                <a:cs typeface="Arial" panose="020B0604020202020204" pitchFamily="34" charset="0"/>
              </a:rPr>
              <a:t>El Plan de Verificación 2018-2019 promueve la ampliación de la cobertura temática de las verificaciones, haciendo pleno uso de los recursos disponibles de la UISH con base a criterios de </a:t>
            </a:r>
            <a:br>
              <a:rPr lang="es-MX" sz="1800" dirty="0" smtClean="0">
                <a:latin typeface="Arial" panose="020B0604020202020204" pitchFamily="34" charset="0"/>
                <a:cs typeface="Arial" panose="020B0604020202020204" pitchFamily="34" charset="0"/>
              </a:rPr>
            </a:br>
            <a:r>
              <a:rPr lang="es-MX" sz="1800" dirty="0" smtClean="0">
                <a:latin typeface="Arial" panose="020B0604020202020204" pitchFamily="34" charset="0"/>
                <a:cs typeface="Arial" panose="020B0604020202020204" pitchFamily="34" charset="0"/>
              </a:rPr>
              <a:t>eficiencia y economía. </a:t>
            </a:r>
            <a:endParaRPr lang="es-MX"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61054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2 Título"/>
          <p:cNvSpPr txBox="1">
            <a:spLocks/>
          </p:cNvSpPr>
          <p:nvPr/>
        </p:nvSpPr>
        <p:spPr>
          <a:xfrm>
            <a:off x="457200" y="135274"/>
            <a:ext cx="8229600" cy="40011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a:solidFill>
                  <a:prstClr val="black"/>
                </a:solidFill>
                <a:latin typeface="Arial" panose="020B0604020202020204" pitchFamily="34" charset="0"/>
                <a:cs typeface="Arial" panose="020B0604020202020204" pitchFamily="34" charset="0"/>
              </a:rPr>
              <a:t> </a:t>
            </a:r>
            <a:r>
              <a:rPr lang="es-MX" sz="2000" cap="small" dirty="0" smtClean="0">
                <a:solidFill>
                  <a:prstClr val="black"/>
                </a:solidFill>
                <a:latin typeface="Arial" panose="020B0604020202020204" pitchFamily="34" charset="0"/>
                <a:cs typeface="Arial" panose="020B0604020202020204" pitchFamily="34" charset="0"/>
              </a:rPr>
              <a:t>SHCP – organigrama y funciones de la UISH</a:t>
            </a:r>
            <a:endParaRPr lang="es-MX" sz="2000" cap="small" dirty="0">
              <a:solidFill>
                <a:prstClr val="black"/>
              </a:solidFill>
              <a:latin typeface="Arial" panose="020B0604020202020204" pitchFamily="34" charset="0"/>
              <a:cs typeface="Arial" panose="020B0604020202020204" pitchFamily="34" charset="0"/>
            </a:endParaRPr>
          </a:p>
        </p:txBody>
      </p:sp>
      <p:cxnSp>
        <p:nvCxnSpPr>
          <p:cNvPr id="7" name="Conector recto 20"/>
          <p:cNvCxnSpPr/>
          <p:nvPr/>
        </p:nvCxnSpPr>
        <p:spPr>
          <a:xfrm>
            <a:off x="457200" y="537777"/>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20359"/>
            <a:ext cx="2133600" cy="365125"/>
          </a:xfrm>
        </p:spPr>
        <p:txBody>
          <a:bodyPr/>
          <a:lstStyle/>
          <a:p>
            <a:pPr>
              <a:defRPr/>
            </a:pPr>
            <a:fld id="{B52C4CE1-CF2D-44DA-BDA0-AAB28C2FDB12}" type="slidenum">
              <a:rPr lang="en-US" smtClean="0">
                <a:solidFill>
                  <a:prstClr val="black">
                    <a:tint val="75000"/>
                  </a:prstClr>
                </a:solidFill>
                <a:latin typeface="Arial" panose="020B0604020202020204" pitchFamily="34" charset="0"/>
                <a:cs typeface="Arial" panose="020B0604020202020204" pitchFamily="34" charset="0"/>
              </a:rPr>
              <a:pPr>
                <a:defRPr/>
              </a:pPr>
              <a:t>4</a:t>
            </a:fld>
            <a:endParaRPr lang="en-US" dirty="0">
              <a:solidFill>
                <a:prstClr val="black">
                  <a:tint val="75000"/>
                </a:prstClr>
              </a:solidFill>
              <a:latin typeface="Arial" panose="020B0604020202020204" pitchFamily="34" charset="0"/>
              <a:cs typeface="Arial" panose="020B0604020202020204" pitchFamily="34" charset="0"/>
            </a:endParaRPr>
          </a:p>
        </p:txBody>
      </p:sp>
      <p:sp>
        <p:nvSpPr>
          <p:cNvPr id="10" name="CuadroTexto 9"/>
          <p:cNvSpPr txBox="1"/>
          <p:nvPr/>
        </p:nvSpPr>
        <p:spPr>
          <a:xfrm>
            <a:off x="457201" y="664637"/>
            <a:ext cx="8343900" cy="861774"/>
          </a:xfrm>
          <a:prstGeom prst="rect">
            <a:avLst/>
          </a:prstGeom>
          <a:noFill/>
        </p:spPr>
        <p:txBody>
          <a:bodyPr wrap="square" rtlCol="0">
            <a:spAutoFit/>
          </a:bodyPr>
          <a:lstStyle/>
          <a:p>
            <a:pPr algn="just">
              <a:lnSpc>
                <a:spcPts val="1500"/>
              </a:lnSpc>
              <a:spcAft>
                <a:spcPts val="600"/>
              </a:spcAft>
            </a:pPr>
            <a:r>
              <a:rPr lang="es-MX" sz="1400" dirty="0">
                <a:solidFill>
                  <a:prstClr val="black"/>
                </a:solidFill>
                <a:latin typeface="Arial" panose="020B0604020202020204" pitchFamily="34" charset="0"/>
                <a:ea typeface="Times New Roman" panose="02020603050405020304" pitchFamily="18" charset="0"/>
                <a:cs typeface="Arial" panose="020B0604020202020204" pitchFamily="34" charset="0"/>
              </a:rPr>
              <a:t>La </a:t>
            </a:r>
            <a:r>
              <a:rPr lang="es-MX" sz="1400" b="1" dirty="0" smtClean="0">
                <a:solidFill>
                  <a:prstClr val="black"/>
                </a:solidFill>
                <a:latin typeface="Arial" panose="020B0604020202020204" pitchFamily="34" charset="0"/>
                <a:ea typeface="Times New Roman" panose="02020603050405020304" pitchFamily="18" charset="0"/>
                <a:cs typeface="Arial" panose="020B0604020202020204" pitchFamily="34" charset="0"/>
              </a:rPr>
              <a:t>Unidad de Ingresos sobre Hidrocarburos </a:t>
            </a:r>
            <a:r>
              <a:rPr lang="es-MX" sz="1400" dirty="0" smtClean="0">
                <a:solidFill>
                  <a:prstClr val="black"/>
                </a:solidFill>
                <a:latin typeface="Arial" panose="020B0604020202020204" pitchFamily="34" charset="0"/>
                <a:ea typeface="Times New Roman" panose="02020603050405020304" pitchFamily="18" charset="0"/>
                <a:cs typeface="Arial" panose="020B0604020202020204" pitchFamily="34" charset="0"/>
              </a:rPr>
              <a:t>(UISH) </a:t>
            </a:r>
            <a:r>
              <a:rPr lang="es-MX" sz="1400" dirty="0">
                <a:solidFill>
                  <a:prstClr val="black"/>
                </a:solidFill>
                <a:latin typeface="Arial" panose="020B0604020202020204" pitchFamily="34" charset="0"/>
                <a:ea typeface="Times New Roman" panose="02020603050405020304" pitchFamily="18" charset="0"/>
                <a:cs typeface="Arial" panose="020B0604020202020204" pitchFamily="34" charset="0"/>
              </a:rPr>
              <a:t>está encargada de la instrumentación de los </a:t>
            </a:r>
            <a:r>
              <a:rPr lang="es-MX" sz="1400" b="1" dirty="0">
                <a:solidFill>
                  <a:prstClr val="black"/>
                </a:solidFill>
                <a:latin typeface="Arial" panose="020B0604020202020204" pitchFamily="34" charset="0"/>
                <a:ea typeface="Times New Roman" panose="02020603050405020304" pitchFamily="18" charset="0"/>
                <a:cs typeface="Arial" panose="020B0604020202020204" pitchFamily="34" charset="0"/>
              </a:rPr>
              <a:t>aspectos económicos </a:t>
            </a:r>
            <a:r>
              <a:rPr lang="es-MX" sz="1400" dirty="0">
                <a:solidFill>
                  <a:prstClr val="black"/>
                </a:solidFill>
                <a:latin typeface="Arial" panose="020B0604020202020204" pitchFamily="34" charset="0"/>
                <a:ea typeface="Times New Roman" panose="02020603050405020304" pitchFamily="18" charset="0"/>
                <a:cs typeface="Arial" panose="020B0604020202020204" pitchFamily="34" charset="0"/>
              </a:rPr>
              <a:t>relativos a los términos fiscales de los </a:t>
            </a:r>
            <a:r>
              <a:rPr lang="es-MX" sz="1400" b="1" dirty="0">
                <a:solidFill>
                  <a:prstClr val="black"/>
                </a:solidFill>
                <a:latin typeface="Arial" panose="020B0604020202020204" pitchFamily="34" charset="0"/>
                <a:ea typeface="Times New Roman" panose="02020603050405020304" pitchFamily="18" charset="0"/>
                <a:cs typeface="Arial" panose="020B0604020202020204" pitchFamily="34" charset="0"/>
              </a:rPr>
              <a:t>contratos de exploración y extracción de </a:t>
            </a:r>
            <a:r>
              <a:rPr lang="es-MX" sz="1400" b="1" dirty="0" smtClean="0">
                <a:solidFill>
                  <a:prstClr val="black"/>
                </a:solidFill>
                <a:latin typeface="Arial" panose="020B0604020202020204" pitchFamily="34" charset="0"/>
                <a:ea typeface="Times New Roman" panose="02020603050405020304" pitchFamily="18" charset="0"/>
                <a:cs typeface="Arial" panose="020B0604020202020204" pitchFamily="34" charset="0"/>
              </a:rPr>
              <a:t>hidrocarburos</a:t>
            </a:r>
            <a:r>
              <a:rPr lang="es-MX" sz="1400" dirty="0" smtClean="0">
                <a:solidFill>
                  <a:prstClr val="black"/>
                </a:solidFill>
                <a:latin typeface="Arial" panose="020B0604020202020204" pitchFamily="34" charset="0"/>
                <a:ea typeface="Times New Roman" panose="02020603050405020304" pitchFamily="18" charset="0"/>
                <a:cs typeface="Arial" panose="020B0604020202020204" pitchFamily="34" charset="0"/>
              </a:rPr>
              <a:t>, </a:t>
            </a:r>
            <a:r>
              <a:rPr lang="es-MX" sz="1400" dirty="0">
                <a:solidFill>
                  <a:prstClr val="black"/>
                </a:solidFill>
                <a:latin typeface="Arial" panose="020B0604020202020204" pitchFamily="34" charset="0"/>
                <a:ea typeface="Times New Roman" panose="02020603050405020304" pitchFamily="18" charset="0"/>
                <a:cs typeface="Arial" panose="020B0604020202020204" pitchFamily="34" charset="0"/>
              </a:rPr>
              <a:t>el seguimiento al pago de las </a:t>
            </a:r>
            <a:r>
              <a:rPr lang="es-MX" sz="1400" dirty="0" smtClean="0">
                <a:solidFill>
                  <a:prstClr val="black"/>
                </a:solidFill>
                <a:latin typeface="Arial" panose="020B0604020202020204" pitchFamily="34" charset="0"/>
                <a:ea typeface="Times New Roman" panose="02020603050405020304" pitchFamily="18" charset="0"/>
                <a:cs typeface="Arial" panose="020B0604020202020204" pitchFamily="34" charset="0"/>
              </a:rPr>
              <a:t>contraprestaciones </a:t>
            </a:r>
            <a:r>
              <a:rPr lang="es-MX" sz="1400" dirty="0">
                <a:solidFill>
                  <a:prstClr val="black"/>
                </a:solidFill>
                <a:latin typeface="Arial" panose="020B0604020202020204" pitchFamily="34" charset="0"/>
                <a:ea typeface="Times New Roman" panose="02020603050405020304" pitchFamily="18" charset="0"/>
                <a:cs typeface="Arial" panose="020B0604020202020204" pitchFamily="34" charset="0"/>
              </a:rPr>
              <a:t>y la verificación de los aspectos financieros de los </a:t>
            </a:r>
            <a:r>
              <a:rPr lang="es-MX" sz="1400" dirty="0" smtClean="0">
                <a:solidFill>
                  <a:prstClr val="black"/>
                </a:solidFill>
                <a:latin typeface="Arial" panose="020B0604020202020204" pitchFamily="34" charset="0"/>
                <a:ea typeface="Times New Roman" panose="02020603050405020304" pitchFamily="18" charset="0"/>
                <a:cs typeface="Arial" panose="020B0604020202020204" pitchFamily="34" charset="0"/>
              </a:rPr>
              <a:t>contratos.</a:t>
            </a:r>
            <a:endParaRPr lang="es-MX" sz="14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p:txBody>
      </p:sp>
      <p:graphicFrame>
        <p:nvGraphicFramePr>
          <p:cNvPr id="12" name="Diagrama 11"/>
          <p:cNvGraphicFramePr/>
          <p:nvPr>
            <p:extLst>
              <p:ext uri="{D42A27DB-BD31-4B8C-83A1-F6EECF244321}">
                <p14:modId xmlns:p14="http://schemas.microsoft.com/office/powerpoint/2010/main" val="3745901067"/>
              </p:ext>
            </p:extLst>
          </p:nvPr>
        </p:nvGraphicFramePr>
        <p:xfrm>
          <a:off x="342899" y="1653270"/>
          <a:ext cx="8343901" cy="19621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CuadroTexto 1"/>
          <p:cNvSpPr txBox="1"/>
          <p:nvPr/>
        </p:nvSpPr>
        <p:spPr>
          <a:xfrm>
            <a:off x="454110" y="4085967"/>
            <a:ext cx="8232690" cy="2031325"/>
          </a:xfrm>
          <a:prstGeom prst="rect">
            <a:avLst/>
          </a:prstGeom>
          <a:noFill/>
        </p:spPr>
        <p:txBody>
          <a:bodyPr wrap="square" rtlCol="0">
            <a:spAutoFit/>
          </a:bodyPr>
          <a:lstStyle/>
          <a:p>
            <a:pPr marL="285750" indent="-285750" algn="just">
              <a:buFont typeface="Arial" panose="020B0604020202020204" pitchFamily="34" charset="0"/>
              <a:buChar char="•"/>
            </a:pPr>
            <a:r>
              <a:rPr lang="es-MX" sz="1400" dirty="0" smtClean="0">
                <a:latin typeface="Arial" panose="020B0604020202020204" pitchFamily="34" charset="0"/>
                <a:cs typeface="Arial" panose="020B0604020202020204" pitchFamily="34" charset="0"/>
              </a:rPr>
              <a:t>Cabe mencionar que </a:t>
            </a:r>
            <a:r>
              <a:rPr lang="es-MX" sz="1400" dirty="0">
                <a:latin typeface="Arial" panose="020B0604020202020204" pitchFamily="34" charset="0"/>
                <a:cs typeface="Arial" panose="020B0604020202020204" pitchFamily="34" charset="0"/>
              </a:rPr>
              <a:t>dentro de la cadena de valor del sector </a:t>
            </a:r>
            <a:r>
              <a:rPr lang="es-MX" sz="1400" dirty="0" smtClean="0">
                <a:latin typeface="Arial" panose="020B0604020202020204" pitchFamily="34" charset="0"/>
                <a:cs typeface="Arial" panose="020B0604020202020204" pitchFamily="34" charset="0"/>
              </a:rPr>
              <a:t>hidrocarburos, las actividades se clasifican en: </a:t>
            </a:r>
          </a:p>
          <a:p>
            <a:pPr marL="800100" lvl="1" indent="-342900" algn="just">
              <a:buFont typeface="+mj-lt"/>
              <a:buAutoNum type="arabicPeriod"/>
            </a:pPr>
            <a:r>
              <a:rPr lang="es-MX" sz="1400" dirty="0">
                <a:latin typeface="Arial" panose="020B0604020202020204" pitchFamily="34" charset="0"/>
                <a:cs typeface="Arial" panose="020B0604020202020204" pitchFamily="34" charset="0"/>
              </a:rPr>
              <a:t>A</a:t>
            </a:r>
            <a:r>
              <a:rPr lang="es-MX" sz="1400" dirty="0" smtClean="0">
                <a:latin typeface="Arial" panose="020B0604020202020204" pitchFamily="34" charset="0"/>
                <a:cs typeface="Arial" panose="020B0604020202020204" pitchFamily="34" charset="0"/>
              </a:rPr>
              <a:t>ctividades de exploración y extracción (</a:t>
            </a:r>
            <a:r>
              <a:rPr lang="es-MX" sz="1400" i="1" dirty="0" err="1" smtClean="0">
                <a:latin typeface="Arial" panose="020B0604020202020204" pitchFamily="34" charset="0"/>
                <a:cs typeface="Arial" panose="020B0604020202020204" pitchFamily="34" charset="0"/>
              </a:rPr>
              <a:t>upstream</a:t>
            </a:r>
            <a:r>
              <a:rPr lang="es-MX" sz="1400" dirty="0" smtClean="0">
                <a:latin typeface="Arial" panose="020B0604020202020204" pitchFamily="34" charset="0"/>
                <a:cs typeface="Arial" panose="020B0604020202020204" pitchFamily="34" charset="0"/>
              </a:rPr>
              <a:t>).</a:t>
            </a:r>
          </a:p>
          <a:p>
            <a:pPr marL="800100" lvl="1" indent="-342900" algn="just">
              <a:buFont typeface="+mj-lt"/>
              <a:buAutoNum type="arabicPeriod"/>
            </a:pPr>
            <a:r>
              <a:rPr lang="es-MX" sz="1400" dirty="0" smtClean="0">
                <a:latin typeface="Arial" panose="020B0604020202020204" pitchFamily="34" charset="0"/>
                <a:cs typeface="Arial" panose="020B0604020202020204" pitchFamily="34" charset="0"/>
              </a:rPr>
              <a:t>Actividades de transporte o almacenamiento de gas, petróleo o sus derivados (</a:t>
            </a:r>
            <a:r>
              <a:rPr lang="es-MX" sz="1400" i="1" dirty="0" err="1" smtClean="0">
                <a:latin typeface="Arial" panose="020B0604020202020204" pitchFamily="34" charset="0"/>
                <a:cs typeface="Arial" panose="020B0604020202020204" pitchFamily="34" charset="0"/>
              </a:rPr>
              <a:t>midstream</a:t>
            </a:r>
            <a:r>
              <a:rPr lang="es-MX" sz="1400" dirty="0" smtClean="0">
                <a:latin typeface="Arial" panose="020B0604020202020204" pitchFamily="34" charset="0"/>
                <a:cs typeface="Arial" panose="020B0604020202020204" pitchFamily="34" charset="0"/>
              </a:rPr>
              <a:t>).</a:t>
            </a:r>
          </a:p>
          <a:p>
            <a:pPr marL="800100" lvl="1" indent="-342900" algn="just">
              <a:buFont typeface="+mj-lt"/>
              <a:buAutoNum type="arabicPeriod"/>
            </a:pPr>
            <a:r>
              <a:rPr lang="es-MX" sz="1400" dirty="0" smtClean="0">
                <a:latin typeface="Arial" panose="020B0604020202020204" pitchFamily="34" charset="0"/>
                <a:cs typeface="Arial" panose="020B0604020202020204" pitchFamily="34" charset="0"/>
              </a:rPr>
              <a:t>Actividades de refinación, distribución o venta (</a:t>
            </a:r>
            <a:r>
              <a:rPr lang="es-MX" sz="1400" i="1" dirty="0" err="1" smtClean="0">
                <a:latin typeface="Arial" panose="020B0604020202020204" pitchFamily="34" charset="0"/>
                <a:cs typeface="Arial" panose="020B0604020202020204" pitchFamily="34" charset="0"/>
              </a:rPr>
              <a:t>downstream</a:t>
            </a:r>
            <a:r>
              <a:rPr lang="es-MX" sz="1400" dirty="0" smtClean="0">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pPr>
            <a:endParaRPr lang="es-MX" sz="1400"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s-MX" sz="1400" dirty="0" smtClean="0">
                <a:latin typeface="Arial" panose="020B0604020202020204" pitchFamily="34" charset="0"/>
                <a:cs typeface="Arial" panose="020B0604020202020204" pitchFamily="34" charset="0"/>
              </a:rPr>
              <a:t>De la clasificación anterior, la UISH </a:t>
            </a:r>
            <a:r>
              <a:rPr lang="es-MX" sz="1400" dirty="0">
                <a:latin typeface="Arial" panose="020B0604020202020204" pitchFamily="34" charset="0"/>
                <a:cs typeface="Arial" panose="020B0604020202020204" pitchFamily="34" charset="0"/>
              </a:rPr>
              <a:t>únicamente tiene competencia sobre las actividades de exploración y extracción </a:t>
            </a:r>
            <a:r>
              <a:rPr lang="es-MX" sz="1400" dirty="0" smtClean="0">
                <a:latin typeface="Arial" panose="020B0604020202020204" pitchFamily="34" charset="0"/>
                <a:cs typeface="Arial" panose="020B0604020202020204" pitchFamily="34" charset="0"/>
              </a:rPr>
              <a:t>de hidrocarburos (</a:t>
            </a:r>
            <a:r>
              <a:rPr lang="es-MX" sz="1400" i="1" dirty="0" err="1" smtClean="0">
                <a:latin typeface="Arial" panose="020B0604020202020204" pitchFamily="34" charset="0"/>
                <a:cs typeface="Arial" panose="020B0604020202020204" pitchFamily="34" charset="0"/>
              </a:rPr>
              <a:t>upstream</a:t>
            </a:r>
            <a:r>
              <a:rPr lang="es-MX" sz="1400" dirty="0" smtClean="0">
                <a:latin typeface="Arial" panose="020B0604020202020204" pitchFamily="34" charset="0"/>
                <a:cs typeface="Arial" panose="020B0604020202020204" pitchFamily="34" charset="0"/>
              </a:rPr>
              <a:t>), mientras que las demás actividades de la cadena de valor son relativos a temas de ingresos tributarios y no tributarios.</a:t>
            </a:r>
            <a:endParaRPr lang="es-MX"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32053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2 Título"/>
          <p:cNvSpPr txBox="1">
            <a:spLocks/>
          </p:cNvSpPr>
          <p:nvPr/>
        </p:nvSpPr>
        <p:spPr>
          <a:xfrm>
            <a:off x="457200" y="135272"/>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smtClean="0">
                <a:latin typeface="Arial" panose="020B0604020202020204" pitchFamily="34" charset="0"/>
                <a:cs typeface="Arial" panose="020B0604020202020204" pitchFamily="34" charset="0"/>
              </a:rPr>
              <a:t>División de Labores de las Diversas Instancias</a:t>
            </a:r>
            <a:endParaRPr lang="es-MX" sz="2000" cap="small" dirty="0">
              <a:latin typeface="Arial" panose="020B0604020202020204" pitchFamily="34" charset="0"/>
              <a:cs typeface="Arial" panose="020B0604020202020204" pitchFamily="34" charset="0"/>
            </a:endParaRPr>
          </a:p>
        </p:txBody>
      </p:sp>
      <p:sp>
        <p:nvSpPr>
          <p:cNvPr id="9" name="3 Marcador de número de diapositiva"/>
          <p:cNvSpPr>
            <a:spLocks noGrp="1"/>
          </p:cNvSpPr>
          <p:nvPr>
            <p:ph type="sldNum" sz="quarter" idx="12"/>
          </p:nvPr>
        </p:nvSpPr>
        <p:spPr>
          <a:xfrm>
            <a:off x="6784638" y="6320354"/>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5</a:t>
            </a:fld>
            <a:endParaRPr lang="en-US" dirty="0">
              <a:latin typeface="Arial" panose="020B0604020202020204" pitchFamily="34" charset="0"/>
              <a:cs typeface="Arial" panose="020B0604020202020204" pitchFamily="34" charset="0"/>
            </a:endParaRPr>
          </a:p>
        </p:txBody>
      </p:sp>
      <p:pic>
        <p:nvPicPr>
          <p:cNvPr id="12" name="Imagen 11"/>
          <p:cNvPicPr>
            <a:picLocks noChangeAspect="1"/>
          </p:cNvPicPr>
          <p:nvPr/>
        </p:nvPicPr>
        <p:blipFill rotWithShape="1">
          <a:blip r:embed="rId3" cstate="print">
            <a:extLst>
              <a:ext uri="{28A0092B-C50C-407E-A947-70E740481C1C}">
                <a14:useLocalDpi xmlns:a14="http://schemas.microsoft.com/office/drawing/2010/main" val="0"/>
              </a:ext>
            </a:extLst>
          </a:blip>
          <a:srcRect t="18788" r="42101"/>
          <a:stretch/>
        </p:blipFill>
        <p:spPr>
          <a:xfrm>
            <a:off x="258978" y="2189617"/>
            <a:ext cx="1260876" cy="705997"/>
          </a:xfrm>
          <a:prstGeom prst="rect">
            <a:avLst/>
          </a:prstGeom>
        </p:spPr>
      </p:pic>
      <p:sp>
        <p:nvSpPr>
          <p:cNvPr id="17" name="Rectángulo 16"/>
          <p:cNvSpPr/>
          <p:nvPr/>
        </p:nvSpPr>
        <p:spPr>
          <a:xfrm>
            <a:off x="1666646" y="3022767"/>
            <a:ext cx="6939145" cy="1600438"/>
          </a:xfrm>
          <a:prstGeom prst="rect">
            <a:avLst/>
          </a:prstGeom>
          <a:solidFill>
            <a:schemeClr val="tx2">
              <a:lumMod val="20000"/>
              <a:lumOff val="80000"/>
            </a:schemeClr>
          </a:solidFill>
        </p:spPr>
        <p:txBody>
          <a:bodyPr wrap="square" numCol="1">
            <a:spAutoFit/>
          </a:bodyPr>
          <a:lstStyle/>
          <a:p>
            <a:pPr marL="285750" indent="-285750" algn="just">
              <a:buFont typeface="Wingdings" panose="05000000000000000000" pitchFamily="2" charset="2"/>
              <a:buChar char="§"/>
            </a:pPr>
            <a:r>
              <a:rPr lang="es-MX" sz="1400" b="1" dirty="0" smtClean="0">
                <a:latin typeface="Arial" panose="020B0604020202020204" pitchFamily="34" charset="0"/>
                <a:cs typeface="Arial" panose="020B0604020202020204" pitchFamily="34" charset="0"/>
              </a:rPr>
              <a:t>Administra </a:t>
            </a:r>
            <a:r>
              <a:rPr lang="es-MX" sz="1400" b="1" dirty="0">
                <a:latin typeface="Arial" panose="020B0604020202020204" pitchFamily="34" charset="0"/>
                <a:cs typeface="Arial" panose="020B0604020202020204" pitchFamily="34" charset="0"/>
              </a:rPr>
              <a:t>los aspectos técnicos</a:t>
            </a:r>
            <a:r>
              <a:rPr lang="es-MX" sz="1400" dirty="0">
                <a:latin typeface="Arial" panose="020B0604020202020204" pitchFamily="34" charset="0"/>
                <a:cs typeface="Arial" panose="020B0604020202020204" pitchFamily="34" charset="0"/>
              </a:rPr>
              <a:t> de asignaciones y </a:t>
            </a:r>
            <a:r>
              <a:rPr lang="es-MX" sz="1400" dirty="0" smtClean="0">
                <a:latin typeface="Arial" panose="020B0604020202020204" pitchFamily="34" charset="0"/>
                <a:cs typeface="Arial" panose="020B0604020202020204" pitchFamily="34" charset="0"/>
              </a:rPr>
              <a:t>contratos. </a:t>
            </a:r>
            <a:endParaRPr lang="es-MX" sz="14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
            </a:pPr>
            <a:r>
              <a:rPr lang="es-MX" sz="1400" dirty="0">
                <a:latin typeface="Arial" panose="020B0604020202020204" pitchFamily="34" charset="0"/>
                <a:cs typeface="Arial" panose="020B0604020202020204" pitchFamily="34" charset="0"/>
              </a:rPr>
              <a:t>Presta asesoría técnica a la </a:t>
            </a:r>
            <a:r>
              <a:rPr lang="es-MX" sz="1400" dirty="0" smtClean="0">
                <a:latin typeface="Arial" panose="020B0604020202020204" pitchFamily="34" charset="0"/>
                <a:cs typeface="Arial" panose="020B0604020202020204" pitchFamily="34" charset="0"/>
              </a:rPr>
              <a:t>SENER para definir licitaciones de contratos y lleva </a:t>
            </a:r>
            <a:br>
              <a:rPr lang="es-MX" sz="1400" dirty="0" smtClean="0">
                <a:latin typeface="Arial" panose="020B0604020202020204" pitchFamily="34" charset="0"/>
                <a:cs typeface="Arial" panose="020B0604020202020204" pitchFamily="34" charset="0"/>
              </a:rPr>
            </a:br>
            <a:r>
              <a:rPr lang="es-MX" sz="1400" dirty="0" smtClean="0">
                <a:latin typeface="Arial" panose="020B0604020202020204" pitchFamily="34" charset="0"/>
                <a:cs typeface="Arial" panose="020B0604020202020204" pitchFamily="34" charset="0"/>
              </a:rPr>
              <a:t>a cabo el proceso licitatorio.</a:t>
            </a:r>
            <a:endParaRPr lang="es-MX" sz="14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
            </a:pPr>
            <a:r>
              <a:rPr lang="es-MX" sz="1400" dirty="0">
                <a:latin typeface="Arial" panose="020B0604020202020204" pitchFamily="34" charset="0"/>
                <a:cs typeface="Arial" panose="020B0604020202020204" pitchFamily="34" charset="0"/>
              </a:rPr>
              <a:t>Tiene personalidad jurídica para suscribir y administrar los contratos en representación del Estado</a:t>
            </a:r>
            <a:r>
              <a:rPr lang="es-MX" sz="1400"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
            </a:pPr>
            <a:r>
              <a:rPr lang="es-MX" sz="1400" dirty="0">
                <a:latin typeface="Arial" panose="020B0604020202020204" pitchFamily="34" charset="0"/>
                <a:cs typeface="Arial" panose="020B0604020202020204" pitchFamily="34" charset="0"/>
              </a:rPr>
              <a:t>Regula y supervisa las actividades de exploración y la extracción de </a:t>
            </a:r>
            <a:r>
              <a:rPr lang="es-MX" sz="1400" dirty="0" smtClean="0">
                <a:latin typeface="Arial" panose="020B0604020202020204" pitchFamily="34" charset="0"/>
                <a:cs typeface="Arial" panose="020B0604020202020204" pitchFamily="34" charset="0"/>
              </a:rPr>
              <a:t>hidrocarburos, especialmente la </a:t>
            </a:r>
            <a:r>
              <a:rPr lang="es-MX" sz="1400" b="1" i="1" dirty="0" smtClean="0">
                <a:latin typeface="Arial" panose="020B0604020202020204" pitchFamily="34" charset="0"/>
                <a:cs typeface="Arial" panose="020B0604020202020204" pitchFamily="34" charset="0"/>
              </a:rPr>
              <a:t>medición de los hidrocarburos</a:t>
            </a:r>
            <a:r>
              <a:rPr lang="es-MX" sz="1400" dirty="0" smtClean="0">
                <a:latin typeface="Arial" panose="020B0604020202020204" pitchFamily="34" charset="0"/>
                <a:cs typeface="Arial" panose="020B0604020202020204" pitchFamily="34" charset="0"/>
              </a:rPr>
              <a:t>.</a:t>
            </a:r>
            <a:endParaRPr lang="es-MX" sz="1400" dirty="0">
              <a:latin typeface="Arial" panose="020B0604020202020204" pitchFamily="34" charset="0"/>
              <a:cs typeface="Arial" panose="020B0604020202020204" pitchFamily="34" charset="0"/>
            </a:endParaRPr>
          </a:p>
        </p:txBody>
      </p:sp>
      <p:sp>
        <p:nvSpPr>
          <p:cNvPr id="18" name="Rectángulo 17"/>
          <p:cNvSpPr/>
          <p:nvPr/>
        </p:nvSpPr>
        <p:spPr>
          <a:xfrm>
            <a:off x="1666646" y="716895"/>
            <a:ext cx="6976216" cy="1169551"/>
          </a:xfrm>
          <a:prstGeom prst="rect">
            <a:avLst/>
          </a:prstGeom>
          <a:solidFill>
            <a:schemeClr val="tx2">
              <a:lumMod val="20000"/>
              <a:lumOff val="80000"/>
            </a:schemeClr>
          </a:solidFill>
        </p:spPr>
        <p:txBody>
          <a:bodyPr wrap="square" numCol="1">
            <a:spAutoFit/>
          </a:bodyPr>
          <a:lstStyle/>
          <a:p>
            <a:pPr marL="285750" indent="-285750" algn="just">
              <a:buFont typeface="Wingdings" panose="05000000000000000000" pitchFamily="2" charset="2"/>
              <a:buChar char="§"/>
            </a:pPr>
            <a:r>
              <a:rPr lang="es-MX" sz="1400" b="1" dirty="0" smtClean="0">
                <a:latin typeface="Arial" panose="020B0604020202020204" pitchFamily="34" charset="0"/>
                <a:cs typeface="Arial" panose="020B0604020202020204" pitchFamily="34" charset="0"/>
              </a:rPr>
              <a:t>Define las condiciones económicas</a:t>
            </a:r>
            <a:r>
              <a:rPr lang="es-MX" sz="1400" dirty="0" smtClean="0">
                <a:latin typeface="Arial" panose="020B0604020202020204" pitchFamily="34" charset="0"/>
                <a:cs typeface="Arial" panose="020B0604020202020204" pitchFamily="34" charset="0"/>
              </a:rPr>
              <a:t> de los contratos, incluyendo: </a:t>
            </a:r>
          </a:p>
          <a:p>
            <a:pPr marL="742950" lvl="1" indent="-285750" algn="just">
              <a:buFont typeface="Wingdings" panose="05000000000000000000" pitchFamily="2" charset="2"/>
              <a:buChar char="ü"/>
            </a:pPr>
            <a:r>
              <a:rPr lang="es-MX" sz="1400" dirty="0">
                <a:latin typeface="Arial" panose="020B0604020202020204" pitchFamily="34" charset="0"/>
                <a:cs typeface="Arial" panose="020B0604020202020204" pitchFamily="34" charset="0"/>
              </a:rPr>
              <a:t>El </a:t>
            </a:r>
            <a:r>
              <a:rPr lang="es-MX" sz="1400" b="1" i="1" dirty="0">
                <a:latin typeface="Arial" panose="020B0604020202020204" pitchFamily="34" charset="0"/>
                <a:cs typeface="Arial" panose="020B0604020202020204" pitchFamily="34" charset="0"/>
              </a:rPr>
              <a:t>modelo económico </a:t>
            </a:r>
            <a:r>
              <a:rPr lang="es-MX" sz="1400" dirty="0">
                <a:latin typeface="Arial" panose="020B0604020202020204" pitchFamily="34" charset="0"/>
                <a:cs typeface="Arial" panose="020B0604020202020204" pitchFamily="34" charset="0"/>
              </a:rPr>
              <a:t>de cada contrato</a:t>
            </a:r>
            <a:r>
              <a:rPr lang="es-MX" sz="1400" dirty="0" smtClean="0">
                <a:latin typeface="Arial" panose="020B0604020202020204" pitchFamily="34" charset="0"/>
                <a:cs typeface="Arial" panose="020B0604020202020204" pitchFamily="34" charset="0"/>
              </a:rPr>
              <a:t>.</a:t>
            </a:r>
            <a:endParaRPr lang="es-MX" sz="1400" dirty="0" smtClean="0">
              <a:latin typeface="Arial" panose="020B0604020202020204" pitchFamily="34" charset="0"/>
              <a:cs typeface="Arial" panose="020B0604020202020204" pitchFamily="34" charset="0"/>
            </a:endParaRPr>
          </a:p>
          <a:p>
            <a:pPr marL="742950" lvl="1" indent="-285750" algn="just">
              <a:buFont typeface="Wingdings" panose="05000000000000000000" pitchFamily="2" charset="2"/>
              <a:buChar char="ü"/>
            </a:pPr>
            <a:r>
              <a:rPr lang="es-MX" sz="1400" dirty="0" smtClean="0">
                <a:latin typeface="Arial" panose="020B0604020202020204" pitchFamily="34" charset="0"/>
                <a:cs typeface="Arial" panose="020B0604020202020204" pitchFamily="34" charset="0"/>
              </a:rPr>
              <a:t>La </a:t>
            </a:r>
            <a:r>
              <a:rPr lang="es-MX" sz="1400" b="1" i="1" dirty="0" smtClean="0">
                <a:latin typeface="Arial" panose="020B0604020202020204" pitchFamily="34" charset="0"/>
                <a:cs typeface="Arial" panose="020B0604020202020204" pitchFamily="34" charset="0"/>
              </a:rPr>
              <a:t>variable </a:t>
            </a:r>
            <a:r>
              <a:rPr lang="es-MX" sz="1400" b="1" i="1" dirty="0">
                <a:latin typeface="Arial" panose="020B0604020202020204" pitchFamily="34" charset="0"/>
                <a:cs typeface="Arial" panose="020B0604020202020204" pitchFamily="34" charset="0"/>
              </a:rPr>
              <a:t>de adjudicación </a:t>
            </a:r>
            <a:r>
              <a:rPr lang="es-MX" sz="1400" dirty="0">
                <a:latin typeface="Arial" panose="020B0604020202020204" pitchFamily="34" charset="0"/>
                <a:cs typeface="Arial" panose="020B0604020202020204" pitchFamily="34" charset="0"/>
              </a:rPr>
              <a:t>de </a:t>
            </a:r>
            <a:r>
              <a:rPr lang="es-MX" sz="1400" dirty="0" smtClean="0">
                <a:latin typeface="Arial" panose="020B0604020202020204" pitchFamily="34" charset="0"/>
                <a:cs typeface="Arial" panose="020B0604020202020204" pitchFamily="34" charset="0"/>
              </a:rPr>
              <a:t>la licitación. </a:t>
            </a:r>
          </a:p>
          <a:p>
            <a:pPr marL="285750" indent="-285750" algn="just">
              <a:buFont typeface="Wingdings" panose="05000000000000000000" pitchFamily="2" charset="2"/>
              <a:buChar char="§"/>
            </a:pPr>
            <a:r>
              <a:rPr lang="es-MX" sz="1400" dirty="0" smtClean="0">
                <a:latin typeface="Arial" panose="020B0604020202020204" pitchFamily="34" charset="0"/>
                <a:cs typeface="Arial" panose="020B0604020202020204" pitchFamily="34" charset="0"/>
              </a:rPr>
              <a:t>Participa </a:t>
            </a:r>
            <a:r>
              <a:rPr lang="es-MX" sz="1400" dirty="0">
                <a:latin typeface="Arial" panose="020B0604020202020204" pitchFamily="34" charset="0"/>
                <a:cs typeface="Arial" panose="020B0604020202020204" pitchFamily="34" charset="0"/>
              </a:rPr>
              <a:t>en la </a:t>
            </a:r>
            <a:r>
              <a:rPr lang="es-MX" sz="1400" b="1" dirty="0">
                <a:latin typeface="Arial" panose="020B0604020202020204" pitchFamily="34" charset="0"/>
                <a:cs typeface="Arial" panose="020B0604020202020204" pitchFamily="34" charset="0"/>
              </a:rPr>
              <a:t>supervisión y verificación </a:t>
            </a:r>
            <a:r>
              <a:rPr lang="es-MX" sz="1400" dirty="0">
                <a:latin typeface="Arial" panose="020B0604020202020204" pitchFamily="34" charset="0"/>
                <a:cs typeface="Arial" panose="020B0604020202020204" pitchFamily="34" charset="0"/>
              </a:rPr>
              <a:t>de los aspectos financieros </a:t>
            </a:r>
            <a:r>
              <a:rPr lang="es-MX" sz="1400" dirty="0" smtClean="0">
                <a:latin typeface="Arial" panose="020B0604020202020204" pitchFamily="34" charset="0"/>
                <a:cs typeface="Arial" panose="020B0604020202020204" pitchFamily="34" charset="0"/>
              </a:rPr>
              <a:t/>
            </a:r>
            <a:br>
              <a:rPr lang="es-MX" sz="1400" dirty="0" smtClean="0">
                <a:latin typeface="Arial" panose="020B0604020202020204" pitchFamily="34" charset="0"/>
                <a:cs typeface="Arial" panose="020B0604020202020204" pitchFamily="34" charset="0"/>
              </a:rPr>
            </a:br>
            <a:r>
              <a:rPr lang="es-MX" sz="1400" dirty="0" smtClean="0">
                <a:latin typeface="Arial" panose="020B0604020202020204" pitchFamily="34" charset="0"/>
                <a:cs typeface="Arial" panose="020B0604020202020204" pitchFamily="34" charset="0"/>
              </a:rPr>
              <a:t>de </a:t>
            </a:r>
            <a:r>
              <a:rPr lang="es-MX" sz="1400" dirty="0">
                <a:latin typeface="Arial" panose="020B0604020202020204" pitchFamily="34" charset="0"/>
                <a:cs typeface="Arial" panose="020B0604020202020204" pitchFamily="34" charset="0"/>
              </a:rPr>
              <a:t>los contratos.</a:t>
            </a:r>
          </a:p>
        </p:txBody>
      </p:sp>
      <p:pic>
        <p:nvPicPr>
          <p:cNvPr id="19" name="Picture 4" descr="Image result for shcp"/>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4861" y="926139"/>
            <a:ext cx="1420756" cy="947171"/>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http://www.mexicanbusinessweb.mx/wp-content/uploads/2015/03/Cnh_logo.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8978" y="3328490"/>
            <a:ext cx="1265053" cy="1071529"/>
          </a:xfrm>
          <a:prstGeom prst="rect">
            <a:avLst/>
          </a:prstGeom>
          <a:noFill/>
          <a:extLst>
            <a:ext uri="{909E8E84-426E-40DD-AFC4-6F175D3DCCD1}">
              <a14:hiddenFill xmlns:a14="http://schemas.microsoft.com/office/drawing/2010/main">
                <a:solidFill>
                  <a:srgbClr val="FFFFFF"/>
                </a:solidFill>
              </a14:hiddenFill>
            </a:ext>
          </a:extLst>
        </p:spPr>
      </p:pic>
      <p:pic>
        <p:nvPicPr>
          <p:cNvPr id="21" name="Imagen 20"/>
          <p:cNvPicPr>
            <a:picLocks noChangeAspect="1"/>
          </p:cNvPicPr>
          <p:nvPr/>
        </p:nvPicPr>
        <p:blipFill rotWithShape="1">
          <a:blip r:embed="rId6"/>
          <a:srcRect l="7334" t="37481" r="7782" b="37144"/>
          <a:stretch/>
        </p:blipFill>
        <p:spPr>
          <a:xfrm>
            <a:off x="381437" y="5187919"/>
            <a:ext cx="1007604" cy="256263"/>
          </a:xfrm>
          <a:prstGeom prst="rect">
            <a:avLst/>
          </a:prstGeom>
        </p:spPr>
      </p:pic>
      <p:sp>
        <p:nvSpPr>
          <p:cNvPr id="22" name="Rectángulo 21"/>
          <p:cNvSpPr/>
          <p:nvPr/>
        </p:nvSpPr>
        <p:spPr>
          <a:xfrm>
            <a:off x="1685180" y="4731276"/>
            <a:ext cx="6939145" cy="1169551"/>
          </a:xfrm>
          <a:prstGeom prst="rect">
            <a:avLst/>
          </a:prstGeom>
          <a:solidFill>
            <a:schemeClr val="tx2">
              <a:lumMod val="20000"/>
              <a:lumOff val="80000"/>
            </a:schemeClr>
          </a:solidFill>
        </p:spPr>
        <p:txBody>
          <a:bodyPr wrap="square">
            <a:spAutoFit/>
          </a:bodyPr>
          <a:lstStyle/>
          <a:p>
            <a:pPr marL="285750" indent="-285750" algn="just">
              <a:buFont typeface="Wingdings" panose="05000000000000000000" pitchFamily="2" charset="2"/>
              <a:buChar char="§"/>
            </a:pPr>
            <a:r>
              <a:rPr lang="es-MX" sz="1400" b="1" dirty="0" smtClean="0">
                <a:latin typeface="Arial" panose="020B0604020202020204" pitchFamily="34" charset="0"/>
                <a:cs typeface="Arial" panose="020B0604020202020204" pitchFamily="34" charset="0"/>
              </a:rPr>
              <a:t>Administra </a:t>
            </a:r>
            <a:r>
              <a:rPr lang="es-MX" sz="1400" b="1" dirty="0">
                <a:latin typeface="Arial" panose="020B0604020202020204" pitchFamily="34" charset="0"/>
                <a:cs typeface="Arial" panose="020B0604020202020204" pitchFamily="34" charset="0"/>
              </a:rPr>
              <a:t>los aspectos financieros</a:t>
            </a:r>
            <a:r>
              <a:rPr lang="es-MX" sz="1400" dirty="0">
                <a:latin typeface="Arial" panose="020B0604020202020204" pitchFamily="34" charset="0"/>
                <a:cs typeface="Arial" panose="020B0604020202020204" pitchFamily="34" charset="0"/>
              </a:rPr>
              <a:t> de </a:t>
            </a:r>
            <a:r>
              <a:rPr lang="es-MX" sz="1400" dirty="0" smtClean="0">
                <a:latin typeface="Arial" panose="020B0604020202020204" pitchFamily="34" charset="0"/>
                <a:cs typeface="Arial" panose="020B0604020202020204" pitchFamily="34" charset="0"/>
              </a:rPr>
              <a:t>los contratos </a:t>
            </a:r>
            <a:r>
              <a:rPr lang="es-MX" sz="1400" dirty="0">
                <a:latin typeface="Arial" panose="020B0604020202020204" pitchFamily="34" charset="0"/>
                <a:cs typeface="Arial" panose="020B0604020202020204" pitchFamily="34" charset="0"/>
              </a:rPr>
              <a:t>así como el sistema informático para el intercambio de información</a:t>
            </a:r>
            <a:r>
              <a:rPr lang="es-MX" sz="1400"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
            </a:pPr>
            <a:r>
              <a:rPr lang="es-MX" sz="1400" b="1" i="1" dirty="0" smtClean="0">
                <a:latin typeface="Arial" panose="020B0604020202020204" pitchFamily="34" charset="0"/>
                <a:cs typeface="Arial" panose="020B0604020202020204" pitchFamily="34" charset="0"/>
              </a:rPr>
              <a:t>Calcula las contraprestaciones</a:t>
            </a:r>
            <a:r>
              <a:rPr lang="es-MX" sz="1400" dirty="0" smtClean="0">
                <a:latin typeface="Arial" panose="020B0604020202020204" pitchFamily="34" charset="0"/>
                <a:cs typeface="Arial" panose="020B0604020202020204" pitchFamily="34" charset="0"/>
              </a:rPr>
              <a:t>. </a:t>
            </a:r>
          </a:p>
          <a:p>
            <a:pPr marL="285750" indent="-285750" algn="just">
              <a:buFont typeface="Wingdings" panose="05000000000000000000" pitchFamily="2" charset="2"/>
              <a:buChar char="§"/>
            </a:pPr>
            <a:r>
              <a:rPr lang="es-MX" sz="1400" dirty="0">
                <a:latin typeface="Arial" panose="020B0604020202020204" pitchFamily="34" charset="0"/>
                <a:cs typeface="Arial" panose="020B0604020202020204" pitchFamily="34" charset="0"/>
              </a:rPr>
              <a:t>Recibe y administra los ingresos petroleros que le corresponden al Estado y realiza transferencias ordinarias al Gobierno</a:t>
            </a:r>
            <a:r>
              <a:rPr lang="es-MX" sz="1400" dirty="0" smtClean="0">
                <a:latin typeface="Arial" panose="020B0604020202020204" pitchFamily="34" charset="0"/>
                <a:cs typeface="Arial" panose="020B0604020202020204" pitchFamily="34" charset="0"/>
              </a:rPr>
              <a:t>.</a:t>
            </a:r>
            <a:endParaRPr lang="es-MX" sz="1400" dirty="0">
              <a:latin typeface="Arial" panose="020B0604020202020204" pitchFamily="34" charset="0"/>
              <a:cs typeface="Arial" panose="020B0604020202020204" pitchFamily="34" charset="0"/>
            </a:endParaRPr>
          </a:p>
        </p:txBody>
      </p:sp>
      <p:sp>
        <p:nvSpPr>
          <p:cNvPr id="23" name="Rectángulo 22"/>
          <p:cNvSpPr/>
          <p:nvPr/>
        </p:nvSpPr>
        <p:spPr>
          <a:xfrm>
            <a:off x="1672480" y="1978035"/>
            <a:ext cx="6964547" cy="954107"/>
          </a:xfrm>
          <a:prstGeom prst="rect">
            <a:avLst/>
          </a:prstGeom>
          <a:solidFill>
            <a:schemeClr val="tx2">
              <a:lumMod val="20000"/>
              <a:lumOff val="80000"/>
            </a:schemeClr>
          </a:solidFill>
        </p:spPr>
        <p:txBody>
          <a:bodyPr wrap="square" numCol="1">
            <a:spAutoFit/>
          </a:bodyPr>
          <a:lstStyle/>
          <a:p>
            <a:pPr marL="285750" indent="-285750" algn="just">
              <a:buFont typeface="Wingdings" panose="05000000000000000000" pitchFamily="2" charset="2"/>
              <a:buChar char="§"/>
            </a:pPr>
            <a:r>
              <a:rPr lang="es-MX" sz="1400" b="1" dirty="0" smtClean="0">
                <a:latin typeface="Arial" panose="020B0604020202020204" pitchFamily="34" charset="0"/>
                <a:cs typeface="Arial" panose="020B0604020202020204" pitchFamily="34" charset="0"/>
              </a:rPr>
              <a:t>Define las condiciones técnicas </a:t>
            </a:r>
            <a:r>
              <a:rPr lang="es-MX" sz="1400" dirty="0" smtClean="0">
                <a:latin typeface="Arial" panose="020B0604020202020204" pitchFamily="34" charset="0"/>
                <a:cs typeface="Arial" panose="020B0604020202020204" pitchFamily="34" charset="0"/>
              </a:rPr>
              <a:t>de los contratos y asignaciones con base a la </a:t>
            </a:r>
            <a:r>
              <a:rPr lang="es-MX" sz="1400" dirty="0">
                <a:latin typeface="Arial" panose="020B0604020202020204" pitchFamily="34" charset="0"/>
                <a:cs typeface="Arial" panose="020B0604020202020204" pitchFamily="34" charset="0"/>
              </a:rPr>
              <a:t>política energética </a:t>
            </a:r>
            <a:r>
              <a:rPr lang="es-MX" sz="1400" dirty="0" smtClean="0">
                <a:latin typeface="Arial" panose="020B0604020202020204" pitchFamily="34" charset="0"/>
                <a:cs typeface="Arial" panose="020B0604020202020204" pitchFamily="34" charset="0"/>
              </a:rPr>
              <a:t>de la Nación.</a:t>
            </a:r>
            <a:endParaRPr lang="es-MX" sz="1400"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
            </a:pPr>
            <a:r>
              <a:rPr lang="es-MX" sz="1400" dirty="0">
                <a:latin typeface="Arial" panose="020B0604020202020204" pitchFamily="34" charset="0"/>
                <a:cs typeface="Arial" panose="020B0604020202020204" pitchFamily="34" charset="0"/>
              </a:rPr>
              <a:t>Selecciona las áreas contractuales a licitar y otorga asignaciones a Pemex.</a:t>
            </a:r>
          </a:p>
          <a:p>
            <a:pPr marL="285750" indent="-285750" algn="just">
              <a:buFont typeface="Wingdings" panose="05000000000000000000" pitchFamily="2" charset="2"/>
              <a:buChar char="§"/>
            </a:pPr>
            <a:r>
              <a:rPr lang="es-MX" sz="1400" b="1" i="1" dirty="0" smtClean="0">
                <a:latin typeface="Arial" panose="020B0604020202020204" pitchFamily="34" charset="0"/>
                <a:cs typeface="Arial" panose="020B0604020202020204" pitchFamily="34" charset="0"/>
              </a:rPr>
              <a:t>Elige la </a:t>
            </a:r>
            <a:r>
              <a:rPr lang="es-MX" sz="1400" b="1" i="1" dirty="0">
                <a:latin typeface="Arial" panose="020B0604020202020204" pitchFamily="34" charset="0"/>
                <a:cs typeface="Arial" panose="020B0604020202020204" pitchFamily="34" charset="0"/>
              </a:rPr>
              <a:t>modalidad </a:t>
            </a:r>
            <a:r>
              <a:rPr lang="es-MX" sz="1400" b="1" i="1" dirty="0" smtClean="0">
                <a:latin typeface="Arial" panose="020B0604020202020204" pitchFamily="34" charset="0"/>
                <a:cs typeface="Arial" panose="020B0604020202020204" pitchFamily="34" charset="0"/>
              </a:rPr>
              <a:t>contractual</a:t>
            </a:r>
            <a:r>
              <a:rPr lang="es-MX" sz="1400" dirty="0" smtClean="0">
                <a:latin typeface="Arial" panose="020B0604020202020204" pitchFamily="34" charset="0"/>
                <a:cs typeface="Arial" panose="020B0604020202020204" pitchFamily="34" charset="0"/>
              </a:rPr>
              <a:t>. Hasta ahora, licencia o producción compartida.</a:t>
            </a:r>
            <a:endParaRPr lang="es-MX" sz="1400" dirty="0">
              <a:latin typeface="Arial" panose="020B0604020202020204" pitchFamily="34" charset="0"/>
              <a:cs typeface="Arial" panose="020B0604020202020204" pitchFamily="34" charset="0"/>
            </a:endParaRPr>
          </a:p>
        </p:txBody>
      </p:sp>
      <p:pic>
        <p:nvPicPr>
          <p:cNvPr id="1026" name="Picture 2" descr="Resultado de imagen para sat logo"/>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75676" y="6091421"/>
            <a:ext cx="619125" cy="573617"/>
          </a:xfrm>
          <a:prstGeom prst="rect">
            <a:avLst/>
          </a:prstGeom>
          <a:noFill/>
          <a:extLst>
            <a:ext uri="{909E8E84-426E-40DD-AFC4-6F175D3DCCD1}">
              <a14:hiddenFill xmlns:a14="http://schemas.microsoft.com/office/drawing/2010/main">
                <a:solidFill>
                  <a:srgbClr val="FFFFFF"/>
                </a:solidFill>
              </a14:hiddenFill>
            </a:ext>
          </a:extLst>
        </p:spPr>
      </p:pic>
      <p:sp>
        <p:nvSpPr>
          <p:cNvPr id="24" name="Rectángulo 23"/>
          <p:cNvSpPr/>
          <p:nvPr/>
        </p:nvSpPr>
        <p:spPr>
          <a:xfrm>
            <a:off x="1697882" y="6008898"/>
            <a:ext cx="6939145" cy="738664"/>
          </a:xfrm>
          <a:prstGeom prst="rect">
            <a:avLst/>
          </a:prstGeom>
          <a:solidFill>
            <a:schemeClr val="tx2">
              <a:lumMod val="20000"/>
              <a:lumOff val="80000"/>
            </a:schemeClr>
          </a:solidFill>
        </p:spPr>
        <p:txBody>
          <a:bodyPr wrap="square">
            <a:spAutoFit/>
          </a:bodyPr>
          <a:lstStyle/>
          <a:p>
            <a:pPr marL="285750" indent="-285750" algn="just">
              <a:buFont typeface="Wingdings" panose="05000000000000000000" pitchFamily="2" charset="2"/>
              <a:buChar char="§"/>
            </a:pPr>
            <a:r>
              <a:rPr lang="es-MX" sz="1400" dirty="0" smtClean="0">
                <a:latin typeface="Arial" panose="020B0604020202020204" pitchFamily="34" charset="0"/>
                <a:cs typeface="Arial" panose="020B0604020202020204" pitchFamily="34" charset="0"/>
              </a:rPr>
              <a:t>Fiscaliza </a:t>
            </a:r>
            <a:r>
              <a:rPr lang="es-MX" sz="1400" dirty="0">
                <a:latin typeface="Arial" panose="020B0604020202020204" pitchFamily="34" charset="0"/>
                <a:cs typeface="Arial" panose="020B0604020202020204" pitchFamily="34" charset="0"/>
              </a:rPr>
              <a:t>las </a:t>
            </a:r>
            <a:r>
              <a:rPr lang="es-MX" sz="1400" dirty="0" smtClean="0">
                <a:latin typeface="Arial" panose="020B0604020202020204" pitchFamily="34" charset="0"/>
                <a:cs typeface="Arial" panose="020B0604020202020204" pitchFamily="34" charset="0"/>
              </a:rPr>
              <a:t>asignaciones. </a:t>
            </a:r>
          </a:p>
          <a:p>
            <a:pPr marL="285750" indent="-285750" algn="just">
              <a:buFont typeface="Wingdings" panose="05000000000000000000" pitchFamily="2" charset="2"/>
              <a:buChar char="§"/>
            </a:pPr>
            <a:r>
              <a:rPr lang="es-MX" sz="1400" b="1" dirty="0" smtClean="0">
                <a:latin typeface="Arial" panose="020B0604020202020204" pitchFamily="34" charset="0"/>
                <a:cs typeface="Arial" panose="020B0604020202020204" pitchFamily="34" charset="0"/>
              </a:rPr>
              <a:t>A </a:t>
            </a:r>
            <a:r>
              <a:rPr lang="es-MX" sz="1400" b="1" dirty="0">
                <a:latin typeface="Arial" panose="020B0604020202020204" pitchFamily="34" charset="0"/>
                <a:cs typeface="Arial" panose="020B0604020202020204" pitchFamily="34" charset="0"/>
              </a:rPr>
              <a:t>petición de la </a:t>
            </a:r>
            <a:r>
              <a:rPr lang="es-MX" sz="1400" b="1" dirty="0" smtClean="0">
                <a:latin typeface="Arial" panose="020B0604020202020204" pitchFamily="34" charset="0"/>
                <a:cs typeface="Arial" panose="020B0604020202020204" pitchFamily="34" charset="0"/>
              </a:rPr>
              <a:t>SHCP, </a:t>
            </a:r>
            <a:r>
              <a:rPr lang="es-MX" sz="1400" b="1" dirty="0">
                <a:latin typeface="Arial" panose="020B0604020202020204" pitchFamily="34" charset="0"/>
                <a:cs typeface="Arial" panose="020B0604020202020204" pitchFamily="34" charset="0"/>
              </a:rPr>
              <a:t>audita los contratos</a:t>
            </a:r>
            <a:r>
              <a:rPr lang="es-MX" sz="1400" b="1"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
            </a:pPr>
            <a:r>
              <a:rPr lang="es-MX" sz="1400" dirty="0">
                <a:latin typeface="Arial" panose="020B0604020202020204" pitchFamily="34" charset="0"/>
                <a:cs typeface="Arial" panose="020B0604020202020204" pitchFamily="34" charset="0"/>
              </a:rPr>
              <a:t>Recauda los impuestos y </a:t>
            </a:r>
            <a:r>
              <a:rPr lang="es-MX" sz="1400" dirty="0" smtClean="0">
                <a:latin typeface="Arial" panose="020B0604020202020204" pitchFamily="34" charset="0"/>
                <a:cs typeface="Arial" panose="020B0604020202020204" pitchFamily="34" charset="0"/>
              </a:rPr>
              <a:t>derechos</a:t>
            </a:r>
            <a:r>
              <a:rPr lang="es-MX" sz="1400" dirty="0">
                <a:latin typeface="Arial" panose="020B0604020202020204" pitchFamily="34" charset="0"/>
                <a:cs typeface="Arial" panose="020B0604020202020204" pitchFamily="34" charset="0"/>
              </a:rPr>
              <a:t> </a:t>
            </a:r>
            <a:r>
              <a:rPr lang="es-MX" sz="1400" dirty="0" smtClean="0">
                <a:latin typeface="Arial" panose="020B0604020202020204" pitchFamily="34" charset="0"/>
                <a:cs typeface="Arial" panose="020B0604020202020204" pitchFamily="34" charset="0"/>
              </a:rPr>
              <a:t>(ISR, IAEEH, etc.)</a:t>
            </a:r>
            <a:endParaRPr lang="es-MX" sz="1400" dirty="0">
              <a:latin typeface="Arial" panose="020B0604020202020204" pitchFamily="34" charset="0"/>
              <a:cs typeface="Arial" panose="020B0604020202020204" pitchFamily="34" charset="0"/>
            </a:endParaRPr>
          </a:p>
        </p:txBody>
      </p:sp>
      <p:cxnSp>
        <p:nvCxnSpPr>
          <p:cNvPr id="15" name="Conector recto 20"/>
          <p:cNvCxnSpPr/>
          <p:nvPr/>
        </p:nvCxnSpPr>
        <p:spPr>
          <a:xfrm>
            <a:off x="457200" y="537777"/>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111784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2 Título"/>
          <p:cNvSpPr txBox="1">
            <a:spLocks/>
          </p:cNvSpPr>
          <p:nvPr/>
        </p:nvSpPr>
        <p:spPr>
          <a:xfrm>
            <a:off x="457200" y="149786"/>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smtClean="0">
                <a:latin typeface="Arial" panose="020B0604020202020204" pitchFamily="34" charset="0"/>
                <a:cs typeface="Arial" panose="020B0604020202020204" pitchFamily="34" charset="0"/>
              </a:rPr>
              <a:t>Índice</a:t>
            </a:r>
            <a:endParaRPr lang="es-MX" sz="2000" cap="small" dirty="0">
              <a:latin typeface="Arial" panose="020B0604020202020204" pitchFamily="34" charset="0"/>
              <a:cs typeface="Arial" panose="020B0604020202020204" pitchFamily="34" charset="0"/>
            </a:endParaRPr>
          </a:p>
        </p:txBody>
      </p:sp>
      <p:cxnSp>
        <p:nvCxnSpPr>
          <p:cNvPr id="7" name="Conector recto 20"/>
          <p:cNvCxnSpPr/>
          <p:nvPr/>
        </p:nvCxnSpPr>
        <p:spPr>
          <a:xfrm>
            <a:off x="457200" y="552291"/>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34868"/>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6</a:t>
            </a:fld>
            <a:endParaRPr lang="en-US" dirty="0">
              <a:latin typeface="Arial" panose="020B0604020202020204" pitchFamily="34" charset="0"/>
              <a:cs typeface="Arial" panose="020B0604020202020204" pitchFamily="34" charset="0"/>
            </a:endParaRPr>
          </a:p>
        </p:txBody>
      </p:sp>
      <p:sp>
        <p:nvSpPr>
          <p:cNvPr id="6" name="8 CuadroTexto"/>
          <p:cNvSpPr txBox="1"/>
          <p:nvPr/>
        </p:nvSpPr>
        <p:spPr>
          <a:xfrm>
            <a:off x="457200" y="1542041"/>
            <a:ext cx="8323729" cy="3416320"/>
          </a:xfrm>
          <a:prstGeom prst="rect">
            <a:avLst/>
          </a:prstGeom>
          <a:noFill/>
        </p:spPr>
        <p:txBody>
          <a:bodyPr wrap="square" rtlCol="0">
            <a:spAutoFit/>
          </a:bodyPr>
          <a:lstStyle/>
          <a:p>
            <a:pPr marL="357188" indent="-357188" algn="just">
              <a:lnSpc>
                <a:spcPct val="150000"/>
              </a:lnSpc>
              <a:buAutoNum type="arabicPeriod"/>
            </a:pPr>
            <a:r>
              <a:rPr lang="es-MX" b="1" cap="small" dirty="0" smtClean="0">
                <a:latin typeface="Arial" panose="020B0604020202020204" pitchFamily="34" charset="0"/>
                <a:cs typeface="Arial" panose="020B0604020202020204" pitchFamily="34" charset="0"/>
              </a:rPr>
              <a:t>Introducción.</a:t>
            </a:r>
          </a:p>
          <a:p>
            <a:pPr marL="357188" indent="-357188" algn="just">
              <a:lnSpc>
                <a:spcPct val="150000"/>
              </a:lnSpc>
              <a:buAutoNum type="arabicPeriod"/>
            </a:pPr>
            <a:r>
              <a:rPr lang="es-MX" b="1" cap="small" dirty="0" smtClean="0">
                <a:latin typeface="Arial" panose="020B0604020202020204" pitchFamily="34" charset="0"/>
                <a:cs typeface="Arial" panose="020B0604020202020204" pitchFamily="34" charset="0"/>
              </a:rPr>
              <a:t>Modelo económico.</a:t>
            </a:r>
          </a:p>
          <a:p>
            <a:pPr marL="814388" lvl="1" indent="-357188" algn="just">
              <a:lnSpc>
                <a:spcPct val="150000"/>
              </a:lnSpc>
              <a:buFont typeface="+mj-lt"/>
              <a:buAutoNum type="alphaUcPeriod"/>
            </a:pPr>
            <a:r>
              <a:rPr lang="es-MX" b="1" cap="small" dirty="0" smtClean="0">
                <a:solidFill>
                  <a:srgbClr val="C00000"/>
                </a:solidFill>
                <a:latin typeface="Arial" panose="020B0604020202020204" pitchFamily="34" charset="0"/>
                <a:cs typeface="Arial" panose="020B0604020202020204" pitchFamily="34" charset="0"/>
              </a:rPr>
              <a:t>Contraprestaciones en los Contratos.</a:t>
            </a:r>
            <a:endParaRPr lang="es-MX" b="1" cap="small" dirty="0" smtClean="0">
              <a:solidFill>
                <a:srgbClr val="C00000"/>
              </a:solidFill>
              <a:latin typeface="Arial" panose="020B0604020202020204" pitchFamily="34" charset="0"/>
              <a:cs typeface="Arial" panose="020B0604020202020204" pitchFamily="34" charset="0"/>
            </a:endParaRPr>
          </a:p>
          <a:p>
            <a:pPr marL="814388" lvl="1" indent="-357188" algn="just">
              <a:lnSpc>
                <a:spcPct val="150000"/>
              </a:lnSpc>
              <a:buFont typeface="+mj-lt"/>
              <a:buAutoNum type="alphaUcPeriod"/>
            </a:pPr>
            <a:r>
              <a:rPr lang="es-MX" cap="small" dirty="0">
                <a:latin typeface="Arial" panose="020B0604020202020204" pitchFamily="34" charset="0"/>
                <a:cs typeface="Arial" panose="020B0604020202020204" pitchFamily="34" charset="0"/>
              </a:rPr>
              <a:t>Variables de </a:t>
            </a:r>
            <a:r>
              <a:rPr lang="es-MX" cap="small" dirty="0" smtClean="0">
                <a:latin typeface="Arial" panose="020B0604020202020204" pitchFamily="34" charset="0"/>
                <a:cs typeface="Arial" panose="020B0604020202020204" pitchFamily="34" charset="0"/>
              </a:rPr>
              <a:t>Adjudicación de la Licitación.</a:t>
            </a:r>
            <a:endParaRPr lang="es-MX" cap="small" dirty="0" smtClean="0">
              <a:latin typeface="Arial" panose="020B0604020202020204" pitchFamily="34" charset="0"/>
              <a:cs typeface="Arial" panose="020B0604020202020204" pitchFamily="34" charset="0"/>
            </a:endParaRPr>
          </a:p>
          <a:p>
            <a:pPr marL="357188" indent="-357188" algn="just">
              <a:lnSpc>
                <a:spcPct val="150000"/>
              </a:lnSpc>
              <a:buAutoNum type="arabicPeriod"/>
            </a:pPr>
            <a:r>
              <a:rPr lang="es-MX" cap="small" dirty="0">
                <a:latin typeface="Arial" panose="020B0604020202020204" pitchFamily="34" charset="0"/>
                <a:cs typeface="Arial" panose="020B0604020202020204" pitchFamily="34" charset="0"/>
              </a:rPr>
              <a:t>Supervisión y seguimiento de Contratos</a:t>
            </a:r>
            <a:r>
              <a:rPr lang="es-MX" cap="small" dirty="0" smtClean="0">
                <a:latin typeface="Arial" panose="020B0604020202020204" pitchFamily="34" charset="0"/>
                <a:cs typeface="Arial" panose="020B0604020202020204" pitchFamily="34" charset="0"/>
              </a:rPr>
              <a:t>.</a:t>
            </a:r>
          </a:p>
          <a:p>
            <a:pPr marL="357188" indent="-357188" algn="just">
              <a:lnSpc>
                <a:spcPct val="150000"/>
              </a:lnSpc>
              <a:buAutoNum type="arabicPeriod"/>
            </a:pPr>
            <a:r>
              <a:rPr lang="es-MX" cap="small" dirty="0" smtClean="0">
                <a:latin typeface="Arial" panose="020B0604020202020204" pitchFamily="34" charset="0"/>
                <a:cs typeface="Arial" panose="020B0604020202020204" pitchFamily="34" charset="0"/>
              </a:rPr>
              <a:t>Verificación de Contratos.</a:t>
            </a:r>
          </a:p>
          <a:p>
            <a:pPr marL="357188" indent="-357188" algn="just">
              <a:lnSpc>
                <a:spcPct val="150000"/>
              </a:lnSpc>
              <a:buFontTx/>
              <a:buAutoNum type="arabicPeriod"/>
            </a:pPr>
            <a:r>
              <a:rPr lang="es-MX" cap="small" dirty="0">
                <a:latin typeface="Arial" panose="020B0604020202020204" pitchFamily="34" charset="0"/>
                <a:cs typeface="Arial" panose="020B0604020202020204" pitchFamily="34" charset="0"/>
              </a:rPr>
              <a:t>Resultados de la SHCP.</a:t>
            </a:r>
          </a:p>
          <a:p>
            <a:pPr algn="just">
              <a:lnSpc>
                <a:spcPct val="150000"/>
              </a:lnSpc>
            </a:pPr>
            <a:endParaRPr lang="es-MX" cap="small"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59206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Conector recto 20"/>
          <p:cNvCxnSpPr/>
          <p:nvPr/>
        </p:nvCxnSpPr>
        <p:spPr>
          <a:xfrm>
            <a:off x="457200" y="537777"/>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20354"/>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7</a:t>
            </a:fld>
            <a:endParaRPr lang="en-US" dirty="0">
              <a:latin typeface="Arial" panose="020B0604020202020204" pitchFamily="34" charset="0"/>
              <a:cs typeface="Arial" panose="020B0604020202020204" pitchFamily="34" charset="0"/>
            </a:endParaRPr>
          </a:p>
        </p:txBody>
      </p:sp>
      <p:sp>
        <p:nvSpPr>
          <p:cNvPr id="8" name="Rectángulo 7"/>
          <p:cNvSpPr/>
          <p:nvPr/>
        </p:nvSpPr>
        <p:spPr>
          <a:xfrm>
            <a:off x="457200" y="809167"/>
            <a:ext cx="8229600" cy="1600438"/>
          </a:xfrm>
          <a:prstGeom prst="rect">
            <a:avLst/>
          </a:prstGeom>
          <a:noFill/>
        </p:spPr>
        <p:txBody>
          <a:bodyPr wrap="square">
            <a:spAutoFit/>
          </a:bodyPr>
          <a:lstStyle/>
          <a:p>
            <a:pPr algn="just"/>
            <a:r>
              <a:rPr lang="es-MX" sz="1400" dirty="0" smtClean="0">
                <a:solidFill>
                  <a:prstClr val="black"/>
                </a:solidFill>
                <a:latin typeface="Arial" panose="020B0604020202020204" pitchFamily="34" charset="0"/>
                <a:cs typeface="Arial" panose="020B0604020202020204" pitchFamily="34" charset="0"/>
              </a:rPr>
              <a:t>La Ley prevé </a:t>
            </a:r>
            <a:r>
              <a:rPr lang="es-MX" sz="1400" b="1" u="sng" dirty="0" smtClean="0">
                <a:solidFill>
                  <a:prstClr val="black"/>
                </a:solidFill>
                <a:latin typeface="Arial" panose="020B0604020202020204" pitchFamily="34" charset="0"/>
                <a:cs typeface="Arial" panose="020B0604020202020204" pitchFamily="34" charset="0"/>
              </a:rPr>
              <a:t>cuatro</a:t>
            </a:r>
            <a:r>
              <a:rPr lang="es-MX" sz="1400" b="1" dirty="0" smtClean="0">
                <a:solidFill>
                  <a:prstClr val="black"/>
                </a:solidFill>
                <a:latin typeface="Arial" panose="020B0604020202020204" pitchFamily="34" charset="0"/>
                <a:cs typeface="Arial" panose="020B0604020202020204" pitchFamily="34" charset="0"/>
              </a:rPr>
              <a:t> tipos de contratos</a:t>
            </a:r>
            <a:r>
              <a:rPr lang="es-MX" sz="1400" dirty="0" smtClean="0">
                <a:solidFill>
                  <a:prstClr val="black"/>
                </a:solidFill>
                <a:latin typeface="Arial" panose="020B0604020202020204" pitchFamily="34" charset="0"/>
                <a:cs typeface="Arial" panose="020B0604020202020204" pitchFamily="34" charset="0"/>
              </a:rPr>
              <a:t>: Producción Compartida, Utilidad Compartida, Licencia </a:t>
            </a:r>
            <a:r>
              <a:rPr lang="es-MX" sz="1400" dirty="0" smtClean="0">
                <a:solidFill>
                  <a:prstClr val="black"/>
                </a:solidFill>
                <a:latin typeface="Arial" panose="020B0604020202020204" pitchFamily="34" charset="0"/>
                <a:cs typeface="Arial" panose="020B0604020202020204" pitchFamily="34" charset="0"/>
              </a:rPr>
              <a:t/>
            </a:r>
            <a:br>
              <a:rPr lang="es-MX" sz="1400" dirty="0" smtClean="0">
                <a:solidFill>
                  <a:prstClr val="black"/>
                </a:solidFill>
                <a:latin typeface="Arial" panose="020B0604020202020204" pitchFamily="34" charset="0"/>
                <a:cs typeface="Arial" panose="020B0604020202020204" pitchFamily="34" charset="0"/>
              </a:rPr>
            </a:br>
            <a:r>
              <a:rPr lang="es-MX" sz="1400" dirty="0" smtClean="0">
                <a:solidFill>
                  <a:prstClr val="black"/>
                </a:solidFill>
                <a:latin typeface="Arial" panose="020B0604020202020204" pitchFamily="34" charset="0"/>
                <a:cs typeface="Arial" panose="020B0604020202020204" pitchFamily="34" charset="0"/>
              </a:rPr>
              <a:t>y </a:t>
            </a:r>
            <a:r>
              <a:rPr lang="es-MX" sz="1400" dirty="0" smtClean="0">
                <a:solidFill>
                  <a:prstClr val="black"/>
                </a:solidFill>
                <a:latin typeface="Arial" panose="020B0604020202020204" pitchFamily="34" charset="0"/>
                <a:cs typeface="Arial" panose="020B0604020202020204" pitchFamily="34" charset="0"/>
              </a:rPr>
              <a:t>de Servicios. De estas modalidades contractuales </a:t>
            </a:r>
            <a:r>
              <a:rPr lang="es-MX" sz="1400" b="1" dirty="0" smtClean="0">
                <a:solidFill>
                  <a:prstClr val="black"/>
                </a:solidFill>
                <a:latin typeface="Arial" panose="020B0604020202020204" pitchFamily="34" charset="0"/>
                <a:cs typeface="Arial" panose="020B0604020202020204" pitchFamily="34" charset="0"/>
              </a:rPr>
              <a:t>sólo se han utilizado </a:t>
            </a:r>
            <a:r>
              <a:rPr lang="es-MX" sz="1400" b="1" u="sng" dirty="0" smtClean="0">
                <a:solidFill>
                  <a:prstClr val="black"/>
                </a:solidFill>
                <a:latin typeface="Arial" panose="020B0604020202020204" pitchFamily="34" charset="0"/>
                <a:cs typeface="Arial" panose="020B0604020202020204" pitchFamily="34" charset="0"/>
              </a:rPr>
              <a:t>dos</a:t>
            </a:r>
            <a:r>
              <a:rPr lang="es-MX" sz="1400" b="1" dirty="0" smtClean="0">
                <a:solidFill>
                  <a:prstClr val="black"/>
                </a:solidFill>
                <a:latin typeface="Arial" panose="020B0604020202020204" pitchFamily="34" charset="0"/>
                <a:cs typeface="Arial" panose="020B0604020202020204" pitchFamily="34" charset="0"/>
              </a:rPr>
              <a:t>:</a:t>
            </a:r>
            <a:r>
              <a:rPr lang="es-MX" sz="1400" dirty="0" smtClean="0">
                <a:solidFill>
                  <a:prstClr val="black"/>
                </a:solidFill>
                <a:latin typeface="Arial" panose="020B0604020202020204" pitchFamily="34" charset="0"/>
                <a:cs typeface="Arial" panose="020B0604020202020204" pitchFamily="34" charset="0"/>
              </a:rPr>
              <a:t> </a:t>
            </a:r>
            <a:br>
              <a:rPr lang="es-MX" sz="1400" dirty="0" smtClean="0">
                <a:solidFill>
                  <a:prstClr val="black"/>
                </a:solidFill>
                <a:latin typeface="Arial" panose="020B0604020202020204" pitchFamily="34" charset="0"/>
                <a:cs typeface="Arial" panose="020B0604020202020204" pitchFamily="34" charset="0"/>
              </a:rPr>
            </a:br>
            <a:r>
              <a:rPr lang="es-MX" sz="1400" dirty="0" smtClean="0">
                <a:solidFill>
                  <a:prstClr val="black"/>
                </a:solidFill>
                <a:latin typeface="Arial" panose="020B0604020202020204" pitchFamily="34" charset="0"/>
                <a:cs typeface="Arial" panose="020B0604020202020204" pitchFamily="34" charset="0"/>
              </a:rPr>
              <a:t>Producción </a:t>
            </a:r>
            <a:r>
              <a:rPr lang="es-MX" sz="1400" dirty="0" smtClean="0">
                <a:solidFill>
                  <a:prstClr val="black"/>
                </a:solidFill>
                <a:latin typeface="Arial" panose="020B0604020202020204" pitchFamily="34" charset="0"/>
                <a:cs typeface="Arial" panose="020B0604020202020204" pitchFamily="34" charset="0"/>
              </a:rPr>
              <a:t>Compartida y </a:t>
            </a:r>
            <a:r>
              <a:rPr lang="es-MX" sz="1400" dirty="0" smtClean="0">
                <a:solidFill>
                  <a:prstClr val="black"/>
                </a:solidFill>
                <a:latin typeface="Arial" panose="020B0604020202020204" pitchFamily="34" charset="0"/>
                <a:cs typeface="Arial" panose="020B0604020202020204" pitchFamily="34" charset="0"/>
              </a:rPr>
              <a:t>Licencia.</a:t>
            </a:r>
            <a:endParaRPr lang="es-MX" sz="1400" dirty="0" smtClean="0">
              <a:solidFill>
                <a:prstClr val="black"/>
              </a:solidFill>
              <a:latin typeface="Arial" panose="020B0604020202020204" pitchFamily="34" charset="0"/>
              <a:cs typeface="Arial" panose="020B0604020202020204" pitchFamily="34" charset="0"/>
            </a:endParaRPr>
          </a:p>
          <a:p>
            <a:pPr algn="just"/>
            <a:endParaRPr lang="es-MX" sz="1400" dirty="0" smtClean="0">
              <a:solidFill>
                <a:prstClr val="black"/>
              </a:solidFill>
              <a:latin typeface="Arial" panose="020B0604020202020204" pitchFamily="34" charset="0"/>
              <a:cs typeface="Arial" panose="020B0604020202020204" pitchFamily="34" charset="0"/>
            </a:endParaRPr>
          </a:p>
          <a:p>
            <a:pPr algn="just"/>
            <a:r>
              <a:rPr lang="es-MX" sz="1400" dirty="0">
                <a:latin typeface="Arial" panose="020B0604020202020204" pitchFamily="34" charset="0"/>
                <a:cs typeface="Arial" panose="020B0604020202020204" pitchFamily="34" charset="0"/>
              </a:rPr>
              <a:t>Los contratos prevén </a:t>
            </a:r>
            <a:r>
              <a:rPr lang="es-MX" sz="1400" b="1" dirty="0">
                <a:latin typeface="Arial" panose="020B0604020202020204" pitchFamily="34" charset="0"/>
                <a:cs typeface="Arial" panose="020B0604020202020204" pitchFamily="34" charset="0"/>
              </a:rPr>
              <a:t>reglas para el pago de las contraprestaciones contractuales</a:t>
            </a:r>
            <a:r>
              <a:rPr lang="es-MX" sz="1400" dirty="0">
                <a:latin typeface="Arial" panose="020B0604020202020204" pitchFamily="34" charset="0"/>
                <a:cs typeface="Arial" panose="020B0604020202020204" pitchFamily="34" charset="0"/>
              </a:rPr>
              <a:t>, así como mecanismos de certidumbre legal y financiera para los contratistas. </a:t>
            </a:r>
            <a:r>
              <a:rPr lang="es-MX" sz="1400" dirty="0" smtClean="0">
                <a:latin typeface="Arial" panose="020B0604020202020204" pitchFamily="34" charset="0"/>
                <a:cs typeface="Arial" panose="020B0604020202020204" pitchFamily="34" charset="0"/>
              </a:rPr>
              <a:t>Dependiendo el tipo de contrato, el Estado obtiene el </a:t>
            </a:r>
            <a:r>
              <a:rPr lang="es-MX" sz="1400" b="1" dirty="0" smtClean="0">
                <a:latin typeface="Arial" panose="020B0604020202020204" pitchFamily="34" charset="0"/>
                <a:cs typeface="Arial" panose="020B0604020202020204" pitchFamily="34" charset="0"/>
              </a:rPr>
              <a:t>pago de una contraprestación definida en la Licitación.</a:t>
            </a:r>
            <a:r>
              <a:rPr lang="es-MX" sz="1400" dirty="0" smtClean="0">
                <a:latin typeface="Arial" panose="020B0604020202020204" pitchFamily="34" charset="0"/>
                <a:cs typeface="Arial" panose="020B0604020202020204" pitchFamily="34" charset="0"/>
              </a:rPr>
              <a:t> </a:t>
            </a:r>
          </a:p>
        </p:txBody>
      </p:sp>
      <p:sp>
        <p:nvSpPr>
          <p:cNvPr id="12" name="2 Título"/>
          <p:cNvSpPr txBox="1">
            <a:spLocks/>
          </p:cNvSpPr>
          <p:nvPr/>
        </p:nvSpPr>
        <p:spPr>
          <a:xfrm>
            <a:off x="307258" y="135272"/>
            <a:ext cx="8395015"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smtClean="0">
                <a:latin typeface="Arial" panose="020B0604020202020204" pitchFamily="34" charset="0"/>
                <a:cs typeface="Arial" panose="020B0604020202020204" pitchFamily="34" charset="0"/>
              </a:rPr>
              <a:t>Contraprestaciones en Contratos</a:t>
            </a:r>
            <a:endParaRPr lang="es-MX" sz="2000" cap="small" dirty="0">
              <a:latin typeface="Arial" panose="020B0604020202020204" pitchFamily="34" charset="0"/>
              <a:cs typeface="Arial" panose="020B0604020202020204" pitchFamily="34" charset="0"/>
            </a:endParaRPr>
          </a:p>
        </p:txBody>
      </p:sp>
      <p:graphicFrame>
        <p:nvGraphicFramePr>
          <p:cNvPr id="10" name="Tabla 9"/>
          <p:cNvGraphicFramePr>
            <a:graphicFrameLocks noGrp="1"/>
          </p:cNvGraphicFramePr>
          <p:nvPr>
            <p:extLst>
              <p:ext uri="{D42A27DB-BD31-4B8C-83A1-F6EECF244321}">
                <p14:modId xmlns:p14="http://schemas.microsoft.com/office/powerpoint/2010/main" val="2005291328"/>
              </p:ext>
            </p:extLst>
          </p:nvPr>
        </p:nvGraphicFramePr>
        <p:xfrm>
          <a:off x="534601" y="2579421"/>
          <a:ext cx="8074799" cy="4001683"/>
        </p:xfrm>
        <a:graphic>
          <a:graphicData uri="http://schemas.openxmlformats.org/drawingml/2006/table">
            <a:tbl>
              <a:tblPr/>
              <a:tblGrid>
                <a:gridCol w="2172855"/>
                <a:gridCol w="2950972"/>
                <a:gridCol w="2950972"/>
              </a:tblGrid>
              <a:tr h="273204">
                <a:tc rowSpan="2">
                  <a:txBody>
                    <a:bodyPr/>
                    <a:lstStyle/>
                    <a:p>
                      <a:pPr algn="ctr" fontAlgn="ctr"/>
                      <a:r>
                        <a:rPr lang="es-MX" sz="1400" b="0" i="0" u="none" strike="noStrike" dirty="0">
                          <a:solidFill>
                            <a:srgbClr val="FFFFFF"/>
                          </a:solidFill>
                          <a:effectLst/>
                          <a:latin typeface="Arial" panose="020B0604020202020204" pitchFamily="34" charset="0"/>
                          <a:cs typeface="Arial" panose="020B0604020202020204" pitchFamily="34" charset="0"/>
                        </a:rPr>
                        <a:t>¿Cómo se cobra?</a:t>
                      </a:r>
                    </a:p>
                  </a:txBody>
                  <a:tcPr marL="9525" marR="9525" marT="9525" marB="0" anchor="ctr">
                    <a:lnL w="19050" cap="flat" cmpd="sng" algn="ctr">
                      <a:solidFill>
                        <a:schemeClr val="bg1">
                          <a:lumMod val="50000"/>
                        </a:schemeClr>
                      </a:solidFill>
                      <a:prstDash val="sysDot"/>
                      <a:round/>
                      <a:headEnd type="none" w="med" len="med"/>
                      <a:tailEnd type="none" w="med" len="med"/>
                    </a:lnL>
                    <a:lnR w="19050" cap="flat" cmpd="sng" algn="ctr">
                      <a:solidFill>
                        <a:schemeClr val="bg1">
                          <a:lumMod val="50000"/>
                        </a:schemeClr>
                      </a:solidFill>
                      <a:prstDash val="sysDot"/>
                      <a:round/>
                      <a:headEnd type="none" w="med" len="med"/>
                      <a:tailEnd type="none" w="med" len="med"/>
                    </a:lnR>
                    <a:lnT w="19050" cap="flat" cmpd="sng" algn="ctr">
                      <a:solidFill>
                        <a:schemeClr val="bg1">
                          <a:lumMod val="50000"/>
                        </a:schemeClr>
                      </a:solidFill>
                      <a:prstDash val="sysDot"/>
                      <a:round/>
                      <a:headEnd type="none" w="med" len="med"/>
                      <a:tailEnd type="none" w="med" len="med"/>
                    </a:lnT>
                    <a:lnB w="19050" cap="flat" cmpd="sng" algn="ctr">
                      <a:solidFill>
                        <a:schemeClr val="bg1">
                          <a:lumMod val="50000"/>
                        </a:schemeClr>
                      </a:solidFill>
                      <a:prstDash val="sysDot"/>
                      <a:round/>
                      <a:headEnd type="none" w="med" len="med"/>
                      <a:tailEnd type="none" w="med" len="med"/>
                    </a:lnB>
                    <a:solidFill>
                      <a:srgbClr val="C00000"/>
                    </a:solidFill>
                  </a:tcPr>
                </a:tc>
                <a:tc gridSpan="2">
                  <a:txBody>
                    <a:bodyPr/>
                    <a:lstStyle/>
                    <a:p>
                      <a:pPr algn="ctr" fontAlgn="b"/>
                      <a:r>
                        <a:rPr lang="es-MX" sz="1400" b="0" i="0" u="none" strike="noStrike" dirty="0">
                          <a:solidFill>
                            <a:srgbClr val="FFFFFF"/>
                          </a:solidFill>
                          <a:effectLst/>
                          <a:latin typeface="Arial" panose="020B0604020202020204" pitchFamily="34" charset="0"/>
                          <a:cs typeface="Arial" panose="020B0604020202020204" pitchFamily="34" charset="0"/>
                        </a:rPr>
                        <a:t>¿Dónde se determina?</a:t>
                      </a:r>
                    </a:p>
                  </a:txBody>
                  <a:tcPr marL="9525" marR="9525" marT="9525" marB="0" anchor="ctr">
                    <a:lnL w="19050" cap="flat" cmpd="sng" algn="ctr">
                      <a:solidFill>
                        <a:schemeClr val="bg1">
                          <a:lumMod val="50000"/>
                        </a:schemeClr>
                      </a:solidFill>
                      <a:prstDash val="sysDot"/>
                      <a:round/>
                      <a:headEnd type="none" w="med" len="med"/>
                      <a:tailEnd type="none" w="med" len="med"/>
                    </a:lnL>
                    <a:lnR w="19050" cap="flat" cmpd="sng" algn="ctr">
                      <a:solidFill>
                        <a:schemeClr val="bg1">
                          <a:lumMod val="50000"/>
                        </a:schemeClr>
                      </a:solidFill>
                      <a:prstDash val="sysDot"/>
                      <a:round/>
                      <a:headEnd type="none" w="med" len="med"/>
                      <a:tailEnd type="none" w="med" len="med"/>
                    </a:lnR>
                    <a:lnT w="19050" cap="flat" cmpd="sng" algn="ctr">
                      <a:solidFill>
                        <a:schemeClr val="bg1">
                          <a:lumMod val="50000"/>
                        </a:schemeClr>
                      </a:solidFill>
                      <a:prstDash val="sysDot"/>
                      <a:round/>
                      <a:headEnd type="none" w="med" len="med"/>
                      <a:tailEnd type="none" w="med" len="med"/>
                    </a:lnT>
                    <a:lnB w="19050" cap="flat" cmpd="sng" algn="ctr">
                      <a:solidFill>
                        <a:schemeClr val="bg1">
                          <a:lumMod val="50000"/>
                        </a:schemeClr>
                      </a:solidFill>
                      <a:prstDash val="sysDot"/>
                      <a:round/>
                      <a:headEnd type="none" w="med" len="med"/>
                      <a:tailEnd type="none" w="med" len="med"/>
                    </a:lnB>
                    <a:solidFill>
                      <a:srgbClr val="C00000"/>
                    </a:solidFill>
                  </a:tcPr>
                </a:tc>
                <a:tc hMerge="1">
                  <a:txBody>
                    <a:bodyPr/>
                    <a:lstStyle/>
                    <a:p>
                      <a:endParaRPr lang="es-MX"/>
                    </a:p>
                  </a:txBody>
                  <a:tcPr/>
                </a:tc>
              </a:tr>
              <a:tr h="259544">
                <a:tc vMerge="1">
                  <a:txBody>
                    <a:bodyPr/>
                    <a:lstStyle/>
                    <a:p>
                      <a:endParaRPr lang="es-MX"/>
                    </a:p>
                  </a:txBody>
                  <a:tcPr/>
                </a:tc>
                <a:tc>
                  <a:txBody>
                    <a:bodyPr/>
                    <a:lstStyle/>
                    <a:p>
                      <a:pPr algn="ctr" fontAlgn="b"/>
                      <a:r>
                        <a:rPr lang="es-MX" sz="1400" b="0" i="0" u="none" strike="noStrike" dirty="0">
                          <a:solidFill>
                            <a:srgbClr val="FFFFFF"/>
                          </a:solidFill>
                          <a:effectLst/>
                          <a:latin typeface="Arial" panose="020B0604020202020204" pitchFamily="34" charset="0"/>
                          <a:cs typeface="Arial" panose="020B0604020202020204" pitchFamily="34" charset="0"/>
                        </a:rPr>
                        <a:t>Determinado en Ley (LISH)</a:t>
                      </a:r>
                    </a:p>
                  </a:txBody>
                  <a:tcPr marL="9525" marR="9525" marT="9525" marB="0" anchor="ctr">
                    <a:lnL w="19050" cap="flat" cmpd="sng" algn="ctr">
                      <a:solidFill>
                        <a:schemeClr val="bg1">
                          <a:lumMod val="50000"/>
                        </a:schemeClr>
                      </a:solidFill>
                      <a:prstDash val="sysDot"/>
                      <a:round/>
                      <a:headEnd type="none" w="med" len="med"/>
                      <a:tailEnd type="none" w="med" len="med"/>
                    </a:lnL>
                    <a:lnR w="19050" cap="flat" cmpd="sng" algn="ctr">
                      <a:solidFill>
                        <a:schemeClr val="bg1">
                          <a:lumMod val="50000"/>
                        </a:schemeClr>
                      </a:solidFill>
                      <a:prstDash val="sysDot"/>
                      <a:round/>
                      <a:headEnd type="none" w="med" len="med"/>
                      <a:tailEnd type="none" w="med" len="med"/>
                    </a:lnR>
                    <a:lnT w="19050" cap="flat" cmpd="sng" algn="ctr">
                      <a:solidFill>
                        <a:schemeClr val="bg1">
                          <a:lumMod val="50000"/>
                        </a:schemeClr>
                      </a:solidFill>
                      <a:prstDash val="sysDot"/>
                      <a:round/>
                      <a:headEnd type="none" w="med" len="med"/>
                      <a:tailEnd type="none" w="med" len="med"/>
                    </a:lnT>
                    <a:lnB w="19050" cap="flat" cmpd="sng" algn="ctr">
                      <a:solidFill>
                        <a:schemeClr val="bg1">
                          <a:lumMod val="50000"/>
                        </a:schemeClr>
                      </a:solidFill>
                      <a:prstDash val="sysDot"/>
                      <a:round/>
                      <a:headEnd type="none" w="med" len="med"/>
                      <a:tailEnd type="none" w="med" len="med"/>
                    </a:lnB>
                    <a:solidFill>
                      <a:srgbClr val="C00000"/>
                    </a:solidFill>
                  </a:tcPr>
                </a:tc>
                <a:tc>
                  <a:txBody>
                    <a:bodyPr/>
                    <a:lstStyle/>
                    <a:p>
                      <a:pPr algn="ctr" fontAlgn="b"/>
                      <a:r>
                        <a:rPr lang="es-MX" sz="1400" b="0" i="0" u="none" strike="noStrike" dirty="0">
                          <a:solidFill>
                            <a:srgbClr val="FFFFFF"/>
                          </a:solidFill>
                          <a:effectLst/>
                          <a:latin typeface="Arial" panose="020B0604020202020204" pitchFamily="34" charset="0"/>
                          <a:cs typeface="Arial" panose="020B0604020202020204" pitchFamily="34" charset="0"/>
                        </a:rPr>
                        <a:t>Determinado en Licitación</a:t>
                      </a:r>
                    </a:p>
                  </a:txBody>
                  <a:tcPr marL="9525" marR="9525" marT="9525" marB="0" anchor="ctr">
                    <a:lnL w="19050" cap="flat" cmpd="sng" algn="ctr">
                      <a:solidFill>
                        <a:schemeClr val="bg1">
                          <a:lumMod val="50000"/>
                        </a:schemeClr>
                      </a:solidFill>
                      <a:prstDash val="sysDot"/>
                      <a:round/>
                      <a:headEnd type="none" w="med" len="med"/>
                      <a:tailEnd type="none" w="med" len="med"/>
                    </a:lnL>
                    <a:lnR w="19050" cap="flat" cmpd="sng" algn="ctr">
                      <a:solidFill>
                        <a:schemeClr val="bg1">
                          <a:lumMod val="50000"/>
                        </a:schemeClr>
                      </a:solidFill>
                      <a:prstDash val="sysDot"/>
                      <a:round/>
                      <a:headEnd type="none" w="med" len="med"/>
                      <a:tailEnd type="none" w="med" len="med"/>
                    </a:lnR>
                    <a:lnT w="19050" cap="flat" cmpd="sng" algn="ctr">
                      <a:solidFill>
                        <a:schemeClr val="bg1">
                          <a:lumMod val="50000"/>
                        </a:schemeClr>
                      </a:solidFill>
                      <a:prstDash val="sysDot"/>
                      <a:round/>
                      <a:headEnd type="none" w="med" len="med"/>
                      <a:tailEnd type="none" w="med" len="med"/>
                    </a:lnT>
                    <a:lnB w="19050" cap="flat" cmpd="sng" algn="ctr">
                      <a:solidFill>
                        <a:schemeClr val="bg1">
                          <a:lumMod val="50000"/>
                        </a:schemeClr>
                      </a:solidFill>
                      <a:prstDash val="sysDot"/>
                      <a:round/>
                      <a:headEnd type="none" w="med" len="med"/>
                      <a:tailEnd type="none" w="med" len="med"/>
                    </a:lnB>
                    <a:solidFill>
                      <a:srgbClr val="C00000"/>
                    </a:solidFill>
                  </a:tcPr>
                </a:tc>
              </a:tr>
              <a:tr h="273204">
                <a:tc>
                  <a:txBody>
                    <a:bodyPr/>
                    <a:lstStyle/>
                    <a:p>
                      <a:pPr marL="93663" lvl="0" indent="0" algn="l" fontAlgn="b"/>
                      <a:r>
                        <a:rPr lang="es-MX" sz="1400" b="0" i="0" u="none" strike="noStrike" dirty="0">
                          <a:solidFill>
                            <a:srgbClr val="000000"/>
                          </a:solidFill>
                          <a:effectLst/>
                          <a:latin typeface="Arial" panose="020B0604020202020204" pitchFamily="34" charset="0"/>
                          <a:cs typeface="Arial" panose="020B0604020202020204" pitchFamily="34" charset="0"/>
                        </a:rPr>
                        <a:t>Pagos superficiales</a:t>
                      </a:r>
                    </a:p>
                  </a:txBody>
                  <a:tcPr marL="9525" marR="9525" marT="9525" marB="0" anchor="ctr">
                    <a:lnL w="19050" cap="flat" cmpd="sng" algn="ctr">
                      <a:solidFill>
                        <a:schemeClr val="bg1">
                          <a:lumMod val="50000"/>
                        </a:schemeClr>
                      </a:solidFill>
                      <a:prstDash val="sysDot"/>
                      <a:round/>
                      <a:headEnd type="none" w="med" len="med"/>
                      <a:tailEnd type="none" w="med" len="med"/>
                    </a:lnL>
                    <a:lnR w="19050" cap="flat" cmpd="sng" algn="ctr">
                      <a:solidFill>
                        <a:schemeClr val="bg1">
                          <a:lumMod val="50000"/>
                        </a:schemeClr>
                      </a:solidFill>
                      <a:prstDash val="sysDot"/>
                      <a:round/>
                      <a:headEnd type="none" w="med" len="med"/>
                      <a:tailEnd type="none" w="med" len="med"/>
                    </a:lnR>
                    <a:lnT w="19050" cap="flat" cmpd="sng" algn="ctr">
                      <a:solidFill>
                        <a:schemeClr val="bg1">
                          <a:lumMod val="50000"/>
                        </a:schemeClr>
                      </a:solidFill>
                      <a:prstDash val="sysDot"/>
                      <a:round/>
                      <a:headEnd type="none" w="med" len="med"/>
                      <a:tailEnd type="none" w="med" len="med"/>
                    </a:lnT>
                    <a:lnB w="19050" cap="flat" cmpd="sng" algn="ctr">
                      <a:solidFill>
                        <a:schemeClr val="bg1">
                          <a:lumMod val="50000"/>
                        </a:schemeClr>
                      </a:solidFill>
                      <a:prstDash val="sysDot"/>
                      <a:round/>
                      <a:headEnd type="none" w="med" len="med"/>
                      <a:tailEnd type="none" w="med" len="med"/>
                    </a:lnB>
                    <a:solidFill>
                      <a:srgbClr val="F2F2F2"/>
                    </a:solidFill>
                  </a:tcPr>
                </a:tc>
                <a:tc>
                  <a:txBody>
                    <a:bodyPr/>
                    <a:lstStyle/>
                    <a:p>
                      <a:pPr marL="285750" indent="-285750" algn="l" fontAlgn="b">
                        <a:buFont typeface="Arial" panose="020B0604020202020204" pitchFamily="34" charset="0"/>
                        <a:buChar char="•"/>
                      </a:pPr>
                      <a:r>
                        <a:rPr lang="es-MX" sz="1400" b="0" i="0" u="none" strike="noStrike" dirty="0">
                          <a:solidFill>
                            <a:srgbClr val="000000"/>
                          </a:solidFill>
                          <a:effectLst/>
                          <a:latin typeface="Arial" panose="020B0604020202020204" pitchFamily="34" charset="0"/>
                          <a:cs typeface="Arial" panose="020B0604020202020204" pitchFamily="34" charset="0"/>
                        </a:rPr>
                        <a:t>Cuota contractual → </a:t>
                      </a:r>
                      <a:r>
                        <a:rPr lang="es-MX" sz="1400" b="0" i="0" u="none" strike="noStrike" dirty="0" smtClean="0">
                          <a:solidFill>
                            <a:srgbClr val="000000"/>
                          </a:solidFill>
                          <a:effectLst/>
                          <a:latin typeface="Arial" panose="020B0604020202020204" pitchFamily="34" charset="0"/>
                          <a:cs typeface="Arial" panose="020B0604020202020204" pitchFamily="34" charset="0"/>
                        </a:rPr>
                        <a:t>Ambos</a:t>
                      </a:r>
                    </a:p>
                    <a:p>
                      <a:pPr marL="285750" marR="0" lvl="0" indent="-285750" algn="l" defTabSz="914400" rtl="0" eaLnBrk="1" fontAlgn="b" latinLnBrk="0" hangingPunct="1">
                        <a:lnSpc>
                          <a:spcPct val="100000"/>
                        </a:lnSpc>
                        <a:spcBef>
                          <a:spcPts val="0"/>
                        </a:spcBef>
                        <a:spcAft>
                          <a:spcPts val="0"/>
                        </a:spcAft>
                        <a:buClrTx/>
                        <a:buSzTx/>
                        <a:buFont typeface="Arial" panose="020B0604020202020204" pitchFamily="34" charset="0"/>
                        <a:buChar char="•"/>
                        <a:tabLst/>
                        <a:defRPr/>
                      </a:pPr>
                      <a:r>
                        <a:rPr lang="es-MX" sz="1400" b="0" i="0" u="none" strike="noStrike" dirty="0" smtClean="0">
                          <a:solidFill>
                            <a:srgbClr val="000000"/>
                          </a:solidFill>
                          <a:effectLst/>
                          <a:latin typeface="Arial" panose="020B0604020202020204" pitchFamily="34" charset="0"/>
                          <a:cs typeface="Arial" panose="020B0604020202020204" pitchFamily="34" charset="0"/>
                        </a:rPr>
                        <a:t>Impuesto por actividad de exploración y extracción → Ambos</a:t>
                      </a:r>
                    </a:p>
                  </a:txBody>
                  <a:tcPr marL="9525" marR="9525" marT="9525" marB="0" anchor="ctr">
                    <a:lnL w="19050" cap="flat" cmpd="sng" algn="ctr">
                      <a:solidFill>
                        <a:schemeClr val="bg1">
                          <a:lumMod val="50000"/>
                        </a:schemeClr>
                      </a:solidFill>
                      <a:prstDash val="sysDot"/>
                      <a:round/>
                      <a:headEnd type="none" w="med" len="med"/>
                      <a:tailEnd type="none" w="med" len="med"/>
                    </a:lnL>
                    <a:lnR w="19050" cap="flat" cmpd="sng" algn="ctr">
                      <a:solidFill>
                        <a:schemeClr val="bg1">
                          <a:lumMod val="50000"/>
                        </a:schemeClr>
                      </a:solidFill>
                      <a:prstDash val="sysDot"/>
                      <a:round/>
                      <a:headEnd type="none" w="med" len="med"/>
                      <a:tailEnd type="none" w="med" len="med"/>
                    </a:lnR>
                    <a:lnT w="19050" cap="flat" cmpd="sng" algn="ctr">
                      <a:solidFill>
                        <a:schemeClr val="bg1">
                          <a:lumMod val="50000"/>
                        </a:schemeClr>
                      </a:solidFill>
                      <a:prstDash val="sysDot"/>
                      <a:round/>
                      <a:headEnd type="none" w="med" len="med"/>
                      <a:tailEnd type="none" w="med" len="med"/>
                    </a:lnT>
                    <a:lnB w="19050" cap="flat" cmpd="sng" algn="ctr">
                      <a:solidFill>
                        <a:schemeClr val="bg1">
                          <a:lumMod val="50000"/>
                        </a:schemeClr>
                      </a:solidFill>
                      <a:prstDash val="sysDot"/>
                      <a:round/>
                      <a:headEnd type="none" w="med" len="med"/>
                      <a:tailEnd type="none" w="med" len="med"/>
                    </a:lnB>
                    <a:solidFill>
                      <a:srgbClr val="F2F2F2"/>
                    </a:solidFill>
                  </a:tcPr>
                </a:tc>
                <a:tc>
                  <a:txBody>
                    <a:bodyPr/>
                    <a:lstStyle/>
                    <a:p>
                      <a:pPr algn="ctr" fontAlgn="b"/>
                      <a:r>
                        <a:rPr lang="es-MX" sz="1400" b="0" i="0" u="none" strike="noStrike" dirty="0">
                          <a:solidFill>
                            <a:srgbClr val="000000"/>
                          </a:solidFill>
                          <a:effectLst/>
                          <a:latin typeface="Arial" panose="020B0604020202020204" pitchFamily="34" charset="0"/>
                          <a:cs typeface="Arial" panose="020B0604020202020204" pitchFamily="34" charset="0"/>
                        </a:rPr>
                        <a:t>N.A.</a:t>
                      </a:r>
                    </a:p>
                  </a:txBody>
                  <a:tcPr marL="9525" marR="9525" marT="9525" marB="0" anchor="ctr">
                    <a:lnL w="19050" cap="flat" cmpd="sng" algn="ctr">
                      <a:solidFill>
                        <a:schemeClr val="bg1">
                          <a:lumMod val="50000"/>
                        </a:schemeClr>
                      </a:solidFill>
                      <a:prstDash val="sysDot"/>
                      <a:round/>
                      <a:headEnd type="none" w="med" len="med"/>
                      <a:tailEnd type="none" w="med" len="med"/>
                    </a:lnL>
                    <a:lnR w="19050" cap="flat" cmpd="sng" algn="ctr">
                      <a:solidFill>
                        <a:schemeClr val="bg1">
                          <a:lumMod val="50000"/>
                        </a:schemeClr>
                      </a:solidFill>
                      <a:prstDash val="sysDot"/>
                      <a:round/>
                      <a:headEnd type="none" w="med" len="med"/>
                      <a:tailEnd type="none" w="med" len="med"/>
                    </a:lnR>
                    <a:lnT w="19050" cap="flat" cmpd="sng" algn="ctr">
                      <a:solidFill>
                        <a:schemeClr val="bg1">
                          <a:lumMod val="50000"/>
                        </a:schemeClr>
                      </a:solidFill>
                      <a:prstDash val="sysDot"/>
                      <a:round/>
                      <a:headEnd type="none" w="med" len="med"/>
                      <a:tailEnd type="none" w="med" len="med"/>
                    </a:lnT>
                    <a:lnB w="19050" cap="flat" cmpd="sng" algn="ctr">
                      <a:solidFill>
                        <a:schemeClr val="bg1">
                          <a:lumMod val="50000"/>
                        </a:schemeClr>
                      </a:solidFill>
                      <a:prstDash val="sysDot"/>
                      <a:round/>
                      <a:headEnd type="none" w="med" len="med"/>
                      <a:tailEnd type="none" w="med" len="med"/>
                    </a:lnB>
                    <a:solidFill>
                      <a:srgbClr val="F2F2F2"/>
                    </a:solidFill>
                  </a:tcPr>
                </a:tc>
              </a:tr>
              <a:tr h="681859">
                <a:tc>
                  <a:txBody>
                    <a:bodyPr/>
                    <a:lstStyle/>
                    <a:p>
                      <a:pPr marL="93663" lvl="0" indent="0" algn="l" fontAlgn="b"/>
                      <a:r>
                        <a:rPr lang="es-MX" sz="1400" b="0" i="0" u="none" strike="noStrike" dirty="0">
                          <a:solidFill>
                            <a:srgbClr val="000000"/>
                          </a:solidFill>
                          <a:effectLst/>
                          <a:latin typeface="Arial" panose="020B0604020202020204" pitchFamily="34" charset="0"/>
                          <a:cs typeface="Arial" panose="020B0604020202020204" pitchFamily="34" charset="0"/>
                        </a:rPr>
                        <a:t>Pagos como </a:t>
                      </a:r>
                      <a:endParaRPr lang="es-MX" sz="1400" b="0" i="0" u="none" strike="noStrike" dirty="0" smtClean="0">
                        <a:solidFill>
                          <a:srgbClr val="000000"/>
                        </a:solidFill>
                        <a:effectLst/>
                        <a:latin typeface="Arial" panose="020B0604020202020204" pitchFamily="34" charset="0"/>
                        <a:cs typeface="Arial" panose="020B0604020202020204" pitchFamily="34" charset="0"/>
                      </a:endParaRPr>
                    </a:p>
                    <a:p>
                      <a:pPr marL="93663" lvl="0" indent="0" algn="l" fontAlgn="b"/>
                      <a:r>
                        <a:rPr lang="es-MX" sz="1400" b="0" i="0" u="none" strike="noStrike" dirty="0" smtClean="0">
                          <a:solidFill>
                            <a:srgbClr val="000000"/>
                          </a:solidFill>
                          <a:effectLst/>
                          <a:latin typeface="Arial" panose="020B0604020202020204" pitchFamily="34" charset="0"/>
                          <a:cs typeface="Arial" panose="020B0604020202020204" pitchFamily="34" charset="0"/>
                        </a:rPr>
                        <a:t>Porcentaje </a:t>
                      </a:r>
                      <a:r>
                        <a:rPr lang="es-MX" sz="1400" b="0" i="0" u="none" strike="noStrike" dirty="0">
                          <a:solidFill>
                            <a:srgbClr val="000000"/>
                          </a:solidFill>
                          <a:effectLst/>
                          <a:latin typeface="Arial" panose="020B0604020202020204" pitchFamily="34" charset="0"/>
                          <a:cs typeface="Arial" panose="020B0604020202020204" pitchFamily="34" charset="0"/>
                        </a:rPr>
                        <a:t>de los Ingresos</a:t>
                      </a:r>
                    </a:p>
                  </a:txBody>
                  <a:tcPr marL="9525" marR="9525" marT="9525" marB="0" anchor="ctr">
                    <a:lnL w="19050" cap="flat" cmpd="sng" algn="ctr">
                      <a:solidFill>
                        <a:schemeClr val="bg1">
                          <a:lumMod val="50000"/>
                        </a:schemeClr>
                      </a:solidFill>
                      <a:prstDash val="sysDot"/>
                      <a:round/>
                      <a:headEnd type="none" w="med" len="med"/>
                      <a:tailEnd type="none" w="med" len="med"/>
                    </a:lnL>
                    <a:lnR w="19050" cap="flat" cmpd="sng" algn="ctr">
                      <a:solidFill>
                        <a:schemeClr val="bg1">
                          <a:lumMod val="50000"/>
                        </a:schemeClr>
                      </a:solidFill>
                      <a:prstDash val="sysDot"/>
                      <a:round/>
                      <a:headEnd type="none" w="med" len="med"/>
                      <a:tailEnd type="none" w="med" len="med"/>
                    </a:lnR>
                    <a:lnT w="19050" cap="flat" cmpd="sng" algn="ctr">
                      <a:solidFill>
                        <a:schemeClr val="bg1">
                          <a:lumMod val="50000"/>
                        </a:schemeClr>
                      </a:solidFill>
                      <a:prstDash val="sysDot"/>
                      <a:round/>
                      <a:headEnd type="none" w="med" len="med"/>
                      <a:tailEnd type="none" w="med" len="med"/>
                    </a:lnT>
                    <a:lnB w="19050" cap="flat" cmpd="sng" algn="ctr">
                      <a:solidFill>
                        <a:schemeClr val="bg1">
                          <a:lumMod val="50000"/>
                        </a:schemeClr>
                      </a:solidFill>
                      <a:prstDash val="sysDot"/>
                      <a:round/>
                      <a:headEnd type="none" w="med" len="med"/>
                      <a:tailEnd type="none" w="med" len="med"/>
                    </a:lnB>
                    <a:solidFill>
                      <a:srgbClr val="D9D9D9"/>
                    </a:solidFill>
                  </a:tcPr>
                </a:tc>
                <a:tc>
                  <a:txBody>
                    <a:bodyPr/>
                    <a:lstStyle/>
                    <a:p>
                      <a:pPr marL="0" indent="0" algn="ctr" fontAlgn="b">
                        <a:buFont typeface="Arial" panose="020B0604020202020204" pitchFamily="34" charset="0"/>
                        <a:buNone/>
                      </a:pPr>
                      <a:r>
                        <a:rPr lang="es-MX" sz="1400" b="0" i="0" u="none" strike="noStrike" dirty="0">
                          <a:solidFill>
                            <a:srgbClr val="000000"/>
                          </a:solidFill>
                          <a:effectLst/>
                          <a:latin typeface="Arial" panose="020B0604020202020204" pitchFamily="34" charset="0"/>
                          <a:cs typeface="Arial" panose="020B0604020202020204" pitchFamily="34" charset="0"/>
                        </a:rPr>
                        <a:t>Regalía Base → Ambos</a:t>
                      </a:r>
                    </a:p>
                  </a:txBody>
                  <a:tcPr marL="9525" marR="9525" marT="9525" marB="0" anchor="ctr">
                    <a:lnL w="19050" cap="flat" cmpd="sng" algn="ctr">
                      <a:solidFill>
                        <a:schemeClr val="bg1">
                          <a:lumMod val="50000"/>
                        </a:schemeClr>
                      </a:solidFill>
                      <a:prstDash val="sysDot"/>
                      <a:round/>
                      <a:headEnd type="none" w="med" len="med"/>
                      <a:tailEnd type="none" w="med" len="med"/>
                    </a:lnL>
                    <a:lnR w="19050" cap="flat" cmpd="sng" algn="ctr">
                      <a:solidFill>
                        <a:schemeClr val="bg1">
                          <a:lumMod val="50000"/>
                        </a:schemeClr>
                      </a:solidFill>
                      <a:prstDash val="sysDot"/>
                      <a:round/>
                      <a:headEnd type="none" w="med" len="med"/>
                      <a:tailEnd type="none" w="med" len="med"/>
                    </a:lnR>
                    <a:lnT w="19050" cap="flat" cmpd="sng" algn="ctr">
                      <a:solidFill>
                        <a:schemeClr val="bg1">
                          <a:lumMod val="50000"/>
                        </a:schemeClr>
                      </a:solidFill>
                      <a:prstDash val="sysDot"/>
                      <a:round/>
                      <a:headEnd type="none" w="med" len="med"/>
                      <a:tailEnd type="none" w="med" len="med"/>
                    </a:lnT>
                    <a:lnB w="19050" cap="flat" cmpd="sng" algn="ctr">
                      <a:solidFill>
                        <a:schemeClr val="bg1">
                          <a:lumMod val="50000"/>
                        </a:schemeClr>
                      </a:solidFill>
                      <a:prstDash val="sysDot"/>
                      <a:round/>
                      <a:headEnd type="none" w="med" len="med"/>
                      <a:tailEnd type="none" w="med" len="med"/>
                    </a:lnB>
                    <a:solidFill>
                      <a:srgbClr val="D9D9D9"/>
                    </a:solidFill>
                  </a:tcPr>
                </a:tc>
                <a:tc>
                  <a:txBody>
                    <a:bodyPr/>
                    <a:lstStyle/>
                    <a:p>
                      <a:pPr marL="93663" lvl="0" indent="0" algn="l" fontAlgn="b">
                        <a:buFont typeface="Arial" panose="020B0604020202020204" pitchFamily="34" charset="0"/>
                        <a:buNone/>
                      </a:pPr>
                      <a:r>
                        <a:rPr lang="es-MX" sz="1400" b="0" i="0" u="none" strike="noStrike" dirty="0">
                          <a:solidFill>
                            <a:srgbClr val="000000"/>
                          </a:solidFill>
                          <a:effectLst/>
                          <a:latin typeface="Arial" panose="020B0604020202020204" pitchFamily="34" charset="0"/>
                          <a:cs typeface="Arial" panose="020B0604020202020204" pitchFamily="34" charset="0"/>
                        </a:rPr>
                        <a:t>Regalía Adicional →Contratos de Licencia</a:t>
                      </a:r>
                    </a:p>
                  </a:txBody>
                  <a:tcPr marL="9525" marR="9525" marT="9525" marB="0" anchor="ctr">
                    <a:lnL w="19050" cap="flat" cmpd="sng" algn="ctr">
                      <a:solidFill>
                        <a:schemeClr val="bg1">
                          <a:lumMod val="50000"/>
                        </a:schemeClr>
                      </a:solidFill>
                      <a:prstDash val="sysDot"/>
                      <a:round/>
                      <a:headEnd type="none" w="med" len="med"/>
                      <a:tailEnd type="none" w="med" len="med"/>
                    </a:lnL>
                    <a:lnR w="19050" cap="flat" cmpd="sng" algn="ctr">
                      <a:solidFill>
                        <a:schemeClr val="bg1">
                          <a:lumMod val="50000"/>
                        </a:schemeClr>
                      </a:solidFill>
                      <a:prstDash val="sysDot"/>
                      <a:round/>
                      <a:headEnd type="none" w="med" len="med"/>
                      <a:tailEnd type="none" w="med" len="med"/>
                    </a:lnR>
                    <a:lnT w="19050" cap="flat" cmpd="sng" algn="ctr">
                      <a:solidFill>
                        <a:schemeClr val="bg1">
                          <a:lumMod val="50000"/>
                        </a:schemeClr>
                      </a:solidFill>
                      <a:prstDash val="sysDot"/>
                      <a:round/>
                      <a:headEnd type="none" w="med" len="med"/>
                      <a:tailEnd type="none" w="med" len="med"/>
                    </a:lnT>
                    <a:lnB w="19050" cap="flat" cmpd="sng" algn="ctr">
                      <a:solidFill>
                        <a:schemeClr val="bg1">
                          <a:lumMod val="50000"/>
                        </a:schemeClr>
                      </a:solidFill>
                      <a:prstDash val="sysDot"/>
                      <a:round/>
                      <a:headEnd type="none" w="med" len="med"/>
                      <a:tailEnd type="none" w="med" len="med"/>
                    </a:lnB>
                    <a:solidFill>
                      <a:srgbClr val="D9D9D9"/>
                    </a:solidFill>
                  </a:tcPr>
                </a:tc>
              </a:tr>
              <a:tr h="734920">
                <a:tc>
                  <a:txBody>
                    <a:bodyPr/>
                    <a:lstStyle/>
                    <a:p>
                      <a:pPr marL="93663" lvl="0" indent="0" algn="l" fontAlgn="b"/>
                      <a:r>
                        <a:rPr lang="es-MX" sz="1400" b="0" i="0" u="none" strike="noStrike" dirty="0">
                          <a:solidFill>
                            <a:srgbClr val="000000"/>
                          </a:solidFill>
                          <a:effectLst/>
                          <a:latin typeface="Arial" panose="020B0604020202020204" pitchFamily="34" charset="0"/>
                          <a:cs typeface="Arial" panose="020B0604020202020204" pitchFamily="34" charset="0"/>
                        </a:rPr>
                        <a:t>Pagos como </a:t>
                      </a:r>
                      <a:endParaRPr lang="es-MX" sz="1400" b="0" i="0" u="none" strike="noStrike" dirty="0" smtClean="0">
                        <a:solidFill>
                          <a:srgbClr val="000000"/>
                        </a:solidFill>
                        <a:effectLst/>
                        <a:latin typeface="Arial" panose="020B0604020202020204" pitchFamily="34" charset="0"/>
                        <a:cs typeface="Arial" panose="020B0604020202020204" pitchFamily="34" charset="0"/>
                      </a:endParaRPr>
                    </a:p>
                    <a:p>
                      <a:pPr marL="93663" lvl="0" indent="0" algn="l" fontAlgn="b"/>
                      <a:r>
                        <a:rPr lang="es-MX" sz="1400" b="0" i="0" u="none" strike="noStrike" dirty="0" smtClean="0">
                          <a:solidFill>
                            <a:srgbClr val="000000"/>
                          </a:solidFill>
                          <a:effectLst/>
                          <a:latin typeface="Arial" panose="020B0604020202020204" pitchFamily="34" charset="0"/>
                          <a:cs typeface="Arial" panose="020B0604020202020204" pitchFamily="34" charset="0"/>
                        </a:rPr>
                        <a:t>Porcentaje </a:t>
                      </a:r>
                      <a:r>
                        <a:rPr lang="es-MX" sz="1400" b="0" i="0" u="none" strike="noStrike" dirty="0">
                          <a:solidFill>
                            <a:srgbClr val="000000"/>
                          </a:solidFill>
                          <a:effectLst/>
                          <a:latin typeface="Arial" panose="020B0604020202020204" pitchFamily="34" charset="0"/>
                          <a:cs typeface="Arial" panose="020B0604020202020204" pitchFamily="34" charset="0"/>
                        </a:rPr>
                        <a:t>de las Utilidades</a:t>
                      </a:r>
                    </a:p>
                  </a:txBody>
                  <a:tcPr marL="9525" marR="9525" marT="9525" marB="0" anchor="ctr">
                    <a:lnL w="19050" cap="flat" cmpd="sng" algn="ctr">
                      <a:solidFill>
                        <a:schemeClr val="bg1">
                          <a:lumMod val="50000"/>
                        </a:schemeClr>
                      </a:solidFill>
                      <a:prstDash val="sysDot"/>
                      <a:round/>
                      <a:headEnd type="none" w="med" len="med"/>
                      <a:tailEnd type="none" w="med" len="med"/>
                    </a:lnL>
                    <a:lnR w="19050" cap="flat" cmpd="sng" algn="ctr">
                      <a:solidFill>
                        <a:schemeClr val="bg1">
                          <a:lumMod val="50000"/>
                        </a:schemeClr>
                      </a:solidFill>
                      <a:prstDash val="sysDot"/>
                      <a:round/>
                      <a:headEnd type="none" w="med" len="med"/>
                      <a:tailEnd type="none" w="med" len="med"/>
                    </a:lnR>
                    <a:lnT w="19050" cap="flat" cmpd="sng" algn="ctr">
                      <a:solidFill>
                        <a:schemeClr val="bg1">
                          <a:lumMod val="50000"/>
                        </a:schemeClr>
                      </a:solidFill>
                      <a:prstDash val="sysDot"/>
                      <a:round/>
                      <a:headEnd type="none" w="med" len="med"/>
                      <a:tailEnd type="none" w="med" len="med"/>
                    </a:lnT>
                    <a:lnB w="19050" cap="flat" cmpd="sng" algn="ctr">
                      <a:solidFill>
                        <a:schemeClr val="bg1">
                          <a:lumMod val="50000"/>
                        </a:schemeClr>
                      </a:solidFill>
                      <a:prstDash val="sysDot"/>
                      <a:round/>
                      <a:headEnd type="none" w="med" len="med"/>
                      <a:tailEnd type="none" w="med" len="med"/>
                    </a:lnB>
                    <a:solidFill>
                      <a:srgbClr val="F2F2F2"/>
                    </a:solidFill>
                  </a:tcPr>
                </a:tc>
                <a:tc>
                  <a:txBody>
                    <a:bodyPr/>
                    <a:lstStyle/>
                    <a:p>
                      <a:pPr algn="ctr" fontAlgn="b"/>
                      <a:r>
                        <a:rPr lang="es-MX" sz="1400" b="0" i="0" u="none" strike="noStrike" dirty="0">
                          <a:solidFill>
                            <a:srgbClr val="000000"/>
                          </a:solidFill>
                          <a:effectLst/>
                          <a:latin typeface="Arial" panose="020B0604020202020204" pitchFamily="34" charset="0"/>
                          <a:cs typeface="Arial" panose="020B0604020202020204" pitchFamily="34" charset="0"/>
                        </a:rPr>
                        <a:t>N.A.</a:t>
                      </a:r>
                    </a:p>
                  </a:txBody>
                  <a:tcPr marL="9525" marR="9525" marT="9525" marB="0" anchor="ctr">
                    <a:lnL w="19050" cap="flat" cmpd="sng" algn="ctr">
                      <a:solidFill>
                        <a:schemeClr val="bg1">
                          <a:lumMod val="50000"/>
                        </a:schemeClr>
                      </a:solidFill>
                      <a:prstDash val="sysDot"/>
                      <a:round/>
                      <a:headEnd type="none" w="med" len="med"/>
                      <a:tailEnd type="none" w="med" len="med"/>
                    </a:lnL>
                    <a:lnR w="19050" cap="flat" cmpd="sng" algn="ctr">
                      <a:solidFill>
                        <a:schemeClr val="bg1">
                          <a:lumMod val="50000"/>
                        </a:schemeClr>
                      </a:solidFill>
                      <a:prstDash val="sysDot"/>
                      <a:round/>
                      <a:headEnd type="none" w="med" len="med"/>
                      <a:tailEnd type="none" w="med" len="med"/>
                    </a:lnR>
                    <a:lnT w="19050" cap="flat" cmpd="sng" algn="ctr">
                      <a:solidFill>
                        <a:schemeClr val="bg1">
                          <a:lumMod val="50000"/>
                        </a:schemeClr>
                      </a:solidFill>
                      <a:prstDash val="sysDot"/>
                      <a:round/>
                      <a:headEnd type="none" w="med" len="med"/>
                      <a:tailEnd type="none" w="med" len="med"/>
                    </a:lnT>
                    <a:lnB w="19050" cap="flat" cmpd="sng" algn="ctr">
                      <a:solidFill>
                        <a:schemeClr val="bg1">
                          <a:lumMod val="50000"/>
                        </a:schemeClr>
                      </a:solidFill>
                      <a:prstDash val="sysDot"/>
                      <a:round/>
                      <a:headEnd type="none" w="med" len="med"/>
                      <a:tailEnd type="none" w="med" len="med"/>
                    </a:lnB>
                    <a:solidFill>
                      <a:srgbClr val="F2F2F2"/>
                    </a:solidFill>
                  </a:tcPr>
                </a:tc>
                <a:tc>
                  <a:txBody>
                    <a:bodyPr/>
                    <a:lstStyle/>
                    <a:p>
                      <a:pPr marL="93663" indent="0" algn="l" fontAlgn="b">
                        <a:buFont typeface="Arial" panose="020B0604020202020204" pitchFamily="34" charset="0"/>
                        <a:buNone/>
                      </a:pPr>
                      <a:r>
                        <a:rPr lang="es-MX" sz="1400" b="0" i="0" u="none" strike="noStrike" dirty="0">
                          <a:solidFill>
                            <a:srgbClr val="000000"/>
                          </a:solidFill>
                          <a:effectLst/>
                          <a:latin typeface="Arial" panose="020B0604020202020204" pitchFamily="34" charset="0"/>
                          <a:cs typeface="Arial" panose="020B0604020202020204" pitchFamily="34" charset="0"/>
                        </a:rPr>
                        <a:t>Participación del Estado en la Utilidad→ Contratos de Producción Compartida</a:t>
                      </a:r>
                    </a:p>
                  </a:txBody>
                  <a:tcPr marL="9525" marR="9525" marT="9525" marB="0" anchor="ctr">
                    <a:lnL w="19050" cap="flat" cmpd="sng" algn="ctr">
                      <a:solidFill>
                        <a:schemeClr val="bg1">
                          <a:lumMod val="50000"/>
                        </a:schemeClr>
                      </a:solidFill>
                      <a:prstDash val="sysDot"/>
                      <a:round/>
                      <a:headEnd type="none" w="med" len="med"/>
                      <a:tailEnd type="none" w="med" len="med"/>
                    </a:lnL>
                    <a:lnR w="19050" cap="flat" cmpd="sng" algn="ctr">
                      <a:solidFill>
                        <a:schemeClr val="bg1">
                          <a:lumMod val="50000"/>
                        </a:schemeClr>
                      </a:solidFill>
                      <a:prstDash val="sysDot"/>
                      <a:round/>
                      <a:headEnd type="none" w="med" len="med"/>
                      <a:tailEnd type="none" w="med" len="med"/>
                    </a:lnR>
                    <a:lnT w="19050" cap="flat" cmpd="sng" algn="ctr">
                      <a:solidFill>
                        <a:schemeClr val="bg1">
                          <a:lumMod val="50000"/>
                        </a:schemeClr>
                      </a:solidFill>
                      <a:prstDash val="sysDot"/>
                      <a:round/>
                      <a:headEnd type="none" w="med" len="med"/>
                      <a:tailEnd type="none" w="med" len="med"/>
                    </a:lnT>
                    <a:lnB w="19050" cap="flat" cmpd="sng" algn="ctr">
                      <a:solidFill>
                        <a:schemeClr val="bg1">
                          <a:lumMod val="50000"/>
                        </a:schemeClr>
                      </a:solidFill>
                      <a:prstDash val="sysDot"/>
                      <a:round/>
                      <a:headEnd type="none" w="med" len="med"/>
                      <a:tailEnd type="none" w="med" len="med"/>
                    </a:lnB>
                    <a:solidFill>
                      <a:srgbClr val="F2F2F2"/>
                    </a:solidFill>
                  </a:tcPr>
                </a:tc>
              </a:tr>
              <a:tr h="519088">
                <a:tc>
                  <a:txBody>
                    <a:bodyPr/>
                    <a:lstStyle/>
                    <a:p>
                      <a:pPr marL="93663" lvl="0" indent="0" algn="l" fontAlgn="b"/>
                      <a:r>
                        <a:rPr lang="es-MX" sz="1400" b="0" i="0" u="none" strike="noStrike" dirty="0">
                          <a:solidFill>
                            <a:srgbClr val="000000"/>
                          </a:solidFill>
                          <a:effectLst/>
                          <a:latin typeface="Arial" panose="020B0604020202020204" pitchFamily="34" charset="0"/>
                          <a:cs typeface="Arial" panose="020B0604020202020204" pitchFamily="34" charset="0"/>
                        </a:rPr>
                        <a:t>Pagos en efectivo</a:t>
                      </a:r>
                    </a:p>
                  </a:txBody>
                  <a:tcPr marL="9525" marR="9525" marT="9525" marB="0" anchor="ctr">
                    <a:lnL w="19050" cap="flat" cmpd="sng" algn="ctr">
                      <a:solidFill>
                        <a:schemeClr val="bg1">
                          <a:lumMod val="50000"/>
                        </a:schemeClr>
                      </a:solidFill>
                      <a:prstDash val="sysDot"/>
                      <a:round/>
                      <a:headEnd type="none" w="med" len="med"/>
                      <a:tailEnd type="none" w="med" len="med"/>
                    </a:lnL>
                    <a:lnR w="19050" cap="flat" cmpd="sng" algn="ctr">
                      <a:solidFill>
                        <a:schemeClr val="bg1">
                          <a:lumMod val="50000"/>
                        </a:schemeClr>
                      </a:solidFill>
                      <a:prstDash val="sysDot"/>
                      <a:round/>
                      <a:headEnd type="none" w="med" len="med"/>
                      <a:tailEnd type="none" w="med" len="med"/>
                    </a:lnR>
                    <a:lnT w="19050" cap="flat" cmpd="sng" algn="ctr">
                      <a:solidFill>
                        <a:schemeClr val="bg1">
                          <a:lumMod val="50000"/>
                        </a:schemeClr>
                      </a:solidFill>
                      <a:prstDash val="sysDot"/>
                      <a:round/>
                      <a:headEnd type="none" w="med" len="med"/>
                      <a:tailEnd type="none" w="med" len="med"/>
                    </a:lnT>
                    <a:lnB w="19050" cap="flat" cmpd="sng" algn="ctr">
                      <a:solidFill>
                        <a:schemeClr val="bg1">
                          <a:lumMod val="50000"/>
                        </a:schemeClr>
                      </a:solidFill>
                      <a:prstDash val="sysDot"/>
                      <a:round/>
                      <a:headEnd type="none" w="med" len="med"/>
                      <a:tailEnd type="none" w="med" len="med"/>
                    </a:lnB>
                    <a:solidFill>
                      <a:srgbClr val="D9D9D9"/>
                    </a:solidFill>
                  </a:tcPr>
                </a:tc>
                <a:tc>
                  <a:txBody>
                    <a:bodyPr/>
                    <a:lstStyle/>
                    <a:p>
                      <a:pPr algn="ctr" fontAlgn="b"/>
                      <a:r>
                        <a:rPr lang="es-MX" sz="1400" b="0" i="0" u="none" strike="noStrike" dirty="0">
                          <a:solidFill>
                            <a:srgbClr val="000000"/>
                          </a:solidFill>
                          <a:effectLst/>
                          <a:latin typeface="Arial" panose="020B0604020202020204" pitchFamily="34" charset="0"/>
                          <a:cs typeface="Arial" panose="020B0604020202020204" pitchFamily="34" charset="0"/>
                        </a:rPr>
                        <a:t>N.A.</a:t>
                      </a:r>
                    </a:p>
                  </a:txBody>
                  <a:tcPr marL="9525" marR="9525" marT="9525" marB="0" anchor="ctr">
                    <a:lnL w="19050" cap="flat" cmpd="sng" algn="ctr">
                      <a:solidFill>
                        <a:schemeClr val="bg1">
                          <a:lumMod val="50000"/>
                        </a:schemeClr>
                      </a:solidFill>
                      <a:prstDash val="sysDot"/>
                      <a:round/>
                      <a:headEnd type="none" w="med" len="med"/>
                      <a:tailEnd type="none" w="med" len="med"/>
                    </a:lnL>
                    <a:lnR w="19050" cap="flat" cmpd="sng" algn="ctr">
                      <a:solidFill>
                        <a:schemeClr val="bg1">
                          <a:lumMod val="50000"/>
                        </a:schemeClr>
                      </a:solidFill>
                      <a:prstDash val="sysDot"/>
                      <a:round/>
                      <a:headEnd type="none" w="med" len="med"/>
                      <a:tailEnd type="none" w="med" len="med"/>
                    </a:lnR>
                    <a:lnT w="19050" cap="flat" cmpd="sng" algn="ctr">
                      <a:solidFill>
                        <a:schemeClr val="bg1">
                          <a:lumMod val="50000"/>
                        </a:schemeClr>
                      </a:solidFill>
                      <a:prstDash val="sysDot"/>
                      <a:round/>
                      <a:headEnd type="none" w="med" len="med"/>
                      <a:tailEnd type="none" w="med" len="med"/>
                    </a:lnT>
                    <a:lnB w="19050" cap="flat" cmpd="sng" algn="ctr">
                      <a:solidFill>
                        <a:schemeClr val="bg1">
                          <a:lumMod val="50000"/>
                        </a:schemeClr>
                      </a:solidFill>
                      <a:prstDash val="sysDot"/>
                      <a:round/>
                      <a:headEnd type="none" w="med" len="med"/>
                      <a:tailEnd type="none" w="med" len="med"/>
                    </a:lnB>
                    <a:solidFill>
                      <a:srgbClr val="D9D9D9"/>
                    </a:solidFill>
                  </a:tcPr>
                </a:tc>
                <a:tc>
                  <a:txBody>
                    <a:bodyPr/>
                    <a:lstStyle/>
                    <a:p>
                      <a:pPr marL="285750" indent="-192088" algn="l" fontAlgn="b">
                        <a:buFont typeface="Arial" panose="020B0604020202020204" pitchFamily="34" charset="0"/>
                        <a:buChar char="•"/>
                      </a:pPr>
                      <a:r>
                        <a:rPr lang="es-MX" sz="1400" b="0" i="0" u="none" strike="noStrike" dirty="0">
                          <a:solidFill>
                            <a:srgbClr val="000000"/>
                          </a:solidFill>
                          <a:effectLst/>
                          <a:latin typeface="Arial" panose="020B0604020202020204" pitchFamily="34" charset="0"/>
                          <a:cs typeface="Arial" panose="020B0604020202020204" pitchFamily="34" charset="0"/>
                        </a:rPr>
                        <a:t>Bono a la </a:t>
                      </a:r>
                      <a:r>
                        <a:rPr lang="es-MX" sz="1400" b="0" i="0" u="none" strike="noStrike" dirty="0" smtClean="0">
                          <a:solidFill>
                            <a:srgbClr val="000000"/>
                          </a:solidFill>
                          <a:effectLst/>
                          <a:latin typeface="Arial" panose="020B0604020202020204" pitchFamily="34" charset="0"/>
                          <a:cs typeface="Arial" panose="020B0604020202020204" pitchFamily="34" charset="0"/>
                        </a:rPr>
                        <a:t>Firma</a:t>
                      </a:r>
                    </a:p>
                    <a:p>
                      <a:pPr marL="285750" indent="-192088" algn="l" fontAlgn="b">
                        <a:buFont typeface="Arial" panose="020B0604020202020204" pitchFamily="34" charset="0"/>
                        <a:buChar char="•"/>
                      </a:pPr>
                      <a:r>
                        <a:rPr lang="es-MX" sz="1400" b="0" i="0" u="none" strike="noStrike" dirty="0" smtClean="0">
                          <a:solidFill>
                            <a:srgbClr val="000000"/>
                          </a:solidFill>
                          <a:effectLst/>
                          <a:latin typeface="Arial" panose="020B0604020202020204" pitchFamily="34" charset="0"/>
                          <a:cs typeface="Arial" panose="020B0604020202020204" pitchFamily="34" charset="0"/>
                        </a:rPr>
                        <a:t>Bono </a:t>
                      </a:r>
                      <a:r>
                        <a:rPr lang="es-MX" sz="1400" b="0" i="0" u="none" strike="noStrike" dirty="0">
                          <a:solidFill>
                            <a:srgbClr val="000000"/>
                          </a:solidFill>
                          <a:effectLst/>
                          <a:latin typeface="Arial" panose="020B0604020202020204" pitchFamily="34" charset="0"/>
                          <a:cs typeface="Arial" panose="020B0604020202020204" pitchFamily="34" charset="0"/>
                        </a:rPr>
                        <a:t>por empate</a:t>
                      </a:r>
                    </a:p>
                  </a:txBody>
                  <a:tcPr marL="9525" marR="9525" marT="9525" marB="0" anchor="ctr">
                    <a:lnL w="19050" cap="flat" cmpd="sng" algn="ctr">
                      <a:solidFill>
                        <a:schemeClr val="bg1">
                          <a:lumMod val="50000"/>
                        </a:schemeClr>
                      </a:solidFill>
                      <a:prstDash val="sysDot"/>
                      <a:round/>
                      <a:headEnd type="none" w="med" len="med"/>
                      <a:tailEnd type="none" w="med" len="med"/>
                    </a:lnL>
                    <a:lnR w="19050" cap="flat" cmpd="sng" algn="ctr">
                      <a:solidFill>
                        <a:schemeClr val="bg1">
                          <a:lumMod val="50000"/>
                        </a:schemeClr>
                      </a:solidFill>
                      <a:prstDash val="sysDot"/>
                      <a:round/>
                      <a:headEnd type="none" w="med" len="med"/>
                      <a:tailEnd type="none" w="med" len="med"/>
                    </a:lnR>
                    <a:lnT w="19050" cap="flat" cmpd="sng" algn="ctr">
                      <a:solidFill>
                        <a:schemeClr val="bg1">
                          <a:lumMod val="50000"/>
                        </a:schemeClr>
                      </a:solidFill>
                      <a:prstDash val="sysDot"/>
                      <a:round/>
                      <a:headEnd type="none" w="med" len="med"/>
                      <a:tailEnd type="none" w="med" len="med"/>
                    </a:lnT>
                    <a:lnB w="19050" cap="flat" cmpd="sng" algn="ctr">
                      <a:solidFill>
                        <a:schemeClr val="bg1">
                          <a:lumMod val="50000"/>
                        </a:schemeClr>
                      </a:solidFill>
                      <a:prstDash val="sysDot"/>
                      <a:round/>
                      <a:headEnd type="none" w="med" len="med"/>
                      <a:tailEnd type="none" w="med" len="med"/>
                    </a:lnB>
                    <a:solidFill>
                      <a:srgbClr val="D9D9D9"/>
                    </a:solidFill>
                  </a:tcPr>
                </a:tc>
              </a:tr>
              <a:tr h="670103">
                <a:tc>
                  <a:txBody>
                    <a:bodyPr/>
                    <a:lstStyle/>
                    <a:p>
                      <a:pPr marL="93663" lvl="0" indent="0" algn="l" fontAlgn="b"/>
                      <a:r>
                        <a:rPr lang="es-MX" sz="1400" b="0" i="0" u="none" strike="noStrike" dirty="0" smtClean="0">
                          <a:solidFill>
                            <a:srgbClr val="000000"/>
                          </a:solidFill>
                          <a:effectLst/>
                          <a:latin typeface="Arial" panose="020B0604020202020204" pitchFamily="34" charset="0"/>
                          <a:cs typeface="Arial" panose="020B0604020202020204" pitchFamily="34" charset="0"/>
                        </a:rPr>
                        <a:t>Impuestos generales</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9050" cap="flat" cmpd="sng" algn="ctr">
                      <a:solidFill>
                        <a:schemeClr val="bg1">
                          <a:lumMod val="50000"/>
                        </a:schemeClr>
                      </a:solidFill>
                      <a:prstDash val="sysDot"/>
                      <a:round/>
                      <a:headEnd type="none" w="med" len="med"/>
                      <a:tailEnd type="none" w="med" len="med"/>
                    </a:lnL>
                    <a:lnR w="19050" cap="flat" cmpd="sng" algn="ctr">
                      <a:solidFill>
                        <a:schemeClr val="bg1">
                          <a:lumMod val="50000"/>
                        </a:schemeClr>
                      </a:solidFill>
                      <a:prstDash val="sysDot"/>
                      <a:round/>
                      <a:headEnd type="none" w="med" len="med"/>
                      <a:tailEnd type="none" w="med" len="med"/>
                    </a:lnR>
                    <a:lnT w="19050" cap="flat" cmpd="sng" algn="ctr">
                      <a:solidFill>
                        <a:schemeClr val="bg1">
                          <a:lumMod val="50000"/>
                        </a:schemeClr>
                      </a:solidFill>
                      <a:prstDash val="sysDot"/>
                      <a:round/>
                      <a:headEnd type="none" w="med" len="med"/>
                      <a:tailEnd type="none" w="med" len="med"/>
                    </a:lnT>
                    <a:lnB w="19050" cap="flat" cmpd="sng" algn="ctr">
                      <a:solidFill>
                        <a:schemeClr val="bg1">
                          <a:lumMod val="50000"/>
                        </a:schemeClr>
                      </a:solidFill>
                      <a:prstDash val="sysDot"/>
                      <a:round/>
                      <a:headEnd type="none" w="med" len="med"/>
                      <a:tailEnd type="none" w="med" len="med"/>
                    </a:lnB>
                    <a:solidFill>
                      <a:srgbClr val="F2F2F2"/>
                    </a:solidFill>
                  </a:tcPr>
                </a:tc>
                <a:tc>
                  <a:txBody>
                    <a:bodyPr/>
                    <a:lstStyle/>
                    <a:p>
                      <a:pPr marL="285750" indent="-192088" algn="l" fontAlgn="b">
                        <a:buFont typeface="Arial" panose="020B0604020202020204" pitchFamily="34" charset="0"/>
                        <a:buChar char="•"/>
                      </a:pPr>
                      <a:r>
                        <a:rPr lang="es-MX" sz="1400" b="0" i="0" u="none" strike="noStrike" dirty="0" smtClean="0">
                          <a:solidFill>
                            <a:srgbClr val="000000"/>
                          </a:solidFill>
                          <a:effectLst/>
                          <a:latin typeface="Arial" panose="020B0604020202020204" pitchFamily="34" charset="0"/>
                          <a:cs typeface="Arial" panose="020B0604020202020204" pitchFamily="34" charset="0"/>
                        </a:rPr>
                        <a:t>ISR</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19050" cap="flat" cmpd="sng" algn="ctr">
                      <a:solidFill>
                        <a:schemeClr val="bg1">
                          <a:lumMod val="50000"/>
                        </a:schemeClr>
                      </a:solidFill>
                      <a:prstDash val="sysDot"/>
                      <a:round/>
                      <a:headEnd type="none" w="med" len="med"/>
                      <a:tailEnd type="none" w="med" len="med"/>
                    </a:lnL>
                    <a:lnR w="19050" cap="flat" cmpd="sng" algn="ctr">
                      <a:solidFill>
                        <a:schemeClr val="bg1">
                          <a:lumMod val="50000"/>
                        </a:schemeClr>
                      </a:solidFill>
                      <a:prstDash val="sysDot"/>
                      <a:round/>
                      <a:headEnd type="none" w="med" len="med"/>
                      <a:tailEnd type="none" w="med" len="med"/>
                    </a:lnR>
                    <a:lnT w="19050" cap="flat" cmpd="sng" algn="ctr">
                      <a:solidFill>
                        <a:schemeClr val="bg1">
                          <a:lumMod val="50000"/>
                        </a:schemeClr>
                      </a:solidFill>
                      <a:prstDash val="sysDot"/>
                      <a:round/>
                      <a:headEnd type="none" w="med" len="med"/>
                      <a:tailEnd type="none" w="med" len="med"/>
                    </a:lnT>
                    <a:lnB w="19050" cap="flat" cmpd="sng" algn="ctr">
                      <a:solidFill>
                        <a:schemeClr val="bg1">
                          <a:lumMod val="50000"/>
                        </a:schemeClr>
                      </a:solidFill>
                      <a:prstDash val="sysDot"/>
                      <a:round/>
                      <a:headEnd type="none" w="med" len="med"/>
                      <a:tailEnd type="none" w="med" len="med"/>
                    </a:lnB>
                    <a:solidFill>
                      <a:srgbClr val="F2F2F2"/>
                    </a:solidFill>
                  </a:tcPr>
                </a:tc>
                <a:tc>
                  <a:txBody>
                    <a:bodyPr/>
                    <a:lstStyle/>
                    <a:p>
                      <a:pPr algn="ctr" fontAlgn="b"/>
                      <a:r>
                        <a:rPr lang="es-MX" sz="1400" b="0" i="0" u="none" strike="noStrike" dirty="0">
                          <a:solidFill>
                            <a:srgbClr val="000000"/>
                          </a:solidFill>
                          <a:effectLst/>
                          <a:latin typeface="Arial" panose="020B0604020202020204" pitchFamily="34" charset="0"/>
                          <a:cs typeface="Arial" panose="020B0604020202020204" pitchFamily="34" charset="0"/>
                        </a:rPr>
                        <a:t>N.A.</a:t>
                      </a:r>
                    </a:p>
                  </a:txBody>
                  <a:tcPr marL="9525" marR="9525" marT="9525" marB="0" anchor="ctr">
                    <a:lnL w="19050" cap="flat" cmpd="sng" algn="ctr">
                      <a:solidFill>
                        <a:schemeClr val="bg1">
                          <a:lumMod val="50000"/>
                        </a:schemeClr>
                      </a:solidFill>
                      <a:prstDash val="sysDot"/>
                      <a:round/>
                      <a:headEnd type="none" w="med" len="med"/>
                      <a:tailEnd type="none" w="med" len="med"/>
                    </a:lnL>
                    <a:lnR w="19050" cap="flat" cmpd="sng" algn="ctr">
                      <a:solidFill>
                        <a:schemeClr val="bg1">
                          <a:lumMod val="50000"/>
                        </a:schemeClr>
                      </a:solidFill>
                      <a:prstDash val="sysDot"/>
                      <a:round/>
                      <a:headEnd type="none" w="med" len="med"/>
                      <a:tailEnd type="none" w="med" len="med"/>
                    </a:lnR>
                    <a:lnT w="19050" cap="flat" cmpd="sng" algn="ctr">
                      <a:solidFill>
                        <a:schemeClr val="bg1">
                          <a:lumMod val="50000"/>
                        </a:schemeClr>
                      </a:solidFill>
                      <a:prstDash val="sysDot"/>
                      <a:round/>
                      <a:headEnd type="none" w="med" len="med"/>
                      <a:tailEnd type="none" w="med" len="med"/>
                    </a:lnT>
                    <a:lnB w="19050" cap="flat" cmpd="sng" algn="ctr">
                      <a:solidFill>
                        <a:schemeClr val="bg1">
                          <a:lumMod val="50000"/>
                        </a:schemeClr>
                      </a:solidFill>
                      <a:prstDash val="sysDot"/>
                      <a:round/>
                      <a:headEnd type="none" w="med" len="med"/>
                      <a:tailEnd type="none" w="med" len="med"/>
                    </a:lnB>
                    <a:solidFill>
                      <a:srgbClr val="F2F2F2"/>
                    </a:solidFill>
                  </a:tcPr>
                </a:tc>
              </a:tr>
            </a:tbl>
          </a:graphicData>
        </a:graphic>
      </p:graphicFrame>
    </p:spTree>
    <p:extLst>
      <p:ext uri="{BB962C8B-B14F-4D97-AF65-F5344CB8AC3E}">
        <p14:creationId xmlns:p14="http://schemas.microsoft.com/office/powerpoint/2010/main" val="5068195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2 Título"/>
          <p:cNvSpPr txBox="1">
            <a:spLocks/>
          </p:cNvSpPr>
          <p:nvPr/>
        </p:nvSpPr>
        <p:spPr>
          <a:xfrm>
            <a:off x="457200" y="135272"/>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smtClean="0">
                <a:latin typeface="Arial" panose="020B0604020202020204" pitchFamily="34" charset="0"/>
                <a:cs typeface="Arial" panose="020B0604020202020204" pitchFamily="34" charset="0"/>
              </a:rPr>
              <a:t>Pagos Establecidos en Ley – Cuota Exploratoria</a:t>
            </a:r>
            <a:endParaRPr lang="es-MX" sz="2000" i="1" cap="small" dirty="0">
              <a:latin typeface="Arial" panose="020B0604020202020204" pitchFamily="34" charset="0"/>
              <a:cs typeface="Arial" panose="020B0604020202020204" pitchFamily="34" charset="0"/>
            </a:endParaRPr>
          </a:p>
        </p:txBody>
      </p:sp>
      <p:cxnSp>
        <p:nvCxnSpPr>
          <p:cNvPr id="7" name="Conector recto 20"/>
          <p:cNvCxnSpPr/>
          <p:nvPr/>
        </p:nvCxnSpPr>
        <p:spPr>
          <a:xfrm>
            <a:off x="457200" y="537777"/>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840523" y="6295661"/>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8</a:t>
            </a:fld>
            <a:endParaRPr lang="en-US" dirty="0">
              <a:latin typeface="Arial" panose="020B0604020202020204" pitchFamily="34" charset="0"/>
              <a:cs typeface="Arial" panose="020B0604020202020204" pitchFamily="34" charset="0"/>
            </a:endParaRPr>
          </a:p>
        </p:txBody>
      </p:sp>
      <p:sp>
        <p:nvSpPr>
          <p:cNvPr id="27" name="1 Rectángulo"/>
          <p:cNvSpPr/>
          <p:nvPr/>
        </p:nvSpPr>
        <p:spPr>
          <a:xfrm>
            <a:off x="343493" y="694381"/>
            <a:ext cx="8407400" cy="954107"/>
          </a:xfrm>
          <a:prstGeom prst="rect">
            <a:avLst/>
          </a:prstGeom>
        </p:spPr>
        <p:txBody>
          <a:bodyPr wrap="square">
            <a:spAutoFit/>
          </a:bodyPr>
          <a:lstStyle/>
          <a:p>
            <a:pPr marL="285750" indent="-285750" algn="just">
              <a:buFont typeface="Wingdings" panose="05000000000000000000" pitchFamily="2" charset="2"/>
              <a:buChar char="§"/>
              <a:defRPr/>
            </a:pPr>
            <a:r>
              <a:rPr lang="es-MX" sz="1400" dirty="0" smtClean="0">
                <a:latin typeface="Arial" panose="020B0604020202020204" pitchFamily="34" charset="0"/>
                <a:cs typeface="Arial" panose="020B0604020202020204" pitchFamily="34" charset="0"/>
              </a:rPr>
              <a:t>La cuota contractual por la fase exploratoria es un pago calculado sobre la superficie del área, </a:t>
            </a:r>
            <a:r>
              <a:rPr lang="es-MX" sz="1400" b="1" dirty="0" smtClean="0">
                <a:latin typeface="Arial" panose="020B0604020202020204" pitchFamily="34" charset="0"/>
                <a:cs typeface="Arial" panose="020B0604020202020204" pitchFamily="34" charset="0"/>
              </a:rPr>
              <a:t>es </a:t>
            </a:r>
            <a:r>
              <a:rPr lang="es-MX" sz="1400" b="1" u="sng" dirty="0" smtClean="0">
                <a:latin typeface="Arial" panose="020B0604020202020204" pitchFamily="34" charset="0"/>
                <a:cs typeface="Arial" panose="020B0604020202020204" pitchFamily="34" charset="0"/>
              </a:rPr>
              <a:t>equivalente</a:t>
            </a:r>
            <a:r>
              <a:rPr lang="es-MX" sz="1400" b="1" dirty="0" smtClean="0">
                <a:latin typeface="Arial" panose="020B0604020202020204" pitchFamily="34" charset="0"/>
                <a:cs typeface="Arial" panose="020B0604020202020204" pitchFamily="34" charset="0"/>
              </a:rPr>
              <a:t> </a:t>
            </a:r>
            <a:r>
              <a:rPr lang="es-MX" sz="1400" dirty="0" smtClean="0">
                <a:latin typeface="Arial" panose="020B0604020202020204" pitchFamily="34" charset="0"/>
                <a:cs typeface="Arial" panose="020B0604020202020204" pitchFamily="34" charset="0"/>
              </a:rPr>
              <a:t>al </a:t>
            </a:r>
            <a:r>
              <a:rPr lang="es-MX" sz="1400" dirty="0">
                <a:latin typeface="Arial" panose="020B0604020202020204" pitchFamily="34" charset="0"/>
                <a:cs typeface="Arial" panose="020B0604020202020204" pitchFamily="34" charset="0"/>
              </a:rPr>
              <a:t>Derecho de Exploración </a:t>
            </a:r>
            <a:r>
              <a:rPr lang="es-MX" sz="1400" dirty="0" smtClean="0">
                <a:latin typeface="Arial" panose="020B0604020202020204" pitchFamily="34" charset="0"/>
                <a:cs typeface="Arial" panose="020B0604020202020204" pitchFamily="34" charset="0"/>
              </a:rPr>
              <a:t>en el régimen de asignaciones.</a:t>
            </a:r>
          </a:p>
          <a:p>
            <a:pPr marL="285750" indent="-285750" algn="just">
              <a:buFont typeface="Wingdings" panose="05000000000000000000" pitchFamily="2" charset="2"/>
              <a:buChar char="§"/>
              <a:defRPr/>
            </a:pPr>
            <a:endParaRPr lang="es-MX" sz="1400" dirty="0" smtClean="0">
              <a:solidFill>
                <a:prstClr val="black"/>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
              <a:defRPr/>
            </a:pPr>
            <a:r>
              <a:rPr lang="es-MX" sz="1400" dirty="0" smtClean="0">
                <a:solidFill>
                  <a:prstClr val="black"/>
                </a:solidFill>
                <a:latin typeface="Arial" panose="020B0604020202020204" pitchFamily="34" charset="0"/>
                <a:cs typeface="Arial" panose="020B0604020202020204" pitchFamily="34" charset="0"/>
              </a:rPr>
              <a:t>Se </a:t>
            </a:r>
            <a:r>
              <a:rPr lang="es-MX" sz="1400" dirty="0">
                <a:solidFill>
                  <a:prstClr val="black"/>
                </a:solidFill>
                <a:latin typeface="Arial" panose="020B0604020202020204" pitchFamily="34" charset="0"/>
                <a:cs typeface="Arial" panose="020B0604020202020204" pitchFamily="34" charset="0"/>
              </a:rPr>
              <a:t>actualiza anualmente con las variaciones en el Índice Nacional de Precios al Consumidor</a:t>
            </a:r>
            <a:r>
              <a:rPr lang="es-MX" sz="1400" dirty="0" smtClean="0">
                <a:solidFill>
                  <a:prstClr val="black"/>
                </a:solidFill>
                <a:latin typeface="Arial" panose="020B0604020202020204" pitchFamily="34" charset="0"/>
                <a:cs typeface="Arial" panose="020B0604020202020204" pitchFamily="34" charset="0"/>
              </a:rPr>
              <a:t>.</a:t>
            </a:r>
            <a:endParaRPr lang="es-MX" sz="1400" dirty="0"/>
          </a:p>
        </p:txBody>
      </p:sp>
      <p:grpSp>
        <p:nvGrpSpPr>
          <p:cNvPr id="19" name="Grupo 18"/>
          <p:cNvGrpSpPr/>
          <p:nvPr/>
        </p:nvGrpSpPr>
        <p:grpSpPr>
          <a:xfrm>
            <a:off x="681753" y="1916712"/>
            <a:ext cx="7794000" cy="4303742"/>
            <a:chOff x="738000" y="1523517"/>
            <a:chExt cx="7794000" cy="4303742"/>
          </a:xfrm>
        </p:grpSpPr>
        <p:grpSp>
          <p:nvGrpSpPr>
            <p:cNvPr id="20" name="Grupo 19"/>
            <p:cNvGrpSpPr/>
            <p:nvPr/>
          </p:nvGrpSpPr>
          <p:grpSpPr>
            <a:xfrm>
              <a:off x="738000" y="2490155"/>
              <a:ext cx="7571526" cy="3337104"/>
              <a:chOff x="2159961" y="1864296"/>
              <a:chExt cx="7534086" cy="3423759"/>
            </a:xfrm>
          </p:grpSpPr>
          <p:sp>
            <p:nvSpPr>
              <p:cNvPr id="23" name="Rectángulo 22"/>
              <p:cNvSpPr/>
              <p:nvPr/>
            </p:nvSpPr>
            <p:spPr>
              <a:xfrm>
                <a:off x="2589825" y="1864296"/>
                <a:ext cx="7092753" cy="594153"/>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dirty="0">
                    <a:solidFill>
                      <a:schemeClr val="tx1"/>
                    </a:solidFill>
                    <a:latin typeface="Arial" panose="020B0604020202020204" pitchFamily="34" charset="0"/>
                    <a:cs typeface="Arial" panose="020B0604020202020204" pitchFamily="34" charset="0"/>
                  </a:rPr>
                  <a:t>Pago mensual por el área </a:t>
                </a:r>
                <a:r>
                  <a:rPr lang="es-MX" sz="1400" dirty="0" smtClean="0">
                    <a:solidFill>
                      <a:schemeClr val="tx1"/>
                    </a:solidFill>
                    <a:latin typeface="Arial" panose="020B0604020202020204" pitchFamily="34" charset="0"/>
                    <a:cs typeface="Arial" panose="020B0604020202020204" pitchFamily="34" charset="0"/>
                  </a:rPr>
                  <a:t>contractual que no se encuentre cubierto por </a:t>
                </a:r>
                <a:br>
                  <a:rPr lang="es-MX" sz="1400" dirty="0" smtClean="0">
                    <a:solidFill>
                      <a:schemeClr val="tx1"/>
                    </a:solidFill>
                    <a:latin typeface="Arial" panose="020B0604020202020204" pitchFamily="34" charset="0"/>
                    <a:cs typeface="Arial" panose="020B0604020202020204" pitchFamily="34" charset="0"/>
                  </a:rPr>
                </a:br>
                <a:r>
                  <a:rPr lang="es-MX" sz="1400" dirty="0" smtClean="0">
                    <a:solidFill>
                      <a:schemeClr val="tx1"/>
                    </a:solidFill>
                    <a:latin typeface="Arial" panose="020B0604020202020204" pitchFamily="34" charset="0"/>
                    <a:cs typeface="Arial" panose="020B0604020202020204" pitchFamily="34" charset="0"/>
                  </a:rPr>
                  <a:t>un plan de desarrollo aprobado por la CNH.</a:t>
                </a:r>
                <a:endParaRPr lang="es-MX" sz="1050" dirty="0">
                  <a:solidFill>
                    <a:schemeClr val="tx1"/>
                  </a:solidFill>
                  <a:latin typeface="Arial" panose="020B0604020202020204" pitchFamily="34" charset="0"/>
                  <a:cs typeface="Arial" panose="020B0604020202020204" pitchFamily="34" charset="0"/>
                </a:endParaRPr>
              </a:p>
            </p:txBody>
          </p:sp>
          <p:sp>
            <p:nvSpPr>
              <p:cNvPr id="24" name="1 Rectángulo"/>
              <p:cNvSpPr/>
              <p:nvPr/>
            </p:nvSpPr>
            <p:spPr>
              <a:xfrm>
                <a:off x="2509467" y="3250726"/>
                <a:ext cx="2047812" cy="338554"/>
              </a:xfrm>
              <a:prstGeom prst="rect">
                <a:avLst/>
              </a:prstGeom>
            </p:spPr>
            <p:txBody>
              <a:bodyPr wrap="square">
                <a:spAutoFit/>
              </a:bodyPr>
              <a:lstStyle/>
              <a:p>
                <a:pPr algn="just">
                  <a:defRPr/>
                </a:pPr>
                <a:r>
                  <a:rPr lang="es-MX" sz="1600" b="1" dirty="0">
                    <a:latin typeface="Arial" panose="020B0604020202020204" pitchFamily="34" charset="0"/>
                    <a:cs typeface="Arial" panose="020B0604020202020204" pitchFamily="34" charset="0"/>
                  </a:rPr>
                  <a:t>Primeros 60 meses</a:t>
                </a:r>
              </a:p>
            </p:txBody>
          </p:sp>
          <p:sp>
            <p:nvSpPr>
              <p:cNvPr id="25" name="1 Rectángulo"/>
              <p:cNvSpPr/>
              <p:nvPr/>
            </p:nvSpPr>
            <p:spPr>
              <a:xfrm>
                <a:off x="7479267" y="3270109"/>
                <a:ext cx="2047812" cy="338554"/>
              </a:xfrm>
              <a:prstGeom prst="rect">
                <a:avLst/>
              </a:prstGeom>
            </p:spPr>
            <p:txBody>
              <a:bodyPr wrap="square">
                <a:spAutoFit/>
              </a:bodyPr>
              <a:lstStyle/>
              <a:p>
                <a:pPr algn="just">
                  <a:defRPr/>
                </a:pPr>
                <a:r>
                  <a:rPr lang="es-MX" sz="1600" b="1" dirty="0">
                    <a:latin typeface="Arial" panose="020B0604020202020204" pitchFamily="34" charset="0"/>
                    <a:cs typeface="Arial" panose="020B0604020202020204" pitchFamily="34" charset="0"/>
                  </a:rPr>
                  <a:t>A partir del mes 61</a:t>
                </a:r>
              </a:p>
            </p:txBody>
          </p:sp>
          <p:sp>
            <p:nvSpPr>
              <p:cNvPr id="26" name="Rectángulo 25"/>
              <p:cNvSpPr/>
              <p:nvPr/>
            </p:nvSpPr>
            <p:spPr>
              <a:xfrm>
                <a:off x="2159961" y="4296950"/>
                <a:ext cx="2758293" cy="923370"/>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dirty="0">
                    <a:solidFill>
                      <a:schemeClr val="tx1"/>
                    </a:solidFill>
                    <a:latin typeface="Arial" panose="020B0604020202020204" pitchFamily="34" charset="0"/>
                    <a:cs typeface="Arial" panose="020B0604020202020204" pitchFamily="34" charset="0"/>
                  </a:rPr>
                  <a:t>1,295 pesos por </a:t>
                </a:r>
                <a:r>
                  <a:rPr lang="es-MX" sz="1400" dirty="0" smtClean="0">
                    <a:solidFill>
                      <a:schemeClr val="tx1"/>
                    </a:solidFill>
                    <a:latin typeface="Arial" panose="020B0604020202020204" pitchFamily="34" charset="0"/>
                    <a:cs typeface="Arial" panose="020B0604020202020204" pitchFamily="34" charset="0"/>
                  </a:rPr>
                  <a:t>cada Km</a:t>
                </a:r>
                <a:r>
                  <a:rPr lang="es-MX" sz="1400" baseline="30000" dirty="0" smtClean="0">
                    <a:solidFill>
                      <a:schemeClr val="tx1"/>
                    </a:solidFill>
                    <a:latin typeface="Arial" panose="020B0604020202020204" pitchFamily="34" charset="0"/>
                    <a:cs typeface="Arial" panose="020B0604020202020204" pitchFamily="34" charset="0"/>
                  </a:rPr>
                  <a:t>2</a:t>
                </a:r>
                <a:r>
                  <a:rPr lang="es-MX" sz="1400" dirty="0" smtClean="0">
                    <a:solidFill>
                      <a:schemeClr val="tx1"/>
                    </a:solidFill>
                    <a:latin typeface="Arial" panose="020B0604020202020204" pitchFamily="34" charset="0"/>
                    <a:cs typeface="Arial" panose="020B0604020202020204" pitchFamily="34" charset="0"/>
                  </a:rPr>
                  <a:t> </a:t>
                </a:r>
                <a:r>
                  <a:rPr lang="es-MX" sz="1400" dirty="0">
                    <a:solidFill>
                      <a:schemeClr val="tx1"/>
                    </a:solidFill>
                    <a:latin typeface="Arial" panose="020B0604020202020204" pitchFamily="34" charset="0"/>
                    <a:cs typeface="Arial" panose="020B0604020202020204" pitchFamily="34" charset="0"/>
                  </a:rPr>
                  <a:t>o fracción que no se encuentre </a:t>
                </a:r>
                <a:r>
                  <a:rPr lang="es-MX" sz="1400" dirty="0" smtClean="0">
                    <a:solidFill>
                      <a:schemeClr val="tx1"/>
                    </a:solidFill>
                    <a:latin typeface="Arial" panose="020B0604020202020204" pitchFamily="34" charset="0"/>
                    <a:cs typeface="Arial" panose="020B0604020202020204" pitchFamily="34" charset="0"/>
                  </a:rPr>
                  <a:t>produciendo.</a:t>
                </a:r>
                <a:endParaRPr lang="es-MX" sz="1050" dirty="0">
                  <a:solidFill>
                    <a:schemeClr val="tx1"/>
                  </a:solidFill>
                  <a:latin typeface="Arial" panose="020B0604020202020204" pitchFamily="34" charset="0"/>
                  <a:cs typeface="Arial" panose="020B0604020202020204" pitchFamily="34" charset="0"/>
                </a:endParaRPr>
              </a:p>
            </p:txBody>
          </p:sp>
          <p:sp>
            <p:nvSpPr>
              <p:cNvPr id="30" name="Rectángulo 29"/>
              <p:cNvSpPr/>
              <p:nvPr/>
            </p:nvSpPr>
            <p:spPr>
              <a:xfrm>
                <a:off x="6935754" y="4364685"/>
                <a:ext cx="2758293" cy="923370"/>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dirty="0">
                    <a:solidFill>
                      <a:schemeClr val="tx1"/>
                    </a:solidFill>
                    <a:latin typeface="Arial" panose="020B0604020202020204" pitchFamily="34" charset="0"/>
                    <a:cs typeface="Arial" panose="020B0604020202020204" pitchFamily="34" charset="0"/>
                  </a:rPr>
                  <a:t>3,096 pesos por cada Km</a:t>
                </a:r>
                <a:r>
                  <a:rPr lang="es-MX" sz="1400" baseline="30000" dirty="0">
                    <a:solidFill>
                      <a:schemeClr val="tx1"/>
                    </a:solidFill>
                    <a:latin typeface="Arial" panose="020B0604020202020204" pitchFamily="34" charset="0"/>
                    <a:cs typeface="Arial" panose="020B0604020202020204" pitchFamily="34" charset="0"/>
                  </a:rPr>
                  <a:t>2</a:t>
                </a:r>
                <a:r>
                  <a:rPr lang="es-MX" sz="1400" dirty="0">
                    <a:solidFill>
                      <a:schemeClr val="tx1"/>
                    </a:solidFill>
                    <a:latin typeface="Arial" panose="020B0604020202020204" pitchFamily="34" charset="0"/>
                    <a:cs typeface="Arial" panose="020B0604020202020204" pitchFamily="34" charset="0"/>
                  </a:rPr>
                  <a:t> o fracción que no se encuentre </a:t>
                </a:r>
                <a:r>
                  <a:rPr lang="es-MX" sz="1400" dirty="0" smtClean="0">
                    <a:solidFill>
                      <a:schemeClr val="tx1"/>
                    </a:solidFill>
                    <a:latin typeface="Arial" panose="020B0604020202020204" pitchFamily="34" charset="0"/>
                    <a:cs typeface="Arial" panose="020B0604020202020204" pitchFamily="34" charset="0"/>
                  </a:rPr>
                  <a:t>produciendo.</a:t>
                </a:r>
                <a:endParaRPr lang="es-MX" sz="1050" dirty="0">
                  <a:solidFill>
                    <a:schemeClr val="tx1"/>
                  </a:solidFill>
                  <a:latin typeface="Arial" panose="020B0604020202020204" pitchFamily="34" charset="0"/>
                  <a:cs typeface="Arial" panose="020B0604020202020204" pitchFamily="34" charset="0"/>
                </a:endParaRPr>
              </a:p>
            </p:txBody>
          </p:sp>
          <p:sp>
            <p:nvSpPr>
              <p:cNvPr id="31" name="Abrir corchete 30"/>
              <p:cNvSpPr/>
              <p:nvPr/>
            </p:nvSpPr>
            <p:spPr>
              <a:xfrm rot="5400000">
                <a:off x="5857081" y="472541"/>
                <a:ext cx="288588" cy="5112000"/>
              </a:xfrm>
              <a:prstGeom prst="leftBracket">
                <a:avLst/>
              </a:prstGeom>
              <a:ln w="571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32" name="Flecha abajo 31"/>
              <p:cNvSpPr/>
              <p:nvPr/>
            </p:nvSpPr>
            <p:spPr>
              <a:xfrm>
                <a:off x="3464722" y="3641338"/>
                <a:ext cx="58979" cy="569938"/>
              </a:xfrm>
              <a:prstGeom prst="down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3" name="Flecha abajo 32"/>
              <p:cNvSpPr/>
              <p:nvPr/>
            </p:nvSpPr>
            <p:spPr>
              <a:xfrm>
                <a:off x="8503173" y="3641338"/>
                <a:ext cx="58979" cy="569938"/>
              </a:xfrm>
              <a:prstGeom prst="down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grpSp>
        <p:sp>
          <p:nvSpPr>
            <p:cNvPr id="21" name="Rectángulo 20"/>
            <p:cNvSpPr/>
            <p:nvPr/>
          </p:nvSpPr>
          <p:spPr>
            <a:xfrm>
              <a:off x="972000" y="1523517"/>
              <a:ext cx="7560000" cy="504000"/>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smtClean="0">
                  <a:solidFill>
                    <a:schemeClr val="tx1"/>
                  </a:solidFill>
                  <a:latin typeface="Arial" panose="020B0604020202020204" pitchFamily="34" charset="0"/>
                  <a:cs typeface="Arial" panose="020B0604020202020204" pitchFamily="34" charset="0"/>
                </a:rPr>
                <a:t>Cuota Contractual por la Fase Exploratoria</a:t>
              </a:r>
              <a:endParaRPr lang="es-MX" sz="1400" b="1" dirty="0">
                <a:solidFill>
                  <a:schemeClr val="tx1"/>
                </a:solidFill>
                <a:latin typeface="Arial" panose="020B0604020202020204" pitchFamily="34" charset="0"/>
                <a:cs typeface="Arial" panose="020B0604020202020204" pitchFamily="34" charset="0"/>
              </a:endParaRPr>
            </a:p>
          </p:txBody>
        </p:sp>
        <p:sp>
          <p:nvSpPr>
            <p:cNvPr id="22" name="Flecha abajo 21"/>
            <p:cNvSpPr/>
            <p:nvPr/>
          </p:nvSpPr>
          <p:spPr>
            <a:xfrm>
              <a:off x="4711840" y="2164592"/>
              <a:ext cx="45719" cy="224872"/>
            </a:xfrm>
            <a:prstGeom prst="down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grpSp>
      <p:sp>
        <p:nvSpPr>
          <p:cNvPr id="34" name="Flecha abajo 33"/>
          <p:cNvSpPr/>
          <p:nvPr/>
        </p:nvSpPr>
        <p:spPr>
          <a:xfrm>
            <a:off x="4660819" y="3576694"/>
            <a:ext cx="45719" cy="224872"/>
          </a:xfrm>
          <a:prstGeom prst="down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5" name="Rectángulo 34"/>
          <p:cNvSpPr/>
          <p:nvPr/>
        </p:nvSpPr>
        <p:spPr>
          <a:xfrm>
            <a:off x="474349" y="6432940"/>
            <a:ext cx="8276544" cy="246221"/>
          </a:xfrm>
          <a:prstGeom prst="rect">
            <a:avLst/>
          </a:prstGeom>
          <a:noFill/>
        </p:spPr>
        <p:txBody>
          <a:bodyPr wrap="square">
            <a:spAutoFit/>
          </a:bodyPr>
          <a:lstStyle/>
          <a:p>
            <a:pPr algn="just"/>
            <a:r>
              <a:rPr lang="es-MX" sz="1000" dirty="0" smtClean="0">
                <a:latin typeface="Arial" panose="020B0604020202020204" pitchFamily="34" charset="0"/>
                <a:cs typeface="Arial" panose="020B0604020202020204" pitchFamily="34" charset="0"/>
              </a:rPr>
              <a:t>Nota: Valores publicados para el año 2018. </a:t>
            </a:r>
          </a:p>
        </p:txBody>
      </p:sp>
    </p:spTree>
    <p:extLst>
      <p:ext uri="{BB962C8B-B14F-4D97-AF65-F5344CB8AC3E}">
        <p14:creationId xmlns:p14="http://schemas.microsoft.com/office/powerpoint/2010/main" val="35837018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Conector recto 20"/>
          <p:cNvCxnSpPr/>
          <p:nvPr/>
        </p:nvCxnSpPr>
        <p:spPr>
          <a:xfrm>
            <a:off x="457200" y="537777"/>
            <a:ext cx="8229600" cy="0"/>
          </a:xfrm>
          <a:prstGeom prst="line">
            <a:avLst/>
          </a:prstGeom>
          <a:ln>
            <a:solidFill>
              <a:srgbClr val="BE0F34"/>
            </a:solidFill>
          </a:ln>
        </p:spPr>
        <p:style>
          <a:lnRef idx="2">
            <a:schemeClr val="accent1"/>
          </a:lnRef>
          <a:fillRef idx="0">
            <a:schemeClr val="accent1"/>
          </a:fillRef>
          <a:effectRef idx="1">
            <a:schemeClr val="accent1"/>
          </a:effectRef>
          <a:fontRef idx="minor">
            <a:schemeClr val="tx1"/>
          </a:fontRef>
        </p:style>
      </p:cxnSp>
      <p:sp>
        <p:nvSpPr>
          <p:cNvPr id="9" name="3 Marcador de número de diapositiva"/>
          <p:cNvSpPr>
            <a:spLocks noGrp="1"/>
          </p:cNvSpPr>
          <p:nvPr>
            <p:ph type="sldNum" sz="quarter" idx="12"/>
          </p:nvPr>
        </p:nvSpPr>
        <p:spPr>
          <a:xfrm>
            <a:off x="6758880" y="6320354"/>
            <a:ext cx="2133600" cy="365125"/>
          </a:xfrm>
        </p:spPr>
        <p:txBody>
          <a:bodyPr/>
          <a:lstStyle/>
          <a:p>
            <a:pPr>
              <a:defRPr/>
            </a:pPr>
            <a:fld id="{B52C4CE1-CF2D-44DA-BDA0-AAB28C2FDB12}" type="slidenum">
              <a:rPr lang="en-US" smtClean="0">
                <a:latin typeface="Arial" panose="020B0604020202020204" pitchFamily="34" charset="0"/>
                <a:cs typeface="Arial" panose="020B0604020202020204" pitchFamily="34" charset="0"/>
              </a:rPr>
              <a:pPr>
                <a:defRPr/>
              </a:pPr>
              <a:t>9</a:t>
            </a:fld>
            <a:endParaRPr lang="en-US" dirty="0">
              <a:latin typeface="Arial" panose="020B0604020202020204" pitchFamily="34" charset="0"/>
              <a:cs typeface="Arial" panose="020B0604020202020204" pitchFamily="34" charset="0"/>
            </a:endParaRPr>
          </a:p>
        </p:txBody>
      </p:sp>
      <p:sp>
        <p:nvSpPr>
          <p:cNvPr id="37" name="1 Rectángulo"/>
          <p:cNvSpPr/>
          <p:nvPr/>
        </p:nvSpPr>
        <p:spPr>
          <a:xfrm>
            <a:off x="457200" y="1431261"/>
            <a:ext cx="8229600" cy="3970318"/>
          </a:xfrm>
          <a:prstGeom prst="rect">
            <a:avLst/>
          </a:prstGeom>
        </p:spPr>
        <p:txBody>
          <a:bodyPr wrap="square">
            <a:spAutoFit/>
          </a:bodyPr>
          <a:lstStyle/>
          <a:p>
            <a:pPr marL="285750" indent="-285750" algn="just">
              <a:buFont typeface="Wingdings" panose="05000000000000000000" pitchFamily="2" charset="2"/>
              <a:buChar char="§"/>
              <a:defRPr/>
            </a:pPr>
            <a:r>
              <a:rPr lang="es-MX" dirty="0" smtClean="0">
                <a:latin typeface="Arial" panose="020B0604020202020204" pitchFamily="34" charset="0"/>
                <a:cs typeface="Arial" panose="020B0604020202020204" pitchFamily="34" charset="0"/>
              </a:rPr>
              <a:t>La </a:t>
            </a:r>
            <a:r>
              <a:rPr lang="es-MX" dirty="0">
                <a:latin typeface="Arial" panose="020B0604020202020204" pitchFamily="34" charset="0"/>
                <a:cs typeface="Arial" panose="020B0604020202020204" pitchFamily="34" charset="0"/>
              </a:rPr>
              <a:t>Regalía Base (Contratos) </a:t>
            </a:r>
            <a:r>
              <a:rPr lang="es-MX" dirty="0" smtClean="0">
                <a:latin typeface="Arial" panose="020B0604020202020204" pitchFamily="34" charset="0"/>
                <a:cs typeface="Arial" panose="020B0604020202020204" pitchFamily="34" charset="0"/>
              </a:rPr>
              <a:t>y el Derecho de Extracción (asignaciones) son equivalentes, se determinan mediante la misma fórmula de cálculo.</a:t>
            </a:r>
          </a:p>
          <a:p>
            <a:pPr marL="285750" indent="-285750" algn="just">
              <a:buFont typeface="Wingdings" panose="05000000000000000000" pitchFamily="2" charset="2"/>
              <a:buChar char="§"/>
              <a:defRPr/>
            </a:pPr>
            <a:endParaRPr lang="es-MX"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
              <a:defRPr/>
            </a:pPr>
            <a:r>
              <a:rPr lang="es-MX" dirty="0" smtClean="0">
                <a:latin typeface="Arial" panose="020B0604020202020204" pitchFamily="34" charset="0"/>
                <a:cs typeface="Arial" panose="020B0604020202020204" pitchFamily="34" charset="0"/>
              </a:rPr>
              <a:t>Son pagos </a:t>
            </a:r>
            <a:r>
              <a:rPr lang="es-MX" b="1" u="sng" dirty="0" smtClean="0">
                <a:latin typeface="Arial" panose="020B0604020202020204" pitchFamily="34" charset="0"/>
                <a:cs typeface="Arial" panose="020B0604020202020204" pitchFamily="34" charset="0"/>
              </a:rPr>
              <a:t>mínimos garantizados</a:t>
            </a:r>
            <a:r>
              <a:rPr lang="es-MX" dirty="0" smtClean="0">
                <a:latin typeface="Arial" panose="020B0604020202020204" pitchFamily="34" charset="0"/>
                <a:cs typeface="Arial" panose="020B0604020202020204" pitchFamily="34" charset="0"/>
              </a:rPr>
              <a:t> establecidos como porcentaje del </a:t>
            </a:r>
            <a:br>
              <a:rPr lang="es-MX" dirty="0" smtClean="0">
                <a:latin typeface="Arial" panose="020B0604020202020204" pitchFamily="34" charset="0"/>
                <a:cs typeface="Arial" panose="020B0604020202020204" pitchFamily="34" charset="0"/>
              </a:rPr>
            </a:br>
            <a:r>
              <a:rPr lang="es-MX" dirty="0" smtClean="0">
                <a:latin typeface="Arial" panose="020B0604020202020204" pitchFamily="34" charset="0"/>
                <a:cs typeface="Arial" panose="020B0604020202020204" pitchFamily="34" charset="0"/>
              </a:rPr>
              <a:t>valor de los hidrocarburos cuyos niveles están predeterminados en Ley. </a:t>
            </a:r>
          </a:p>
          <a:p>
            <a:pPr marL="285750" indent="-285750" algn="just">
              <a:buFont typeface="Wingdings" panose="05000000000000000000" pitchFamily="2" charset="2"/>
              <a:buChar char="§"/>
              <a:defRPr/>
            </a:pPr>
            <a:endParaRPr lang="es-MX"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
              <a:defRPr/>
            </a:pPr>
            <a:r>
              <a:rPr lang="es-MX" dirty="0">
                <a:latin typeface="Arial" panose="020B0604020202020204" pitchFamily="34" charset="0"/>
                <a:cs typeface="Arial" panose="020B0604020202020204" pitchFamily="34" charset="0"/>
              </a:rPr>
              <a:t>S</a:t>
            </a:r>
            <a:r>
              <a:rPr lang="es-MX" dirty="0" smtClean="0">
                <a:latin typeface="Arial" panose="020B0604020202020204" pitchFamily="34" charset="0"/>
                <a:cs typeface="Arial" panose="020B0604020202020204" pitchFamily="34" charset="0"/>
              </a:rPr>
              <a:t>e pagan desde el comienzo de la producción.</a:t>
            </a:r>
          </a:p>
          <a:p>
            <a:pPr algn="just">
              <a:defRPr/>
            </a:pPr>
            <a:endParaRPr lang="es-MX"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
              <a:defRPr/>
            </a:pPr>
            <a:r>
              <a:rPr lang="es-MX" dirty="0" smtClean="0">
                <a:latin typeface="Arial" panose="020B0604020202020204" pitchFamily="34" charset="0"/>
                <a:cs typeface="Arial" panose="020B0604020202020204" pitchFamily="34" charset="0"/>
              </a:rPr>
              <a:t>La tasa de recaudación es variable, y aumenta cuando los precios de cada hidrocarburo superan un nivel pre-establecido en Ley.</a:t>
            </a:r>
          </a:p>
          <a:p>
            <a:pPr marL="285750" indent="-285750" algn="just">
              <a:buFont typeface="Wingdings" panose="05000000000000000000" pitchFamily="2" charset="2"/>
              <a:buChar char="§"/>
              <a:defRPr/>
            </a:pPr>
            <a:endParaRPr lang="es-MX"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
              <a:defRPr/>
            </a:pPr>
            <a:r>
              <a:rPr lang="es-MX" dirty="0" smtClean="0">
                <a:latin typeface="Arial" panose="020B0604020202020204" pitchFamily="34" charset="0"/>
                <a:cs typeface="Arial" panose="020B0604020202020204" pitchFamily="34" charset="0"/>
              </a:rPr>
              <a:t>No </a:t>
            </a:r>
            <a:r>
              <a:rPr lang="es-MX" dirty="0">
                <a:latin typeface="Arial" panose="020B0604020202020204" pitchFamily="34" charset="0"/>
                <a:cs typeface="Arial" panose="020B0604020202020204" pitchFamily="34" charset="0"/>
              </a:rPr>
              <a:t>constituyen la fuente principal de ingreso para el </a:t>
            </a:r>
            <a:r>
              <a:rPr lang="es-MX" dirty="0" smtClean="0">
                <a:latin typeface="Arial" panose="020B0604020202020204" pitchFamily="34" charset="0"/>
                <a:cs typeface="Arial" panose="020B0604020202020204" pitchFamily="34" charset="0"/>
              </a:rPr>
              <a:t>Estado, ya que representan </a:t>
            </a:r>
            <a:r>
              <a:rPr lang="es-MX" dirty="0">
                <a:latin typeface="Arial" panose="020B0604020202020204" pitchFamily="34" charset="0"/>
                <a:cs typeface="Arial" panose="020B0604020202020204" pitchFamily="34" charset="0"/>
              </a:rPr>
              <a:t>un nivel mínimo de recaudación que evita que la base gravable del Estado sea erosionada. </a:t>
            </a:r>
          </a:p>
        </p:txBody>
      </p:sp>
      <p:sp>
        <p:nvSpPr>
          <p:cNvPr id="27" name="2 Título"/>
          <p:cNvSpPr txBox="1">
            <a:spLocks/>
          </p:cNvSpPr>
          <p:nvPr/>
        </p:nvSpPr>
        <p:spPr>
          <a:xfrm>
            <a:off x="457200" y="135272"/>
            <a:ext cx="8229600" cy="40011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600" b="1" kern="1200">
                <a:solidFill>
                  <a:schemeClr val="tx1"/>
                </a:solidFill>
                <a:latin typeface="+mj-lt"/>
                <a:ea typeface="+mj-ea"/>
                <a:cs typeface="+mj-cs"/>
              </a:defRPr>
            </a:lvl1pPr>
          </a:lstStyle>
          <a:p>
            <a:pPr algn="r"/>
            <a:r>
              <a:rPr lang="es-MX" sz="2000" cap="small" dirty="0" smtClean="0">
                <a:latin typeface="Arial" panose="020B0604020202020204" pitchFamily="34" charset="0"/>
                <a:cs typeface="Arial" panose="020B0604020202020204" pitchFamily="34" charset="0"/>
              </a:rPr>
              <a:t>Pagos Establecidos en Ley – Regalía Base (1/3)</a:t>
            </a:r>
            <a:endParaRPr lang="es-MX" sz="2000" i="1" cap="smal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51800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7463</TotalTime>
  <Words>4448</Words>
  <Application>Microsoft Office PowerPoint</Application>
  <PresentationFormat>Presentación en pantalla (4:3)</PresentationFormat>
  <Paragraphs>637</Paragraphs>
  <Slides>34</Slides>
  <Notes>34</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34</vt:i4>
      </vt:variant>
    </vt:vector>
  </HeadingPairs>
  <TitlesOfParts>
    <vt:vector size="42" baseType="lpstr">
      <vt:lpstr>Adobe Caslon Pro</vt:lpstr>
      <vt:lpstr>Arial</vt:lpstr>
      <vt:lpstr>Calibri</vt:lpstr>
      <vt:lpstr>Calibri Light</vt:lpstr>
      <vt:lpstr>Courier New</vt:lpstr>
      <vt:lpstr>Times New Roman</vt:lpstr>
      <vt:lpstr>Wingdings</vt:lpstr>
      <vt:lpstr>Tema de Office</vt:lpstr>
      <vt:lpstr> labores de la shcp en materia de contratos para la exploración y extracción  de hidrocarburos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Rodrigo Erik Sanchez Sanchez</dc:creator>
  <cp:lastModifiedBy>Carlos Rodrigo Lever Guzman</cp:lastModifiedBy>
  <cp:revision>6385</cp:revision>
  <cp:lastPrinted>2018-09-20T14:53:50Z</cp:lastPrinted>
  <dcterms:created xsi:type="dcterms:W3CDTF">2018-07-24T22:15:56Z</dcterms:created>
  <dcterms:modified xsi:type="dcterms:W3CDTF">2018-09-20T14:53:59Z</dcterms:modified>
</cp:coreProperties>
</file>